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78" r:id="rId4"/>
    <p:sldId id="311" r:id="rId5"/>
    <p:sldId id="282" r:id="rId6"/>
    <p:sldId id="283" r:id="rId7"/>
    <p:sldId id="284" r:id="rId8"/>
    <p:sldId id="258" r:id="rId9"/>
    <p:sldId id="264" r:id="rId10"/>
    <p:sldId id="272" r:id="rId11"/>
    <p:sldId id="285" r:id="rId12"/>
    <p:sldId id="287" r:id="rId13"/>
    <p:sldId id="288" r:id="rId14"/>
    <p:sldId id="310" r:id="rId15"/>
    <p:sldId id="289" r:id="rId16"/>
    <p:sldId id="292" r:id="rId17"/>
    <p:sldId id="293" r:id="rId18"/>
    <p:sldId id="294" r:id="rId19"/>
    <p:sldId id="295" r:id="rId20"/>
    <p:sldId id="296" r:id="rId21"/>
    <p:sldId id="297" r:id="rId22"/>
    <p:sldId id="298" r:id="rId23"/>
    <p:sldId id="312" r:id="rId24"/>
    <p:sldId id="299" r:id="rId25"/>
    <p:sldId id="300" r:id="rId26"/>
    <p:sldId id="301" r:id="rId27"/>
    <p:sldId id="302" r:id="rId28"/>
    <p:sldId id="304" r:id="rId29"/>
    <p:sldId id="390" r:id="rId30"/>
    <p:sldId id="391" r:id="rId31"/>
    <p:sldId id="271" r:id="rId32"/>
    <p:sldId id="275"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1" d="100"/>
          <a:sy n="111"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00548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69632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F04FDF-E77D-4740-8534-395A5505A606}"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498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64375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F04FDF-E77D-4740-8534-395A5505A606}"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20746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60179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6361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310527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FA7685-1658-4422-AC6C-3A2A3FA9A06B}" type="datetimeFigureOut">
              <a:rPr lang="pt-BR" smtClean="0"/>
              <a:t>19/01/2023</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74558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78912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FA7685-1658-4422-AC6C-3A2A3FA9A06B}" type="datetimeFigureOut">
              <a:rPr lang="pt-BR" smtClean="0"/>
              <a:t>19/01/2023</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426204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FA7685-1658-4422-AC6C-3A2A3FA9A06B}" type="datetimeFigureOut">
              <a:rPr lang="pt-BR" smtClean="0"/>
              <a:t>19/01/2023</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268808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A7685-1658-4422-AC6C-3A2A3FA9A06B}" type="datetimeFigureOut">
              <a:rPr lang="pt-BR" smtClean="0"/>
              <a:t>19/01/2023</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08508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120045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FA7685-1658-4422-AC6C-3A2A3FA9A06B}" type="datetimeFigureOut">
              <a:rPr lang="pt-BR" smtClean="0"/>
              <a:t>19/01/2023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F04FDF-E77D-4740-8534-395A5505A606}" type="slidenum">
              <a:rPr lang="pt-BR" smtClean="0"/>
              <a:t>‹nº›</a:t>
            </a:fld>
            <a:endParaRPr lang="pt-BR"/>
          </a:p>
        </p:txBody>
      </p:sp>
    </p:spTree>
    <p:extLst>
      <p:ext uri="{BB962C8B-B14F-4D97-AF65-F5344CB8AC3E}">
        <p14:creationId xmlns:p14="http://schemas.microsoft.com/office/powerpoint/2010/main" val="211423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FA7685-1658-4422-AC6C-3A2A3FA9A06B}" type="datetimeFigureOut">
              <a:rPr lang="pt-BR" smtClean="0"/>
              <a:t>19/01/2023</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6F04FDF-E77D-4740-8534-395A5505A606}" type="slidenum">
              <a:rPr lang="pt-BR" smtClean="0"/>
              <a:t>‹nº›</a:t>
            </a:fld>
            <a:endParaRPr lang="pt-BR"/>
          </a:p>
        </p:txBody>
      </p:sp>
    </p:spTree>
    <p:extLst>
      <p:ext uri="{BB962C8B-B14F-4D97-AF65-F5344CB8AC3E}">
        <p14:creationId xmlns:p14="http://schemas.microsoft.com/office/powerpoint/2010/main" val="38781263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prefeitura.sp.gov.br/cidade/secretarias/fazenda/contaspublicas/index.php?p=2785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refeitura.sp.gov.br/cidade/secretarias/fazenda/index.php?p=29900"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 y="2365695"/>
            <a:ext cx="12192000" cy="2432731"/>
          </a:xfrm>
        </p:spPr>
        <p:txBody>
          <a:bodyPr>
            <a:normAutofit/>
          </a:bodyPr>
          <a:lstStyle/>
          <a:p>
            <a:pPr algn="ctr"/>
            <a:r>
              <a:rPr lang="pt-BR" sz="4800" dirty="0">
                <a:solidFill>
                  <a:schemeClr val="tx1"/>
                </a:solidFill>
                <a:latin typeface="Times New Roman" panose="02020603050405020304" pitchFamily="18" charset="0"/>
                <a:cs typeface="Times New Roman" panose="02020603050405020304" pitchFamily="18" charset="0"/>
              </a:rPr>
              <a:t>Inventário no </a:t>
            </a:r>
            <a:br>
              <a:rPr lang="pt-BR" sz="4800" dirty="0">
                <a:solidFill>
                  <a:schemeClr val="tx1"/>
                </a:solidFill>
                <a:latin typeface="Times New Roman" panose="02020603050405020304" pitchFamily="18" charset="0"/>
                <a:cs typeface="Times New Roman" panose="02020603050405020304" pitchFamily="18" charset="0"/>
              </a:rPr>
            </a:br>
            <a:r>
              <a:rPr lang="pt-BR" sz="4800" dirty="0">
                <a:solidFill>
                  <a:schemeClr val="tx1"/>
                </a:solidFill>
                <a:latin typeface="Times New Roman" panose="02020603050405020304" pitchFamily="18" charset="0"/>
                <a:cs typeface="Times New Roman" panose="02020603050405020304" pitchFamily="18" charset="0"/>
              </a:rPr>
              <a:t>Sistema de Bens Patrimoniais Móveis - SBPM</a:t>
            </a:r>
            <a:br>
              <a:rPr lang="pt-BR" sz="4800" dirty="0">
                <a:solidFill>
                  <a:schemeClr val="tx1"/>
                </a:solidFill>
                <a:latin typeface="Times New Roman" panose="02020603050405020304" pitchFamily="18" charset="0"/>
                <a:cs typeface="Times New Roman" panose="02020603050405020304" pitchFamily="18" charset="0"/>
              </a:rPr>
            </a:br>
            <a:endParaRPr lang="pt-BR" sz="4800" dirty="0">
              <a:solidFill>
                <a:schemeClr val="tx1"/>
              </a:solidFill>
              <a:latin typeface="Times New Roman" panose="02020603050405020304" pitchFamily="18" charset="0"/>
              <a:cs typeface="Times New Roman" panose="02020603050405020304" pitchFamily="18" charset="0"/>
            </a:endParaRPr>
          </a:p>
        </p:txBody>
      </p:sp>
      <p:sp>
        <p:nvSpPr>
          <p:cNvPr id="6" name="CaixaDeTexto 5"/>
          <p:cNvSpPr txBox="1"/>
          <p:nvPr/>
        </p:nvSpPr>
        <p:spPr>
          <a:xfrm>
            <a:off x="5898293" y="0"/>
            <a:ext cx="6293708" cy="646331"/>
          </a:xfrm>
          <a:prstGeom prst="rect">
            <a:avLst/>
          </a:prstGeom>
          <a:noFill/>
        </p:spPr>
        <p:txBody>
          <a:bodyPr wrap="square" rtlCol="0">
            <a:spAutoFit/>
          </a:bodyPr>
          <a:lstStyle/>
          <a:p>
            <a:r>
              <a:rPr lang="pt-BR" sz="3600" dirty="0">
                <a:latin typeface="Times New Roman" panose="02020603050405020304" pitchFamily="18" charset="0"/>
                <a:cs typeface="Times New Roman" panose="02020603050405020304" pitchFamily="18" charset="0"/>
              </a:rPr>
              <a:t>Secretaria Municipal da Fazenda </a:t>
            </a:r>
          </a:p>
        </p:txBody>
      </p:sp>
    </p:spTree>
    <p:extLst>
      <p:ext uri="{BB962C8B-B14F-4D97-AF65-F5344CB8AC3E}">
        <p14:creationId xmlns:p14="http://schemas.microsoft.com/office/powerpoint/2010/main" val="6885220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739978" y="0"/>
            <a:ext cx="8377882"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Decreto nº 59.822/2020</a:t>
            </a:r>
          </a:p>
        </p:txBody>
      </p:sp>
      <p:sp>
        <p:nvSpPr>
          <p:cNvPr id="2" name="CaixaDeTexto 1"/>
          <p:cNvSpPr txBox="1"/>
          <p:nvPr/>
        </p:nvSpPr>
        <p:spPr>
          <a:xfrm>
            <a:off x="1670941" y="1080593"/>
            <a:ext cx="10297297" cy="4940327"/>
          </a:xfrm>
          <a:prstGeom prst="rect">
            <a:avLst/>
          </a:prstGeom>
          <a:noFill/>
        </p:spPr>
        <p:txBody>
          <a:bodyPr wrap="square" rtlCol="0">
            <a:spAutoFit/>
          </a:bodyPr>
          <a:lstStyle/>
          <a:p>
            <a:pPr algn="just">
              <a:lnSpc>
                <a:spcPct val="115000"/>
              </a:lnSpc>
              <a:spcAft>
                <a:spcPts val="1000"/>
              </a:spcAft>
            </a:pPr>
            <a:r>
              <a:rPr lang="pt-BR" dirty="0">
                <a:latin typeface="Times New Roman" panose="02020603050405020304" pitchFamily="18" charset="0"/>
                <a:cs typeface="Times New Roman" panose="02020603050405020304" pitchFamily="18" charset="0"/>
              </a:rPr>
              <a:t>"Art. 3º Para fins deste decreto, consideram-se bens patrimoniais móveis passíveis de controle por meio do Sistema de Bens Patrimoniais Móveis - SBPM os que tenham as seguintes características:</a:t>
            </a:r>
            <a:br>
              <a:rPr lang="pt-BR" dirty="0">
                <a:latin typeface="Times New Roman" panose="02020603050405020304" pitchFamily="18" charset="0"/>
                <a:cs typeface="Times New Roman" panose="02020603050405020304" pitchFamily="18" charset="0"/>
              </a:rPr>
            </a:b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I - expectativa de benefício econômico futuro;</a:t>
            </a:r>
          </a:p>
          <a:p>
            <a:pPr algn="just">
              <a:lnSpc>
                <a:spcPct val="115000"/>
              </a:lnSpc>
              <a:spcAft>
                <a:spcPts val="1000"/>
              </a:spcAft>
            </a:pP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II - existência material: que não sejam incorporáveis a nenhum outro bem;</a:t>
            </a:r>
          </a:p>
          <a:p>
            <a:pPr algn="just">
              <a:lnSpc>
                <a:spcPct val="115000"/>
              </a:lnSpc>
              <a:spcAft>
                <a:spcPts val="1000"/>
              </a:spcAft>
            </a:pP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III - mobilidade: que possam ser removidos ou transportados de um lugar para outro por movimento próprio ou removidos por força alheia sem alteração de sua substância ou destinação econômico-social;</a:t>
            </a:r>
          </a:p>
          <a:p>
            <a:pPr algn="just">
              <a:lnSpc>
                <a:spcPct val="115000"/>
              </a:lnSpc>
              <a:spcAft>
                <a:spcPts val="1000"/>
              </a:spcAft>
            </a:pP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IV - vida útil estimada superior a dois anos; e</a:t>
            </a:r>
          </a:p>
          <a:p>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V - valor monetário superior àquele definido em portaria da Secretaria Municipal da Fazenda." (NR)</a:t>
            </a:r>
            <a:br>
              <a:rPr lang="pt-BR" dirty="0">
                <a:latin typeface="Times New Roman" panose="02020603050405020304" pitchFamily="18" charset="0"/>
                <a:cs typeface="Times New Roman" panose="02020603050405020304" pitchFamily="18" charset="0"/>
              </a:rPr>
            </a:b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55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725121" y="172518"/>
            <a:ext cx="11359979" cy="707886"/>
          </a:xfrm>
          <a:prstGeom prst="rect">
            <a:avLst/>
          </a:prstGeom>
          <a:noFill/>
        </p:spPr>
        <p:txBody>
          <a:bodyPr wrap="square" rtlCol="0">
            <a:spAutoFit/>
          </a:bodyPr>
          <a:lstStyle/>
          <a:p>
            <a:pPr algn="r"/>
            <a:r>
              <a:rPr lang="pt-BR" sz="4000" dirty="0">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Identificação do Bem</a:t>
            </a:r>
          </a:p>
        </p:txBody>
      </p:sp>
      <p:sp>
        <p:nvSpPr>
          <p:cNvPr id="5" name="Retângulo 4"/>
          <p:cNvSpPr/>
          <p:nvPr/>
        </p:nvSpPr>
        <p:spPr>
          <a:xfrm>
            <a:off x="436604" y="1958197"/>
            <a:ext cx="10890422" cy="3277820"/>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Todo bem móvel adquirido pela Unidade Orçamentária e incorporado no Sistema de Bens Patrimoniais Móveis – SBPM recebe um código numérico de identificação. Este código é denominado chapa patrimonial.</a:t>
            </a:r>
          </a:p>
          <a:p>
            <a:pPr>
              <a:lnSpc>
                <a:spcPct val="150000"/>
              </a:lnSpc>
            </a:pPr>
            <a:r>
              <a:rPr lang="pt-BR" dirty="0">
                <a:latin typeface="Times New Roman" panose="02020603050405020304" pitchFamily="18" charset="0"/>
                <a:cs typeface="Times New Roman" panose="02020603050405020304" pitchFamily="18" charset="0"/>
              </a:rPr>
              <a:t>A fixação de Chapa Patrimonial é de extrema importância, pois transmite uma informação visual que aquele bem é controlado pela Unidade, e que esta numeração única permite a fácil localização dentro das dependências da Unidade. </a:t>
            </a:r>
          </a:p>
          <a:p>
            <a:endParaRPr lang="pt-BR" sz="3600" dirty="0">
              <a:solidFill>
                <a:schemeClr val="bg1"/>
              </a:solidFill>
              <a:latin typeface="Times New Roman" panose="02020603050405020304" pitchFamily="18" charset="0"/>
              <a:cs typeface="Times New Roman" panose="02020603050405020304" pitchFamily="18" charset="0"/>
            </a:endParaRPr>
          </a:p>
          <a:p>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stretch>
            <a:fillRect/>
          </a:stretch>
        </p:blipFill>
        <p:spPr>
          <a:xfrm>
            <a:off x="5059576" y="4786832"/>
            <a:ext cx="7025524" cy="1366667"/>
          </a:xfrm>
          <a:prstGeom prst="rect">
            <a:avLst/>
          </a:prstGeom>
        </p:spPr>
      </p:pic>
    </p:spTree>
    <p:extLst>
      <p:ext uri="{BB962C8B-B14F-4D97-AF65-F5344CB8AC3E}">
        <p14:creationId xmlns:p14="http://schemas.microsoft.com/office/powerpoint/2010/main" val="360854639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2360428" y="74428"/>
            <a:ext cx="9715381" cy="707886"/>
          </a:xfrm>
          <a:prstGeom prst="rect">
            <a:avLst/>
          </a:prstGeom>
          <a:noFill/>
        </p:spPr>
        <p:txBody>
          <a:bodyPr wrap="square" rtlCol="0">
            <a:spAutoFit/>
          </a:bodyPr>
          <a:lstStyle/>
          <a:p>
            <a:pPr algn="r"/>
            <a:r>
              <a:rPr lang="pt-BR" sz="4000" dirty="0">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Tipos de Inventário</a:t>
            </a:r>
          </a:p>
        </p:txBody>
      </p:sp>
      <p:sp>
        <p:nvSpPr>
          <p:cNvPr id="5" name="Retângulo 4"/>
          <p:cNvSpPr/>
          <p:nvPr/>
        </p:nvSpPr>
        <p:spPr>
          <a:xfrm>
            <a:off x="1392865" y="2576034"/>
            <a:ext cx="9827070" cy="1892826"/>
          </a:xfrm>
          <a:prstGeom prst="rect">
            <a:avLst/>
          </a:prstGeom>
        </p:spPr>
        <p:txBody>
          <a:bodyPr wrap="square">
            <a:spAutoFit/>
          </a:bodyPr>
          <a:lstStyle/>
          <a:p>
            <a:pPr algn="just">
              <a:lnSpc>
                <a:spcPct val="150000"/>
              </a:lnSpc>
            </a:pPr>
            <a:r>
              <a:rPr lang="pt-BR" dirty="0">
                <a:latin typeface="Times New Roman" panose="02020603050405020304" pitchFamily="18" charset="0"/>
                <a:cs typeface="Times New Roman" panose="02020603050405020304" pitchFamily="18" charset="0"/>
              </a:rPr>
              <a:t>Existem dois tipos de inventário: </a:t>
            </a:r>
          </a:p>
          <a:p>
            <a:pPr marL="285750" indent="-285750" algn="just">
              <a:lnSpc>
                <a:spcPct val="150000"/>
              </a:lnSpc>
              <a:buFont typeface="Arial" panose="020B0604020202020204" pitchFamily="34" charset="0"/>
              <a:buChar char="•"/>
            </a:pPr>
            <a:r>
              <a:rPr lang="pt-BR" dirty="0">
                <a:latin typeface="Times New Roman" panose="02020603050405020304" pitchFamily="18" charset="0"/>
                <a:cs typeface="Times New Roman" panose="02020603050405020304" pitchFamily="18" charset="0"/>
              </a:rPr>
              <a:t>Anual - obrigatório; e</a:t>
            </a:r>
          </a:p>
          <a:p>
            <a:pPr marL="285750" indent="-285750" algn="just">
              <a:lnSpc>
                <a:spcPct val="150000"/>
              </a:lnSpc>
              <a:buFont typeface="Arial" panose="020B0604020202020204" pitchFamily="34" charset="0"/>
              <a:buChar char="•"/>
            </a:pPr>
            <a:r>
              <a:rPr lang="pt-BR" dirty="0">
                <a:latin typeface="Times New Roman" panose="02020603050405020304" pitchFamily="18" charset="0"/>
                <a:cs typeface="Times New Roman" panose="02020603050405020304" pitchFamily="18" charset="0"/>
              </a:rPr>
              <a:t>Eventual – a qualquer momento.</a:t>
            </a:r>
          </a:p>
          <a:p>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stretch>
            <a:fillRect/>
          </a:stretch>
        </p:blipFill>
        <p:spPr>
          <a:xfrm>
            <a:off x="7506586" y="2557054"/>
            <a:ext cx="4355902" cy="4226518"/>
          </a:xfrm>
          <a:prstGeom prst="rect">
            <a:avLst/>
          </a:prstGeom>
        </p:spPr>
      </p:pic>
    </p:spTree>
    <p:extLst>
      <p:ext uri="{BB962C8B-B14F-4D97-AF65-F5344CB8AC3E}">
        <p14:creationId xmlns:p14="http://schemas.microsoft.com/office/powerpoint/2010/main" val="22246960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2623260" y="184558"/>
            <a:ext cx="9431720"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   Inventário Anual</a:t>
            </a:r>
          </a:p>
        </p:txBody>
      </p:sp>
      <p:sp>
        <p:nvSpPr>
          <p:cNvPr id="5" name="Retângulo 4"/>
          <p:cNvSpPr/>
          <p:nvPr/>
        </p:nvSpPr>
        <p:spPr>
          <a:xfrm>
            <a:off x="393308" y="1651590"/>
            <a:ext cx="10890422" cy="3554819"/>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Sua realização é obrigatória. </a:t>
            </a:r>
          </a:p>
          <a:p>
            <a:pPr>
              <a:lnSpc>
                <a:spcPct val="150000"/>
              </a:lnSpc>
            </a:pPr>
            <a:r>
              <a:rPr lang="pt-BR" dirty="0">
                <a:latin typeface="Times New Roman" panose="02020603050405020304" pitchFamily="18" charset="0"/>
                <a:cs typeface="Times New Roman" panose="02020603050405020304" pitchFamily="18" charset="0"/>
              </a:rPr>
              <a:t>Identifica a posição dos bens em 31/12, de cada exercício. Sua função é a validação dos dados que constam no Balanço Patrimonial da Prefeitura do Município de São Paulo, em confronto com o que existe fisicamente na unidade.</a:t>
            </a:r>
          </a:p>
          <a:p>
            <a:pPr>
              <a:lnSpc>
                <a:spcPct val="150000"/>
              </a:lnSpc>
            </a:pPr>
            <a:r>
              <a:rPr lang="pt-BR" dirty="0">
                <a:latin typeface="Times New Roman" panose="02020603050405020304" pitchFamily="18" charset="0"/>
                <a:cs typeface="Times New Roman" panose="02020603050405020304" pitchFamily="18" charset="0"/>
              </a:rPr>
              <a:t>No Sistema de Bens Patrimoniais Móveis – SBPM este inventário é aberto de forma automática no dia 01/01, as unidade precisam conciliar estas informações e encerrar de forma manual no sistema, caso não seja feito o mesmo é encerrado pelo Administrador. O inventário é encerrado automaticamente  em 31/03 de cada exercício.</a:t>
            </a:r>
          </a:p>
          <a:p>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970F0708-4C75-401D-BDC7-EA20AEF1A38A}"/>
              </a:ext>
            </a:extLst>
          </p:cNvPr>
          <p:cNvPicPr>
            <a:picLocks noChangeAspect="1"/>
          </p:cNvPicPr>
          <p:nvPr/>
        </p:nvPicPr>
        <p:blipFill>
          <a:blip r:embed="rId3"/>
          <a:stretch>
            <a:fillRect/>
          </a:stretch>
        </p:blipFill>
        <p:spPr>
          <a:xfrm>
            <a:off x="9852027" y="4540101"/>
            <a:ext cx="2339974" cy="2317899"/>
          </a:xfrm>
          <a:prstGeom prst="rect">
            <a:avLst/>
          </a:prstGeom>
        </p:spPr>
      </p:pic>
    </p:spTree>
    <p:extLst>
      <p:ext uri="{BB962C8B-B14F-4D97-AF65-F5344CB8AC3E}">
        <p14:creationId xmlns:p14="http://schemas.microsoft.com/office/powerpoint/2010/main" val="331656116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2623260" y="184558"/>
            <a:ext cx="9431720" cy="707886"/>
          </a:xfrm>
          <a:prstGeom prst="rect">
            <a:avLst/>
          </a:prstGeom>
          <a:noFill/>
        </p:spPr>
        <p:txBody>
          <a:bodyPr wrap="square" rtlCol="0">
            <a:spAutoFit/>
          </a:bodyPr>
          <a:lstStyle/>
          <a:p>
            <a:pPr algn="r"/>
            <a:r>
              <a:rPr lang="pt-BR" sz="4000" dirty="0">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Inventário Anual</a:t>
            </a:r>
          </a:p>
        </p:txBody>
      </p:sp>
      <p:sp>
        <p:nvSpPr>
          <p:cNvPr id="5" name="Retângulo 4"/>
          <p:cNvSpPr/>
          <p:nvPr/>
        </p:nvSpPr>
        <p:spPr>
          <a:xfrm>
            <a:off x="329513" y="2248146"/>
            <a:ext cx="10890422" cy="1289071"/>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A unidade que não encerrar os seus inventários de maneira manual no sistema, e os mesmos forem encerrados pelo Administrador, os dados de sua unidade serão encaminhados para Controladoria do Município de São Paulo – CGM para averiguação do motivo do descumprimento da norma.</a:t>
            </a:r>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929C8CF7-20C4-4A25-82EE-1E4B3BA1EADD}"/>
              </a:ext>
            </a:extLst>
          </p:cNvPr>
          <p:cNvPicPr>
            <a:picLocks noChangeAspect="1"/>
          </p:cNvPicPr>
          <p:nvPr/>
        </p:nvPicPr>
        <p:blipFill>
          <a:blip r:embed="rId3"/>
          <a:stretch>
            <a:fillRect/>
          </a:stretch>
        </p:blipFill>
        <p:spPr>
          <a:xfrm>
            <a:off x="7600309" y="4154939"/>
            <a:ext cx="4591691" cy="2695951"/>
          </a:xfrm>
          <a:prstGeom prst="rect">
            <a:avLst/>
          </a:prstGeom>
        </p:spPr>
      </p:pic>
    </p:spTree>
    <p:extLst>
      <p:ext uri="{BB962C8B-B14F-4D97-AF65-F5344CB8AC3E}">
        <p14:creationId xmlns:p14="http://schemas.microsoft.com/office/powerpoint/2010/main" val="354280903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62347"/>
            <a:ext cx="10574446"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Inventário Eventual</a:t>
            </a:r>
          </a:p>
        </p:txBody>
      </p:sp>
      <p:sp>
        <p:nvSpPr>
          <p:cNvPr id="5" name="Retângulo 4"/>
          <p:cNvSpPr/>
          <p:nvPr/>
        </p:nvSpPr>
        <p:spPr>
          <a:xfrm>
            <a:off x="329513" y="1925244"/>
            <a:ext cx="10890422" cy="3139321"/>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Pode ser realizado a qualquer momento, com referência dentro do exercício vigente, ou seja, não é possível fazer inventário eventual com referência a exercícios passados ou futuro, ou seja, o inventário eventual é utilizado para constatação do acervo patrimonial no exercício presente.</a:t>
            </a:r>
          </a:p>
          <a:p>
            <a:pPr>
              <a:lnSpc>
                <a:spcPct val="150000"/>
              </a:lnSpc>
            </a:pPr>
            <a:r>
              <a:rPr lang="pt-BR" dirty="0">
                <a:latin typeface="Times New Roman" panose="02020603050405020304" pitchFamily="18" charset="0"/>
                <a:cs typeface="Times New Roman" panose="02020603050405020304" pitchFamily="18" charset="0"/>
              </a:rPr>
              <a:t>Sua função é saber, em uma mudança de gestão por exemplo, se todos os bens que estão em sua responsabilidade realmente existe fisicamente.</a:t>
            </a:r>
          </a:p>
          <a:p>
            <a:pPr>
              <a:lnSpc>
                <a:spcPct val="150000"/>
              </a:lnSpc>
            </a:pPr>
            <a:r>
              <a:rPr lang="pt-BR" dirty="0">
                <a:latin typeface="Times New Roman" panose="02020603050405020304" pitchFamily="18" charset="0"/>
                <a:cs typeface="Times New Roman" panose="02020603050405020304" pitchFamily="18" charset="0"/>
              </a:rPr>
              <a:t>Todos inventários eventuais com status aberto em 31/12 de cada exercício serão encerrados pelo Administrador.</a:t>
            </a:r>
          </a:p>
          <a:p>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8B8D8517-F233-4CD1-A71D-D6F611E540C2}"/>
              </a:ext>
            </a:extLst>
          </p:cNvPr>
          <p:cNvPicPr>
            <a:picLocks noChangeAspect="1"/>
          </p:cNvPicPr>
          <p:nvPr/>
        </p:nvPicPr>
        <p:blipFill>
          <a:blip r:embed="rId3"/>
          <a:stretch>
            <a:fillRect/>
          </a:stretch>
        </p:blipFill>
        <p:spPr>
          <a:xfrm>
            <a:off x="8752995" y="4466891"/>
            <a:ext cx="3439005" cy="2391109"/>
          </a:xfrm>
          <a:prstGeom prst="rect">
            <a:avLst/>
          </a:prstGeom>
        </p:spPr>
      </p:pic>
    </p:spTree>
    <p:extLst>
      <p:ext uri="{BB962C8B-B14F-4D97-AF65-F5344CB8AC3E}">
        <p14:creationId xmlns:p14="http://schemas.microsoft.com/office/powerpoint/2010/main" val="38565276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pic>
        <p:nvPicPr>
          <p:cNvPr id="3" name="Imagem 2"/>
          <p:cNvPicPr>
            <a:picLocks noChangeAspect="1"/>
          </p:cNvPicPr>
          <p:nvPr/>
        </p:nvPicPr>
        <p:blipFill>
          <a:blip r:embed="rId3"/>
          <a:stretch>
            <a:fillRect/>
          </a:stretch>
        </p:blipFill>
        <p:spPr>
          <a:xfrm>
            <a:off x="3912641" y="2010647"/>
            <a:ext cx="5391150" cy="4562475"/>
          </a:xfrm>
          <a:prstGeom prst="rect">
            <a:avLst/>
          </a:prstGeom>
        </p:spPr>
      </p:pic>
    </p:spTree>
    <p:extLst>
      <p:ext uri="{BB962C8B-B14F-4D97-AF65-F5344CB8AC3E}">
        <p14:creationId xmlns:p14="http://schemas.microsoft.com/office/powerpoint/2010/main" val="32645305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7" name="Texto explicativo retangular 6"/>
          <p:cNvSpPr/>
          <p:nvPr/>
        </p:nvSpPr>
        <p:spPr>
          <a:xfrm>
            <a:off x="5975495" y="1605515"/>
            <a:ext cx="6134125" cy="1615168"/>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Gerenciamento de Inventário</a:t>
            </a:r>
            <a:r>
              <a:rPr lang="pt-BR" sz="1600" b="1"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 Nesta tela é possível cadastrar um novo inventário eventual e consultar o andamento por status (Todos, Aberto, Fechado, Cancelado, Fechado pelo Administrador e Fechado pelo Administrador – Não conciliado)</a:t>
            </a:r>
            <a:r>
              <a:rPr lang="pt-BR" sz="1600" dirty="0">
                <a:solidFill>
                  <a:schemeClr val="tx1"/>
                </a:solidFill>
              </a:rPr>
              <a:t>.</a:t>
            </a:r>
          </a:p>
        </p:txBody>
      </p:sp>
      <p:sp>
        <p:nvSpPr>
          <p:cNvPr id="9" name="Texto explicativo retangular 8"/>
          <p:cNvSpPr/>
          <p:nvPr/>
        </p:nvSpPr>
        <p:spPr>
          <a:xfrm>
            <a:off x="5975495" y="3637318"/>
            <a:ext cx="6134125" cy="1272747"/>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Inventário Pendente de Conciliação</a:t>
            </a:r>
            <a:r>
              <a:rPr lang="pt-BR" sz="1600" b="1"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 Nesta tela será possível consultar os inventários que não se encontram concluídos, estando pendentes de conclusão.</a:t>
            </a:r>
          </a:p>
        </p:txBody>
      </p:sp>
      <p:sp>
        <p:nvSpPr>
          <p:cNvPr id="10" name="Texto explicativo retangular 9"/>
          <p:cNvSpPr/>
          <p:nvPr/>
        </p:nvSpPr>
        <p:spPr>
          <a:xfrm>
            <a:off x="6096000" y="5252485"/>
            <a:ext cx="6013620" cy="1272747"/>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Identificação Física dos Bens</a:t>
            </a:r>
            <a:r>
              <a:rPr lang="pt-BR" sz="1600" dirty="0">
                <a:solidFill>
                  <a:schemeClr val="tx1"/>
                </a:solidFill>
                <a:latin typeface="Times New Roman" panose="02020603050405020304" pitchFamily="18" charset="0"/>
                <a:cs typeface="Times New Roman" panose="02020603050405020304" pitchFamily="18" charset="0"/>
              </a:rPr>
              <a:t> – Nesta tela é possível consultar a posição dos bens de uma determinada unidade administrativa em um determinado período.</a:t>
            </a:r>
          </a:p>
        </p:txBody>
      </p:sp>
      <p:pic>
        <p:nvPicPr>
          <p:cNvPr id="8" name="Imagem 7">
            <a:extLst>
              <a:ext uri="{FF2B5EF4-FFF2-40B4-BE49-F238E27FC236}">
                <a16:creationId xmlns:a16="http://schemas.microsoft.com/office/drawing/2014/main" id="{E3329BA8-0525-4179-BBC5-40FCF9B12F03}"/>
              </a:ext>
            </a:extLst>
          </p:cNvPr>
          <p:cNvPicPr>
            <a:picLocks noChangeAspect="1"/>
          </p:cNvPicPr>
          <p:nvPr/>
        </p:nvPicPr>
        <p:blipFill>
          <a:blip r:embed="rId3"/>
          <a:stretch>
            <a:fillRect/>
          </a:stretch>
        </p:blipFill>
        <p:spPr>
          <a:xfrm>
            <a:off x="82380" y="1233375"/>
            <a:ext cx="5744828" cy="5521547"/>
          </a:xfrm>
          <a:prstGeom prst="rect">
            <a:avLst/>
          </a:prstGeom>
        </p:spPr>
      </p:pic>
    </p:spTree>
    <p:extLst>
      <p:ext uri="{BB962C8B-B14F-4D97-AF65-F5344CB8AC3E}">
        <p14:creationId xmlns:p14="http://schemas.microsoft.com/office/powerpoint/2010/main" val="242205955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7" name="Texto explicativo retangular 6"/>
          <p:cNvSpPr/>
          <p:nvPr/>
        </p:nvSpPr>
        <p:spPr>
          <a:xfrm>
            <a:off x="6142174" y="1795848"/>
            <a:ext cx="5349610" cy="2350850"/>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b="1" u="sng" dirty="0">
                <a:solidFill>
                  <a:schemeClr val="tx1"/>
                </a:solidFill>
                <a:latin typeface="Times New Roman" panose="02020603050405020304" pitchFamily="18" charset="0"/>
                <a:cs typeface="Times New Roman" panose="02020603050405020304" pitchFamily="18" charset="0"/>
              </a:rPr>
              <a:t>Gerenciamento de Inventário</a:t>
            </a:r>
            <a:r>
              <a:rPr lang="pt-BR" b="1" dirty="0">
                <a:solidFill>
                  <a:schemeClr val="tx1"/>
                </a:solidFill>
                <a:latin typeface="Times New Roman" panose="02020603050405020304" pitchFamily="18" charset="0"/>
                <a:cs typeface="Times New Roman" panose="02020603050405020304" pitchFamily="18" charset="0"/>
              </a:rPr>
              <a:t> </a:t>
            </a:r>
            <a:r>
              <a:rPr lang="pt-BR" dirty="0">
                <a:solidFill>
                  <a:schemeClr val="tx1"/>
                </a:solidFill>
                <a:latin typeface="Times New Roman" panose="02020603050405020304" pitchFamily="18" charset="0"/>
                <a:cs typeface="Times New Roman" panose="02020603050405020304" pitchFamily="18" charset="0"/>
              </a:rPr>
              <a:t>– Nesta tela é possível cadastrar um novo inventário eventual e consultar o andamento por status (Todos, Aberto, Fechado, Cancelado, Fechado pelo Administrador e Fechado pelo Administrador – Não conciliado)</a:t>
            </a:r>
            <a:r>
              <a:rPr lang="pt-BR" dirty="0">
                <a:solidFill>
                  <a:schemeClr val="tx1"/>
                </a:solidFill>
              </a:rPr>
              <a:t>.</a:t>
            </a:r>
          </a:p>
        </p:txBody>
      </p:sp>
      <p:pic>
        <p:nvPicPr>
          <p:cNvPr id="4" name="Imagem 3"/>
          <p:cNvPicPr>
            <a:picLocks noChangeAspect="1"/>
          </p:cNvPicPr>
          <p:nvPr/>
        </p:nvPicPr>
        <p:blipFill>
          <a:blip r:embed="rId3"/>
          <a:stretch>
            <a:fillRect/>
          </a:stretch>
        </p:blipFill>
        <p:spPr>
          <a:xfrm>
            <a:off x="10173730" y="4705179"/>
            <a:ext cx="2018270" cy="2152821"/>
          </a:xfrm>
          <a:prstGeom prst="rect">
            <a:avLst/>
          </a:prstGeom>
        </p:spPr>
      </p:pic>
      <p:pic>
        <p:nvPicPr>
          <p:cNvPr id="3" name="Imagem 2"/>
          <p:cNvPicPr>
            <a:picLocks noChangeAspect="1"/>
          </p:cNvPicPr>
          <p:nvPr/>
        </p:nvPicPr>
        <p:blipFill>
          <a:blip r:embed="rId4"/>
          <a:stretch>
            <a:fillRect/>
          </a:stretch>
        </p:blipFill>
        <p:spPr>
          <a:xfrm>
            <a:off x="193244" y="1866900"/>
            <a:ext cx="5762625" cy="4991100"/>
          </a:xfrm>
          <a:prstGeom prst="rect">
            <a:avLst/>
          </a:prstGeom>
        </p:spPr>
      </p:pic>
    </p:spTree>
    <p:extLst>
      <p:ext uri="{BB962C8B-B14F-4D97-AF65-F5344CB8AC3E}">
        <p14:creationId xmlns:p14="http://schemas.microsoft.com/office/powerpoint/2010/main" val="350486696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7" name="Texto explicativo retangular 6"/>
          <p:cNvSpPr/>
          <p:nvPr/>
        </p:nvSpPr>
        <p:spPr>
          <a:xfrm>
            <a:off x="6291030" y="1826585"/>
            <a:ext cx="5349610" cy="1405713"/>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dirty="0">
                <a:solidFill>
                  <a:schemeClr val="tx1"/>
                </a:solidFill>
                <a:latin typeface="Times New Roman" panose="02020603050405020304" pitchFamily="18" charset="0"/>
                <a:cs typeface="Times New Roman" panose="02020603050405020304" pitchFamily="18" charset="0"/>
              </a:rPr>
              <a:t>Atualmente só é possível criar inventários do tipo Eventual, o inventário Anual passou a ser aberto automaticamente.</a:t>
            </a:r>
          </a:p>
        </p:txBody>
      </p:sp>
      <p:pic>
        <p:nvPicPr>
          <p:cNvPr id="9" name="Imagem 8"/>
          <p:cNvPicPr>
            <a:picLocks noChangeAspect="1"/>
          </p:cNvPicPr>
          <p:nvPr/>
        </p:nvPicPr>
        <p:blipFill>
          <a:blip r:embed="rId3"/>
          <a:stretch>
            <a:fillRect/>
          </a:stretch>
        </p:blipFill>
        <p:spPr>
          <a:xfrm>
            <a:off x="160474" y="1838325"/>
            <a:ext cx="5981700" cy="5019675"/>
          </a:xfrm>
          <a:prstGeom prst="rect">
            <a:avLst/>
          </a:prstGeom>
        </p:spPr>
      </p:pic>
      <p:pic>
        <p:nvPicPr>
          <p:cNvPr id="5" name="Imagem 4"/>
          <p:cNvPicPr>
            <a:picLocks noChangeAspect="1"/>
          </p:cNvPicPr>
          <p:nvPr/>
        </p:nvPicPr>
        <p:blipFill>
          <a:blip r:embed="rId4"/>
          <a:stretch>
            <a:fillRect/>
          </a:stretch>
        </p:blipFill>
        <p:spPr>
          <a:xfrm>
            <a:off x="9303489" y="3751245"/>
            <a:ext cx="2888512" cy="3106755"/>
          </a:xfrm>
          <a:prstGeom prst="rect">
            <a:avLst/>
          </a:prstGeom>
        </p:spPr>
      </p:pic>
      <p:sp>
        <p:nvSpPr>
          <p:cNvPr id="6" name="Elipse 5"/>
          <p:cNvSpPr/>
          <p:nvPr/>
        </p:nvSpPr>
        <p:spPr>
          <a:xfrm>
            <a:off x="1367481" y="4819135"/>
            <a:ext cx="1853514" cy="378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574020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2995" y="0"/>
            <a:ext cx="12019005" cy="523220"/>
          </a:xfrm>
          <a:prstGeom prst="rect">
            <a:avLst/>
          </a:prstGeom>
          <a:noFill/>
        </p:spPr>
        <p:txBody>
          <a:bodyPr wrap="square" rtlCol="0">
            <a:spAutoFit/>
          </a:bodyPr>
          <a:lstStyle/>
          <a:p>
            <a:pPr algn="r"/>
            <a:r>
              <a:rPr lang="pt-BR" sz="2800" b="1" dirty="0">
                <a:latin typeface="Times New Roman" panose="02020603050405020304" pitchFamily="18" charset="0"/>
                <a:cs typeface="Times New Roman" panose="02020603050405020304" pitchFamily="18" charset="0"/>
              </a:rPr>
              <a:t>Inventários no Sistema Patrimonial de Bens Móveis - SBPM</a:t>
            </a:r>
          </a:p>
        </p:txBody>
      </p:sp>
      <p:sp>
        <p:nvSpPr>
          <p:cNvPr id="2" name="CaixaDeTexto 1"/>
          <p:cNvSpPr txBox="1"/>
          <p:nvPr/>
        </p:nvSpPr>
        <p:spPr>
          <a:xfrm>
            <a:off x="1787611" y="736510"/>
            <a:ext cx="9840797" cy="6001643"/>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Conteúdo:</a:t>
            </a:r>
          </a:p>
          <a:p>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O que é um inventário?</a:t>
            </a:r>
          </a:p>
          <a:p>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Vantagens do inventário?</a:t>
            </a:r>
          </a:p>
          <a:p>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O que é um bem móvel.</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Decreto nº 59.822/2020.</a:t>
            </a:r>
          </a:p>
          <a:p>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Identificação do Bem.</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Tipos de inventários.</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Sistema de Bens Patrimoniais Móveis - SBPM.</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Inventário x Contabilidade.</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Inventário x Auditoria</a:t>
            </a:r>
          </a:p>
          <a:p>
            <a:pPr marL="285750" indent="-285750">
              <a:buFont typeface="Wingdings" panose="05000000000000000000" pitchFamily="2" charset="2"/>
              <a:buChar char="q"/>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pt-BR" dirty="0">
                <a:latin typeface="Times New Roman" panose="02020603050405020304" pitchFamily="18" charset="0"/>
                <a:cs typeface="Times New Roman" panose="02020603050405020304" pitchFamily="18" charset="0"/>
              </a:rPr>
              <a:t>Disponibilização de Material</a:t>
            </a:r>
          </a:p>
        </p:txBody>
      </p:sp>
    </p:spTree>
    <p:extLst>
      <p:ext uri="{BB962C8B-B14F-4D97-AF65-F5344CB8AC3E}">
        <p14:creationId xmlns:p14="http://schemas.microsoft.com/office/powerpoint/2010/main" val="174664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5" name="Elipse 4"/>
          <p:cNvSpPr/>
          <p:nvPr/>
        </p:nvSpPr>
        <p:spPr>
          <a:xfrm>
            <a:off x="626075" y="5206314"/>
            <a:ext cx="864973" cy="420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o explicativo retangular 11"/>
          <p:cNvSpPr/>
          <p:nvPr/>
        </p:nvSpPr>
        <p:spPr>
          <a:xfrm>
            <a:off x="4923066" y="2020329"/>
            <a:ext cx="6354535" cy="1272747"/>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Inventário Pendente de Conciliação</a:t>
            </a:r>
            <a:r>
              <a:rPr lang="pt-BR" sz="1600" b="1"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 Nesta tela será possível consultar os inventários que não se encontram concluídos, estando pendentes de conclusão.</a:t>
            </a:r>
            <a:r>
              <a:rPr lang="pt-BR" sz="1600" dirty="0">
                <a:solidFill>
                  <a:schemeClr val="bg1"/>
                </a:solidFill>
                <a:latin typeface="Times New Roman" panose="02020603050405020304" pitchFamily="18" charset="0"/>
                <a:cs typeface="Times New Roman" panose="02020603050405020304" pitchFamily="18" charset="0"/>
              </a:rPr>
              <a:t>.</a:t>
            </a:r>
          </a:p>
        </p:txBody>
      </p:sp>
      <p:sp>
        <p:nvSpPr>
          <p:cNvPr id="13" name="Texto explicativo retangular 12"/>
          <p:cNvSpPr/>
          <p:nvPr/>
        </p:nvSpPr>
        <p:spPr>
          <a:xfrm>
            <a:off x="4923066" y="3783225"/>
            <a:ext cx="6173303" cy="2458088"/>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dirty="0">
                <a:solidFill>
                  <a:schemeClr val="tx1"/>
                </a:solidFill>
                <a:latin typeface="Times New Roman" panose="02020603050405020304" pitchFamily="18" charset="0"/>
                <a:cs typeface="Times New Roman" panose="02020603050405020304" pitchFamily="18" charset="0"/>
              </a:rPr>
              <a:t>Os inventários são aberto por Unidade Administrativa, dessa forma torna-se possível a Unidade Orçamentária delegar a sua conferência a cada Unidade Administrativa, como pode-se ver na tela do sistema ao lado.</a:t>
            </a:r>
          </a:p>
          <a:p>
            <a:pPr algn="just">
              <a:lnSpc>
                <a:spcPct val="150000"/>
              </a:lnSpc>
            </a:pPr>
            <a:r>
              <a:rPr lang="pt-BR" sz="1600" dirty="0">
                <a:solidFill>
                  <a:schemeClr val="tx1"/>
                </a:solidFill>
                <a:latin typeface="Times New Roman" panose="02020603050405020304" pitchFamily="18" charset="0"/>
                <a:cs typeface="Times New Roman" panose="02020603050405020304" pitchFamily="18" charset="0"/>
              </a:rPr>
              <a:t>Ao clicar sobre “Número de Inventário” irá abrir a tela de conciliação, utilizamos o Número 001.000002/2022.</a:t>
            </a:r>
          </a:p>
        </p:txBody>
      </p:sp>
      <p:pic>
        <p:nvPicPr>
          <p:cNvPr id="3" name="Imagem 2"/>
          <p:cNvPicPr>
            <a:picLocks noChangeAspect="1"/>
          </p:cNvPicPr>
          <p:nvPr/>
        </p:nvPicPr>
        <p:blipFill>
          <a:blip r:embed="rId3"/>
          <a:stretch>
            <a:fillRect/>
          </a:stretch>
        </p:blipFill>
        <p:spPr>
          <a:xfrm>
            <a:off x="347730" y="2020329"/>
            <a:ext cx="4159876" cy="4562318"/>
          </a:xfrm>
          <a:prstGeom prst="rect">
            <a:avLst/>
          </a:prstGeom>
        </p:spPr>
      </p:pic>
    </p:spTree>
    <p:extLst>
      <p:ext uri="{BB962C8B-B14F-4D97-AF65-F5344CB8AC3E}">
        <p14:creationId xmlns:p14="http://schemas.microsoft.com/office/powerpoint/2010/main" val="109982384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12" name="Texto explicativo retangular 11"/>
          <p:cNvSpPr/>
          <p:nvPr/>
        </p:nvSpPr>
        <p:spPr>
          <a:xfrm>
            <a:off x="4473433" y="1717621"/>
            <a:ext cx="6354535" cy="2466658"/>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Conciliação de Inventário</a:t>
            </a:r>
            <a:r>
              <a:rPr lang="pt-BR" sz="1600" b="1"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 O usuário deverá registrar as ocorrências que houveram com o bem. Por regra, a situação de todos os bens aparecem como “encontrados sem divergência”</a:t>
            </a:r>
          </a:p>
          <a:p>
            <a:pPr algn="just">
              <a:lnSpc>
                <a:spcPct val="150000"/>
              </a:lnSpc>
            </a:pPr>
            <a:r>
              <a:rPr lang="pt-BR" sz="1600" dirty="0">
                <a:solidFill>
                  <a:schemeClr val="tx1"/>
                </a:solidFill>
                <a:latin typeface="Times New Roman" panose="02020603050405020304" pitchFamily="18" charset="0"/>
                <a:cs typeface="Times New Roman" panose="02020603050405020304" pitchFamily="18" charset="0"/>
              </a:rPr>
              <a:t>Existem três possibilidades de ocorrências para a situação de cada bem que são: encontrado sem Divergência, encontrado com divergência e não encontrado</a:t>
            </a:r>
            <a:r>
              <a:rPr lang="pt-BR" sz="1600" dirty="0">
                <a:solidFill>
                  <a:schemeClr val="bg1"/>
                </a:solidFill>
                <a:latin typeface="Times New Roman" panose="02020603050405020304" pitchFamily="18" charset="0"/>
                <a:cs typeface="Times New Roman" panose="02020603050405020304" pitchFamily="18" charset="0"/>
              </a:rPr>
              <a:t>.</a:t>
            </a:r>
          </a:p>
        </p:txBody>
      </p:sp>
      <p:pic>
        <p:nvPicPr>
          <p:cNvPr id="6" name="Imagem 5">
            <a:extLst>
              <a:ext uri="{FF2B5EF4-FFF2-40B4-BE49-F238E27FC236}">
                <a16:creationId xmlns:a16="http://schemas.microsoft.com/office/drawing/2014/main" id="{2E8C9B7D-F5AE-431E-B6A6-5E378AC1884F}"/>
              </a:ext>
            </a:extLst>
          </p:cNvPr>
          <p:cNvPicPr>
            <a:picLocks noChangeAspect="1"/>
          </p:cNvPicPr>
          <p:nvPr/>
        </p:nvPicPr>
        <p:blipFill>
          <a:blip r:embed="rId3"/>
          <a:stretch>
            <a:fillRect/>
          </a:stretch>
        </p:blipFill>
        <p:spPr>
          <a:xfrm>
            <a:off x="8124486" y="4391343"/>
            <a:ext cx="4079799" cy="2466657"/>
          </a:xfrm>
          <a:prstGeom prst="rect">
            <a:avLst/>
          </a:prstGeom>
        </p:spPr>
      </p:pic>
      <p:pic>
        <p:nvPicPr>
          <p:cNvPr id="5" name="Imagem 4"/>
          <p:cNvPicPr>
            <a:picLocks noChangeAspect="1"/>
          </p:cNvPicPr>
          <p:nvPr/>
        </p:nvPicPr>
        <p:blipFill>
          <a:blip r:embed="rId4"/>
          <a:stretch>
            <a:fillRect/>
          </a:stretch>
        </p:blipFill>
        <p:spPr>
          <a:xfrm>
            <a:off x="215067" y="1717620"/>
            <a:ext cx="4157438" cy="4837725"/>
          </a:xfrm>
          <a:prstGeom prst="rect">
            <a:avLst/>
          </a:prstGeom>
        </p:spPr>
      </p:pic>
    </p:spTree>
    <p:extLst>
      <p:ext uri="{BB962C8B-B14F-4D97-AF65-F5344CB8AC3E}">
        <p14:creationId xmlns:p14="http://schemas.microsoft.com/office/powerpoint/2010/main" val="275952977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10" name="Texto explicativo retangular 9"/>
          <p:cNvSpPr/>
          <p:nvPr/>
        </p:nvSpPr>
        <p:spPr>
          <a:xfrm>
            <a:off x="8625248" y="2083980"/>
            <a:ext cx="3056390" cy="1484462"/>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BR" sz="1600" dirty="0">
                <a:solidFill>
                  <a:schemeClr val="tx1"/>
                </a:solidFill>
                <a:latin typeface="Times New Roman" panose="02020603050405020304" pitchFamily="18" charset="0"/>
                <a:cs typeface="Times New Roman" panose="02020603050405020304" pitchFamily="18" charset="0"/>
              </a:rPr>
              <a:t>A opção divergente habilita os campos: Descrição, Marca/Fabricante, Modelo e Observação</a:t>
            </a:r>
          </a:p>
        </p:txBody>
      </p:sp>
      <p:pic>
        <p:nvPicPr>
          <p:cNvPr id="11" name="Imagem 10">
            <a:extLst>
              <a:ext uri="{FF2B5EF4-FFF2-40B4-BE49-F238E27FC236}">
                <a16:creationId xmlns:a16="http://schemas.microsoft.com/office/drawing/2014/main" id="{6A18056E-8BFA-4929-87AA-184C9194B298}"/>
              </a:ext>
            </a:extLst>
          </p:cNvPr>
          <p:cNvPicPr>
            <a:picLocks noChangeAspect="1"/>
          </p:cNvPicPr>
          <p:nvPr/>
        </p:nvPicPr>
        <p:blipFill>
          <a:blip r:embed="rId3"/>
          <a:stretch>
            <a:fillRect/>
          </a:stretch>
        </p:blipFill>
        <p:spPr>
          <a:xfrm>
            <a:off x="9973340" y="4263530"/>
            <a:ext cx="2218660" cy="2573645"/>
          </a:xfrm>
          <a:prstGeom prst="rect">
            <a:avLst/>
          </a:prstGeom>
        </p:spPr>
      </p:pic>
      <p:pic>
        <p:nvPicPr>
          <p:cNvPr id="4" name="Imagem 3"/>
          <p:cNvPicPr>
            <a:picLocks noChangeAspect="1"/>
          </p:cNvPicPr>
          <p:nvPr/>
        </p:nvPicPr>
        <p:blipFill>
          <a:blip r:embed="rId4"/>
          <a:stretch>
            <a:fillRect/>
          </a:stretch>
        </p:blipFill>
        <p:spPr>
          <a:xfrm>
            <a:off x="494685" y="2083980"/>
            <a:ext cx="7863068" cy="3981969"/>
          </a:xfrm>
          <a:prstGeom prst="rect">
            <a:avLst/>
          </a:prstGeom>
        </p:spPr>
      </p:pic>
      <p:sp>
        <p:nvSpPr>
          <p:cNvPr id="12" name="Elipse 11"/>
          <p:cNvSpPr/>
          <p:nvPr/>
        </p:nvSpPr>
        <p:spPr>
          <a:xfrm>
            <a:off x="6104586" y="4263531"/>
            <a:ext cx="2057459" cy="841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19816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3645" y="218941"/>
            <a:ext cx="10702344" cy="788899"/>
          </a:xfrm>
        </p:spPr>
        <p:txBody>
          <a:bodyPr>
            <a:normAutofit/>
          </a:bodyPr>
          <a:lstStyle/>
          <a:p>
            <a:pPr lvl="0" algn="r" defTabSz="914400">
              <a:spcBef>
                <a:spcPts val="0"/>
              </a:spcBef>
            </a:pPr>
            <a:r>
              <a:rPr lang="pt-BR" sz="4000" b="1" dirty="0">
                <a:solidFill>
                  <a:prstClr val="black"/>
                </a:solidFill>
                <a:latin typeface="Times New Roman" panose="02020603050405020304" pitchFamily="18" charset="0"/>
                <a:cs typeface="Times New Roman" panose="02020603050405020304" pitchFamily="18" charset="0"/>
              </a:rPr>
              <a:t>Sistema de Bens Patrimoniais Móveis - SBPM</a:t>
            </a:r>
            <a:endParaRPr lang="pt-BR" sz="4000" b="1" dirty="0"/>
          </a:p>
        </p:txBody>
      </p:sp>
      <p:pic>
        <p:nvPicPr>
          <p:cNvPr id="4" name="Espaço Reservado para Conteúdo 3"/>
          <p:cNvPicPr>
            <a:picLocks noGrp="1" noChangeAspect="1"/>
          </p:cNvPicPr>
          <p:nvPr>
            <p:ph idx="1"/>
          </p:nvPr>
        </p:nvPicPr>
        <p:blipFill>
          <a:blip r:embed="rId2"/>
          <a:stretch>
            <a:fillRect/>
          </a:stretch>
        </p:blipFill>
        <p:spPr>
          <a:xfrm>
            <a:off x="440037" y="1720024"/>
            <a:ext cx="4622218" cy="1564090"/>
          </a:xfrm>
          <a:prstGeom prst="rect">
            <a:avLst/>
          </a:prstGeom>
        </p:spPr>
      </p:pic>
      <p:sp>
        <p:nvSpPr>
          <p:cNvPr id="15" name="Texto explicativo retangular 14"/>
          <p:cNvSpPr/>
          <p:nvPr/>
        </p:nvSpPr>
        <p:spPr>
          <a:xfrm>
            <a:off x="5062255" y="1189233"/>
            <a:ext cx="6817287" cy="5265011"/>
          </a:xfrm>
          <a:prstGeom prst="wedgeRectCallout">
            <a:avLst>
              <a:gd name="adj1" fmla="val -20833"/>
              <a:gd name="adj2" fmla="val 5684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pt-BR" sz="1400" b="1"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pt-BR" sz="1600" b="1" u="sng" dirty="0">
                <a:solidFill>
                  <a:schemeClr val="tx1"/>
                </a:solidFill>
                <a:latin typeface="Times New Roman" panose="02020603050405020304" pitchFamily="18" charset="0"/>
                <a:cs typeface="Times New Roman" panose="02020603050405020304" pitchFamily="18" charset="0"/>
              </a:rPr>
              <a:t>Lista de Bens</a:t>
            </a:r>
            <a:r>
              <a:rPr lang="pt-BR" sz="1600" b="1"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 Essa seção possui as opções:</a:t>
            </a:r>
          </a:p>
          <a:p>
            <a:pPr algn="just">
              <a:lnSpc>
                <a:spcPct val="150000"/>
              </a:lnSpc>
            </a:pPr>
            <a:r>
              <a:rPr lang="pt-BR" sz="1600" u="sng" dirty="0">
                <a:solidFill>
                  <a:schemeClr val="tx1"/>
                </a:solidFill>
                <a:latin typeface="Times New Roman" panose="02020603050405020304" pitchFamily="18" charset="0"/>
                <a:cs typeface="Times New Roman" panose="02020603050405020304" pitchFamily="18" charset="0"/>
              </a:rPr>
              <a:t>Filtro</a:t>
            </a:r>
            <a:r>
              <a:rPr lang="pt-BR" sz="1600" dirty="0">
                <a:solidFill>
                  <a:schemeClr val="tx1"/>
                </a:solidFill>
                <a:latin typeface="Times New Roman" panose="02020603050405020304" pitchFamily="18" charset="0"/>
                <a:cs typeface="Times New Roman" panose="02020603050405020304" pitchFamily="18" charset="0"/>
              </a:rPr>
              <a:t>: Possibilidade de filtrar a lista de bens mostrada apenas por um intervalo de chapas patrimoniais, descrição do código BPM ou nenhum filtro (regra).</a:t>
            </a:r>
          </a:p>
          <a:p>
            <a:pPr algn="just">
              <a:lnSpc>
                <a:spcPct val="150000"/>
              </a:lnSpc>
            </a:pPr>
            <a:r>
              <a:rPr lang="pt-BR" sz="1600" u="sng" dirty="0">
                <a:solidFill>
                  <a:schemeClr val="tx1"/>
                </a:solidFill>
                <a:latin typeface="Times New Roman" panose="02020603050405020304" pitchFamily="18" charset="0"/>
                <a:cs typeface="Times New Roman" panose="02020603050405020304" pitchFamily="18" charset="0"/>
              </a:rPr>
              <a:t>Ações</a:t>
            </a:r>
            <a:r>
              <a:rPr lang="pt-BR" sz="1600" dirty="0">
                <a:solidFill>
                  <a:schemeClr val="tx1"/>
                </a:solidFill>
                <a:latin typeface="Times New Roman" panose="02020603050405020304" pitchFamily="18" charset="0"/>
                <a:cs typeface="Times New Roman" panose="02020603050405020304" pitchFamily="18" charset="0"/>
              </a:rPr>
              <a:t>: Importar dados do coletor e Exportar dados para o coletor.</a:t>
            </a:r>
          </a:p>
          <a:p>
            <a:pPr algn="just">
              <a:lnSpc>
                <a:spcPct val="150000"/>
              </a:lnSpc>
            </a:pPr>
            <a:r>
              <a:rPr lang="pt-BR" sz="1600" u="sng" dirty="0">
                <a:solidFill>
                  <a:schemeClr val="tx1"/>
                </a:solidFill>
                <a:latin typeface="Times New Roman" panose="02020603050405020304" pitchFamily="18" charset="0"/>
                <a:cs typeface="Times New Roman" panose="02020603050405020304" pitchFamily="18" charset="0"/>
              </a:rPr>
              <a:t>Botões Exportar/Importar</a:t>
            </a:r>
            <a:r>
              <a:rPr lang="pt-BR" sz="1600" dirty="0">
                <a:solidFill>
                  <a:schemeClr val="tx1"/>
                </a:solidFill>
                <a:latin typeface="Times New Roman" panose="02020603050405020304" pitchFamily="18" charset="0"/>
                <a:cs typeface="Times New Roman" panose="02020603050405020304" pitchFamily="18" charset="0"/>
              </a:rPr>
              <a:t>: Exportar abre-se um arquivo em Excel da lista dos bens. </a:t>
            </a:r>
            <a:r>
              <a:rPr lang="pt-BR" sz="1600" u="sng" dirty="0">
                <a:solidFill>
                  <a:schemeClr val="tx1"/>
                </a:solidFill>
                <a:latin typeface="Times New Roman" panose="02020603050405020304" pitchFamily="18" charset="0"/>
                <a:cs typeface="Times New Roman" panose="02020603050405020304" pitchFamily="18" charset="0"/>
              </a:rPr>
              <a:t>Importar</a:t>
            </a:r>
            <a:r>
              <a:rPr lang="pt-BR" sz="1600" dirty="0">
                <a:solidFill>
                  <a:schemeClr val="tx1"/>
                </a:solidFill>
                <a:latin typeface="Times New Roman" panose="02020603050405020304" pitchFamily="18" charset="0"/>
                <a:cs typeface="Times New Roman" panose="02020603050405020304" pitchFamily="18" charset="0"/>
              </a:rPr>
              <a:t> possibilita abrir um arquivo em .CSV do seu computador.</a:t>
            </a:r>
          </a:p>
          <a:p>
            <a:pPr algn="just">
              <a:lnSpc>
                <a:spcPct val="150000"/>
              </a:lnSpc>
            </a:pPr>
            <a:endParaRPr lang="pt-BR" sz="1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pt-BR" sz="1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pt-BR" sz="1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pt-BR" sz="1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pt-BR" sz="1600" u="sng" dirty="0">
                <a:solidFill>
                  <a:schemeClr val="tx1"/>
                </a:solidFill>
                <a:latin typeface="Times New Roman" panose="02020603050405020304" pitchFamily="18" charset="0"/>
                <a:cs typeface="Times New Roman" panose="02020603050405020304" pitchFamily="18" charset="0"/>
              </a:rPr>
              <a:t>Botão Adicionar Bem</a:t>
            </a:r>
            <a:r>
              <a:rPr lang="pt-BR" sz="1600" dirty="0">
                <a:solidFill>
                  <a:schemeClr val="tx1"/>
                </a:solidFill>
                <a:latin typeface="Times New Roman" panose="02020603050405020304" pitchFamily="18" charset="0"/>
                <a:cs typeface="Times New Roman" panose="02020603050405020304" pitchFamily="18" charset="0"/>
              </a:rPr>
              <a:t>: Acrescenta um item (com chapa patrimonial ou sem chapa) que foi encontrado fisicamente mas não consta da lista gerada pelo inventário aberto. </a:t>
            </a:r>
            <a:r>
              <a:rPr lang="pt-BR" sz="1600" b="1" dirty="0">
                <a:solidFill>
                  <a:schemeClr val="tx1"/>
                </a:solidFill>
                <a:latin typeface="Times New Roman" panose="02020603050405020304" pitchFamily="18" charset="0"/>
                <a:cs typeface="Times New Roman" panose="02020603050405020304" pitchFamily="18" charset="0"/>
              </a:rPr>
              <a:t>Lembramos que esta função não significa uma nova “incorporação” ao acervo da Unidade.</a:t>
            </a:r>
          </a:p>
          <a:p>
            <a:pPr algn="just">
              <a:lnSpc>
                <a:spcPct val="150000"/>
              </a:lnSpc>
            </a:pPr>
            <a:endParaRPr lang="pt-BR" sz="1400"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pt-BR" sz="1400" dirty="0">
              <a:solidFill>
                <a:schemeClr val="bg1"/>
              </a:solidFill>
              <a:latin typeface="Times New Roman" panose="02020603050405020304" pitchFamily="18" charset="0"/>
              <a:cs typeface="Times New Roman" panose="02020603050405020304" pitchFamily="18" charset="0"/>
            </a:endParaRPr>
          </a:p>
        </p:txBody>
      </p:sp>
      <p:pic>
        <p:nvPicPr>
          <p:cNvPr id="17" name="Imagem 16"/>
          <p:cNvPicPr>
            <a:picLocks noChangeAspect="1"/>
          </p:cNvPicPr>
          <p:nvPr/>
        </p:nvPicPr>
        <p:blipFill>
          <a:blip r:embed="rId3"/>
          <a:stretch>
            <a:fillRect/>
          </a:stretch>
        </p:blipFill>
        <p:spPr>
          <a:xfrm>
            <a:off x="440037" y="3420035"/>
            <a:ext cx="4466814" cy="1604293"/>
          </a:xfrm>
          <a:prstGeom prst="rect">
            <a:avLst/>
          </a:prstGeom>
        </p:spPr>
      </p:pic>
      <p:pic>
        <p:nvPicPr>
          <p:cNvPr id="18" name="Imagem 17"/>
          <p:cNvPicPr>
            <a:picLocks noChangeAspect="1"/>
          </p:cNvPicPr>
          <p:nvPr/>
        </p:nvPicPr>
        <p:blipFill>
          <a:blip r:embed="rId4"/>
          <a:stretch>
            <a:fillRect/>
          </a:stretch>
        </p:blipFill>
        <p:spPr>
          <a:xfrm>
            <a:off x="440037" y="5160249"/>
            <a:ext cx="4581525" cy="1008529"/>
          </a:xfrm>
          <a:prstGeom prst="rect">
            <a:avLst/>
          </a:prstGeom>
        </p:spPr>
      </p:pic>
      <p:pic>
        <p:nvPicPr>
          <p:cNvPr id="19" name="Imagem 18"/>
          <p:cNvPicPr>
            <a:picLocks noChangeAspect="1"/>
          </p:cNvPicPr>
          <p:nvPr/>
        </p:nvPicPr>
        <p:blipFill>
          <a:blip r:embed="rId5"/>
          <a:stretch>
            <a:fillRect/>
          </a:stretch>
        </p:blipFill>
        <p:spPr>
          <a:xfrm>
            <a:off x="6288027" y="3284113"/>
            <a:ext cx="4176205" cy="1075252"/>
          </a:xfrm>
          <a:prstGeom prst="rect">
            <a:avLst/>
          </a:prstGeom>
        </p:spPr>
      </p:pic>
      <p:cxnSp>
        <p:nvCxnSpPr>
          <p:cNvPr id="26" name="Conector angulado 25"/>
          <p:cNvCxnSpPr>
            <a:endCxn id="19" idx="3"/>
          </p:cNvCxnSpPr>
          <p:nvPr/>
        </p:nvCxnSpPr>
        <p:spPr>
          <a:xfrm rot="5400000">
            <a:off x="10458870" y="2889034"/>
            <a:ext cx="938067" cy="9273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tângulo de cantos arredondados 29"/>
          <p:cNvSpPr/>
          <p:nvPr/>
        </p:nvSpPr>
        <p:spPr>
          <a:xfrm>
            <a:off x="440037" y="2060620"/>
            <a:ext cx="397090" cy="154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440037" y="2282789"/>
            <a:ext cx="397090" cy="213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517739" y="2875696"/>
            <a:ext cx="1545160" cy="366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de cantos arredondados 34"/>
          <p:cNvSpPr/>
          <p:nvPr/>
        </p:nvSpPr>
        <p:spPr>
          <a:xfrm>
            <a:off x="4069724" y="2821085"/>
            <a:ext cx="951838" cy="463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6297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10" name="Texto explicativo retangular 9"/>
          <p:cNvSpPr/>
          <p:nvPr/>
        </p:nvSpPr>
        <p:spPr>
          <a:xfrm>
            <a:off x="4127157" y="2020329"/>
            <a:ext cx="7150444" cy="1423088"/>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dirty="0">
                <a:solidFill>
                  <a:schemeClr val="tx1"/>
                </a:solidFill>
                <a:latin typeface="Times New Roman" panose="02020603050405020304" pitchFamily="18" charset="0"/>
                <a:cs typeface="Times New Roman" panose="02020603050405020304" pitchFamily="18" charset="0"/>
              </a:rPr>
              <a:t>Após todos os registros terem sido efetuados o usuário deverá clicar no botão de “Finalizar Inventário”. O sistema retorna uma mensagem, solicitando a confirmação do encerramento.</a:t>
            </a:r>
          </a:p>
          <a:p>
            <a:pPr algn="just"/>
            <a:endParaRPr lang="pt-BR" sz="2000" dirty="0">
              <a:solidFill>
                <a:schemeClr val="bg1"/>
              </a:solidFill>
              <a:latin typeface="Times New Roman" panose="02020603050405020304" pitchFamily="18" charset="0"/>
              <a:cs typeface="Times New Roman" panose="02020603050405020304" pitchFamily="18" charset="0"/>
            </a:endParaRPr>
          </a:p>
        </p:txBody>
      </p:sp>
      <p:pic>
        <p:nvPicPr>
          <p:cNvPr id="5" name="Imagem 4">
            <a:extLst>
              <a:ext uri="{FF2B5EF4-FFF2-40B4-BE49-F238E27FC236}">
                <a16:creationId xmlns:a16="http://schemas.microsoft.com/office/drawing/2014/main" id="{6F9C9662-8186-4BF0-BDA6-094D3E191E25}"/>
              </a:ext>
            </a:extLst>
          </p:cNvPr>
          <p:cNvPicPr>
            <a:picLocks noChangeAspect="1"/>
          </p:cNvPicPr>
          <p:nvPr/>
        </p:nvPicPr>
        <p:blipFill>
          <a:blip r:embed="rId3"/>
          <a:stretch>
            <a:fillRect/>
          </a:stretch>
        </p:blipFill>
        <p:spPr>
          <a:xfrm>
            <a:off x="8995144" y="4004430"/>
            <a:ext cx="3196856" cy="2853570"/>
          </a:xfrm>
          <a:prstGeom prst="rect">
            <a:avLst/>
          </a:prstGeom>
        </p:spPr>
      </p:pic>
      <p:pic>
        <p:nvPicPr>
          <p:cNvPr id="8" name="Imagem 7"/>
          <p:cNvPicPr>
            <a:picLocks noChangeAspect="1"/>
          </p:cNvPicPr>
          <p:nvPr/>
        </p:nvPicPr>
        <p:blipFill>
          <a:blip r:embed="rId4"/>
          <a:stretch>
            <a:fillRect/>
          </a:stretch>
        </p:blipFill>
        <p:spPr>
          <a:xfrm>
            <a:off x="251997" y="2020328"/>
            <a:ext cx="3875160" cy="4837671"/>
          </a:xfrm>
          <a:prstGeom prst="rect">
            <a:avLst/>
          </a:prstGeom>
        </p:spPr>
      </p:pic>
      <p:sp>
        <p:nvSpPr>
          <p:cNvPr id="9" name="Elipse 8"/>
          <p:cNvSpPr/>
          <p:nvPr/>
        </p:nvSpPr>
        <p:spPr>
          <a:xfrm>
            <a:off x="2395471" y="6323527"/>
            <a:ext cx="714024" cy="425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9623614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610435" y="103078"/>
            <a:ext cx="10499187"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Sistema de Bens Patrimoniais Móveis - SBPM</a:t>
            </a:r>
          </a:p>
        </p:txBody>
      </p:sp>
      <p:sp>
        <p:nvSpPr>
          <p:cNvPr id="11" name="Texto explicativo retangular 10"/>
          <p:cNvSpPr/>
          <p:nvPr/>
        </p:nvSpPr>
        <p:spPr>
          <a:xfrm>
            <a:off x="3447534" y="1477925"/>
            <a:ext cx="8662088" cy="3550507"/>
          </a:xfrm>
          <a:prstGeom prst="wedge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BR" sz="1600" dirty="0">
                <a:solidFill>
                  <a:schemeClr val="tx1"/>
                </a:solidFill>
                <a:latin typeface="Times New Roman" panose="02020603050405020304" pitchFamily="18" charset="0"/>
                <a:cs typeface="Times New Roman" panose="02020603050405020304" pitchFamily="18" charset="0"/>
              </a:rPr>
              <a:t>O usuário tem até o dia 31/03 de cada exercício para realizar o </a:t>
            </a:r>
            <a:r>
              <a:rPr lang="pt-BR" sz="1600" u="sng" dirty="0">
                <a:solidFill>
                  <a:schemeClr val="tx1"/>
                </a:solidFill>
                <a:latin typeface="Times New Roman" panose="02020603050405020304" pitchFamily="18" charset="0"/>
                <a:cs typeface="Times New Roman" panose="02020603050405020304" pitchFamily="18" charset="0"/>
              </a:rPr>
              <a:t>Inventário Anual</a:t>
            </a:r>
            <a:r>
              <a:rPr lang="pt-BR" sz="1600" dirty="0">
                <a:solidFill>
                  <a:schemeClr val="tx1"/>
                </a:solidFill>
                <a:latin typeface="Times New Roman" panose="02020603050405020304" pitchFamily="18" charset="0"/>
                <a:cs typeface="Times New Roman" panose="02020603050405020304" pitchFamily="18" charset="0"/>
              </a:rPr>
              <a:t>. Após esta data os inventários anuais serão encerrados pelo Administrador. </a:t>
            </a:r>
          </a:p>
          <a:p>
            <a:pPr>
              <a:lnSpc>
                <a:spcPct val="150000"/>
              </a:lnSpc>
            </a:pPr>
            <a:r>
              <a:rPr lang="pt-BR" sz="1600" dirty="0">
                <a:solidFill>
                  <a:schemeClr val="tx1"/>
                </a:solidFill>
                <a:latin typeface="Times New Roman" panose="02020603050405020304" pitchFamily="18" charset="0"/>
                <a:cs typeface="Times New Roman" panose="02020603050405020304" pitchFamily="18" charset="0"/>
              </a:rPr>
              <a:t>Os </a:t>
            </a:r>
            <a:r>
              <a:rPr lang="pt-BR" sz="1600" u="sng" dirty="0">
                <a:solidFill>
                  <a:schemeClr val="tx1"/>
                </a:solidFill>
                <a:latin typeface="Times New Roman" panose="02020603050405020304" pitchFamily="18" charset="0"/>
                <a:cs typeface="Times New Roman" panose="02020603050405020304" pitchFamily="18" charset="0"/>
              </a:rPr>
              <a:t>Inventários Eventuais </a:t>
            </a:r>
            <a:r>
              <a:rPr lang="pt-BR" sz="1600" dirty="0">
                <a:solidFill>
                  <a:schemeClr val="tx1"/>
                </a:solidFill>
                <a:latin typeface="Times New Roman" panose="02020603050405020304" pitchFamily="18" charset="0"/>
                <a:cs typeface="Times New Roman" panose="02020603050405020304" pitchFamily="18" charset="0"/>
              </a:rPr>
              <a:t>com status aberto em 31/12, de cada exercício,  também serão encerrados pelo Administrador.</a:t>
            </a:r>
          </a:p>
          <a:p>
            <a:pPr>
              <a:lnSpc>
                <a:spcPct val="150000"/>
              </a:lnSpc>
            </a:pPr>
            <a:r>
              <a:rPr lang="pt-BR" sz="1600" dirty="0">
                <a:solidFill>
                  <a:schemeClr val="tx1"/>
                </a:solidFill>
                <a:latin typeface="Times New Roman" panose="02020603050405020304" pitchFamily="18" charset="0"/>
                <a:cs typeface="Times New Roman" panose="02020603050405020304" pitchFamily="18" charset="0"/>
              </a:rPr>
              <a:t>Os Inventários encerrados nestas situações terão a descrição “Fechado pelo Administrador” ou “Fechado pelo Administrador – Não conciliado”, conforme o caso.</a:t>
            </a:r>
          </a:p>
          <a:p>
            <a:pPr>
              <a:lnSpc>
                <a:spcPct val="150000"/>
              </a:lnSpc>
            </a:pPr>
            <a:r>
              <a:rPr lang="pt-BR" sz="1600" dirty="0">
                <a:solidFill>
                  <a:schemeClr val="tx1"/>
                </a:solidFill>
                <a:latin typeface="Times New Roman" panose="02020603050405020304" pitchFamily="18" charset="0"/>
                <a:cs typeface="Times New Roman" panose="02020603050405020304" pitchFamily="18" charset="0"/>
              </a:rPr>
              <a:t>As informações das Unidades que tiverem os </a:t>
            </a:r>
            <a:r>
              <a:rPr lang="pt-BR" sz="1600" b="1" u="sng" dirty="0">
                <a:solidFill>
                  <a:schemeClr val="tx1"/>
                </a:solidFill>
                <a:latin typeface="Times New Roman" panose="02020603050405020304" pitchFamily="18" charset="0"/>
                <a:cs typeface="Times New Roman" panose="02020603050405020304" pitchFamily="18" charset="0"/>
              </a:rPr>
              <a:t>Inventários Anuais </a:t>
            </a:r>
            <a:r>
              <a:rPr lang="pt-BR" sz="1600" dirty="0">
                <a:solidFill>
                  <a:schemeClr val="tx1"/>
                </a:solidFill>
                <a:latin typeface="Times New Roman" panose="02020603050405020304" pitchFamily="18" charset="0"/>
                <a:cs typeface="Times New Roman" panose="02020603050405020304" pitchFamily="18" charset="0"/>
              </a:rPr>
              <a:t>encerrados com esta descrição serão encaminhadas para Controladoria Geral do Município – CGM para aplicação de sanções</a:t>
            </a:r>
            <a:endParaRPr lang="pt-BR" sz="1600" dirty="0">
              <a:solidFill>
                <a:schemeClr val="tx1"/>
              </a:solidFill>
            </a:endParaRPr>
          </a:p>
        </p:txBody>
      </p:sp>
      <p:pic>
        <p:nvPicPr>
          <p:cNvPr id="5" name="Espaço Reservado para Conteúdo 6">
            <a:extLst>
              <a:ext uri="{FF2B5EF4-FFF2-40B4-BE49-F238E27FC236}">
                <a16:creationId xmlns:a16="http://schemas.microsoft.com/office/drawing/2014/main" id="{30FA73A5-311E-45FE-B34D-80FD71539F03}"/>
              </a:ext>
            </a:extLst>
          </p:cNvPr>
          <p:cNvPicPr>
            <a:picLocks noChangeAspect="1"/>
          </p:cNvPicPr>
          <p:nvPr/>
        </p:nvPicPr>
        <p:blipFill>
          <a:blip r:embed="rId3"/>
          <a:stretch>
            <a:fillRect/>
          </a:stretch>
        </p:blipFill>
        <p:spPr>
          <a:xfrm>
            <a:off x="140460" y="3508744"/>
            <a:ext cx="2249715" cy="3349256"/>
          </a:xfrm>
          <a:prstGeom prst="rect">
            <a:avLst/>
          </a:prstGeom>
        </p:spPr>
      </p:pic>
    </p:spTree>
    <p:extLst>
      <p:ext uri="{BB962C8B-B14F-4D97-AF65-F5344CB8AC3E}">
        <p14:creationId xmlns:p14="http://schemas.microsoft.com/office/powerpoint/2010/main" val="40646171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Inventário x Contabilidade</a:t>
            </a:r>
          </a:p>
        </p:txBody>
      </p:sp>
      <p:sp>
        <p:nvSpPr>
          <p:cNvPr id="4" name="Retângulo 3"/>
          <p:cNvSpPr/>
          <p:nvPr/>
        </p:nvSpPr>
        <p:spPr>
          <a:xfrm>
            <a:off x="319647" y="2052107"/>
            <a:ext cx="11088130" cy="1704569"/>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Após levantamento físico dos bens existentes na Unidade, inicia-se a fase de </a:t>
            </a:r>
            <a:r>
              <a:rPr lang="pt-BR" u="sng" dirty="0">
                <a:latin typeface="Times New Roman" panose="02020603050405020304" pitchFamily="18" charset="0"/>
                <a:cs typeface="Times New Roman" panose="02020603050405020304" pitchFamily="18" charset="0"/>
              </a:rPr>
              <a:t>conciliação</a:t>
            </a:r>
            <a:r>
              <a:rPr lang="pt-BR" dirty="0">
                <a:latin typeface="Times New Roman" panose="02020603050405020304" pitchFamily="18" charset="0"/>
                <a:cs typeface="Times New Roman" panose="02020603050405020304" pitchFamily="18" charset="0"/>
              </a:rPr>
              <a:t>.</a:t>
            </a:r>
          </a:p>
          <a:p>
            <a:pPr>
              <a:lnSpc>
                <a:spcPct val="150000"/>
              </a:lnSpc>
            </a:pPr>
            <a:r>
              <a:rPr lang="pt-BR" dirty="0">
                <a:latin typeface="Times New Roman" panose="02020603050405020304" pitchFamily="18" charset="0"/>
                <a:cs typeface="Times New Roman" panose="02020603050405020304" pitchFamily="18" charset="0"/>
              </a:rPr>
              <a:t>A </a:t>
            </a:r>
            <a:r>
              <a:rPr lang="pt-BR" u="sng" dirty="0">
                <a:latin typeface="Times New Roman" panose="02020603050405020304" pitchFamily="18" charset="0"/>
                <a:cs typeface="Times New Roman" panose="02020603050405020304" pitchFamily="18" charset="0"/>
              </a:rPr>
              <a:t>conciliação</a:t>
            </a:r>
            <a:r>
              <a:rPr lang="pt-BR" dirty="0">
                <a:latin typeface="Times New Roman" panose="02020603050405020304" pitchFamily="18" charset="0"/>
                <a:cs typeface="Times New Roman" panose="02020603050405020304" pitchFamily="18" charset="0"/>
              </a:rPr>
              <a:t> é a junção do cadastro físico em confronto com o registro contábil, ou seja, os bens identificados fisicamente devem ser evidenciados na contabilidade, ou seja devidamente registrados através de lançamentos contábeis.</a:t>
            </a:r>
          </a:p>
        </p:txBody>
      </p:sp>
      <p:pic>
        <p:nvPicPr>
          <p:cNvPr id="5" name="Imagem 4">
            <a:extLst>
              <a:ext uri="{FF2B5EF4-FFF2-40B4-BE49-F238E27FC236}">
                <a16:creationId xmlns:a16="http://schemas.microsoft.com/office/drawing/2014/main" id="{3824FF22-DD8F-4D48-9B1A-0300D553DC39}"/>
              </a:ext>
            </a:extLst>
          </p:cNvPr>
          <p:cNvPicPr>
            <a:picLocks noChangeAspect="1"/>
          </p:cNvPicPr>
          <p:nvPr/>
        </p:nvPicPr>
        <p:blipFill>
          <a:blip r:embed="rId3"/>
          <a:stretch>
            <a:fillRect/>
          </a:stretch>
        </p:blipFill>
        <p:spPr>
          <a:xfrm>
            <a:off x="9718159" y="3569160"/>
            <a:ext cx="2473842" cy="3288840"/>
          </a:xfrm>
          <a:prstGeom prst="rect">
            <a:avLst/>
          </a:prstGeom>
        </p:spPr>
      </p:pic>
    </p:spTree>
    <p:extLst>
      <p:ext uri="{BB962C8B-B14F-4D97-AF65-F5344CB8AC3E}">
        <p14:creationId xmlns:p14="http://schemas.microsoft.com/office/powerpoint/2010/main" val="247645863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dirty="0">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Inventário x Contabilidade</a:t>
            </a:r>
          </a:p>
        </p:txBody>
      </p:sp>
      <p:pic>
        <p:nvPicPr>
          <p:cNvPr id="5" name="Imagem 4"/>
          <p:cNvPicPr>
            <a:picLocks noChangeAspect="1"/>
          </p:cNvPicPr>
          <p:nvPr/>
        </p:nvPicPr>
        <p:blipFill>
          <a:blip r:embed="rId3"/>
          <a:stretch>
            <a:fillRect/>
          </a:stretch>
        </p:blipFill>
        <p:spPr>
          <a:xfrm>
            <a:off x="6390621" y="2034746"/>
            <a:ext cx="5719002" cy="4073611"/>
          </a:xfrm>
          <a:prstGeom prst="rect">
            <a:avLst/>
          </a:prstGeom>
        </p:spPr>
      </p:pic>
      <p:pic>
        <p:nvPicPr>
          <p:cNvPr id="6" name="Imagem 5"/>
          <p:cNvPicPr>
            <a:picLocks noChangeAspect="1"/>
          </p:cNvPicPr>
          <p:nvPr/>
        </p:nvPicPr>
        <p:blipFill>
          <a:blip r:embed="rId4"/>
          <a:stretch>
            <a:fillRect/>
          </a:stretch>
        </p:blipFill>
        <p:spPr>
          <a:xfrm>
            <a:off x="183914" y="1843359"/>
            <a:ext cx="3742845" cy="4823254"/>
          </a:xfrm>
          <a:prstGeom prst="rect">
            <a:avLst/>
          </a:prstGeom>
        </p:spPr>
      </p:pic>
      <p:sp>
        <p:nvSpPr>
          <p:cNvPr id="7" name="Multiplicar 6"/>
          <p:cNvSpPr/>
          <p:nvPr/>
        </p:nvSpPr>
        <p:spPr>
          <a:xfrm>
            <a:off x="4387110" y="3220995"/>
            <a:ext cx="1441622" cy="2290119"/>
          </a:xfrm>
          <a:prstGeom prst="mathMultiply">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9756871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06809" y="103077"/>
            <a:ext cx="11002814" cy="707886"/>
          </a:xfrm>
          <a:prstGeom prst="rect">
            <a:avLst/>
          </a:prstGeom>
          <a:noFill/>
        </p:spPr>
        <p:txBody>
          <a:bodyPr wrap="square" rtlCol="0">
            <a:spAutoFit/>
          </a:bodyPr>
          <a:lstStyle/>
          <a:p>
            <a:pPr algn="r"/>
            <a:r>
              <a:rPr lang="pt-BR" sz="4000" b="1"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Inventário x Auditoria</a:t>
            </a:r>
          </a:p>
        </p:txBody>
      </p:sp>
      <p:sp>
        <p:nvSpPr>
          <p:cNvPr id="4" name="Retângulo 3"/>
          <p:cNvSpPr/>
          <p:nvPr/>
        </p:nvSpPr>
        <p:spPr>
          <a:xfrm>
            <a:off x="372809" y="1724431"/>
            <a:ext cx="11088130" cy="1704569"/>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A auditoria tem com objetivo constatar se as Unidades auditadas utilizaram-se de metodologias, procedimentos e ferramentas condizentes com as normas vigentes.</a:t>
            </a:r>
          </a:p>
          <a:p>
            <a:pPr>
              <a:lnSpc>
                <a:spcPct val="150000"/>
              </a:lnSpc>
            </a:pPr>
            <a:r>
              <a:rPr lang="pt-BR" dirty="0">
                <a:latin typeface="Times New Roman" panose="02020603050405020304" pitchFamily="18" charset="0"/>
                <a:cs typeface="Times New Roman" panose="02020603050405020304" pitchFamily="18" charset="0"/>
              </a:rPr>
              <a:t>Atualmente podemos ser auditados pelo Tribunal de Contas do Município de São Paulo e pela Controladoria Geral do Município</a:t>
            </a:r>
          </a:p>
        </p:txBody>
      </p:sp>
      <p:pic>
        <p:nvPicPr>
          <p:cNvPr id="7" name="Imagem 6">
            <a:extLst>
              <a:ext uri="{FF2B5EF4-FFF2-40B4-BE49-F238E27FC236}">
                <a16:creationId xmlns:a16="http://schemas.microsoft.com/office/drawing/2014/main" id="{56B3EDD8-1617-4C50-9E2C-7C9A458FFD76}"/>
              </a:ext>
            </a:extLst>
          </p:cNvPr>
          <p:cNvPicPr>
            <a:picLocks noChangeAspect="1"/>
          </p:cNvPicPr>
          <p:nvPr/>
        </p:nvPicPr>
        <p:blipFill>
          <a:blip r:embed="rId3"/>
          <a:stretch>
            <a:fillRect/>
          </a:stretch>
        </p:blipFill>
        <p:spPr>
          <a:xfrm>
            <a:off x="9972365" y="3495206"/>
            <a:ext cx="2219635" cy="3362794"/>
          </a:xfrm>
          <a:prstGeom prst="rect">
            <a:avLst/>
          </a:prstGeom>
        </p:spPr>
      </p:pic>
    </p:spTree>
    <p:extLst>
      <p:ext uri="{BB962C8B-B14F-4D97-AF65-F5344CB8AC3E}">
        <p14:creationId xmlns:p14="http://schemas.microsoft.com/office/powerpoint/2010/main" val="354487575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2995" y="0"/>
            <a:ext cx="12019005" cy="523220"/>
          </a:xfrm>
          <a:prstGeom prst="rect">
            <a:avLst/>
          </a:prstGeom>
          <a:noFill/>
        </p:spPr>
        <p:txBody>
          <a:bodyPr wrap="square" rtlCol="0">
            <a:spAutoFit/>
          </a:bodyPr>
          <a:lstStyle/>
          <a:p>
            <a:pPr algn="r"/>
            <a:r>
              <a:rPr lang="pt-BR" sz="2800" b="1" dirty="0">
                <a:latin typeface="Times New Roman" panose="02020603050405020304" pitchFamily="18" charset="0"/>
                <a:cs typeface="Times New Roman" panose="02020603050405020304" pitchFamily="18" charset="0"/>
              </a:rPr>
              <a:t>Disponibilização de Material</a:t>
            </a:r>
          </a:p>
        </p:txBody>
      </p:sp>
      <p:sp>
        <p:nvSpPr>
          <p:cNvPr id="4" name="Espaço Reservado para Conteúdo 2">
            <a:extLst>
              <a:ext uri="{FF2B5EF4-FFF2-40B4-BE49-F238E27FC236}">
                <a16:creationId xmlns:a16="http://schemas.microsoft.com/office/drawing/2014/main" id="{37802D34-D175-C8FC-F7CD-EAB343E399BE}"/>
              </a:ext>
            </a:extLst>
          </p:cNvPr>
          <p:cNvSpPr txBox="1">
            <a:spLocks/>
          </p:cNvSpPr>
          <p:nvPr/>
        </p:nvSpPr>
        <p:spPr>
          <a:xfrm>
            <a:off x="350982" y="1221509"/>
            <a:ext cx="11748655" cy="56364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lnSpc>
                <a:spcPct val="150000"/>
              </a:lnSpc>
              <a:spcAft>
                <a:spcPts val="900"/>
              </a:spcAft>
            </a:pPr>
            <a:r>
              <a:rPr lang="pt-BR" dirty="0">
                <a:solidFill>
                  <a:schemeClr val="tx1"/>
                </a:solidFill>
                <a:latin typeface="Times New Roman" panose="02020603050405020304" pitchFamily="18" charset="0"/>
                <a:cs typeface="Times New Roman" panose="02020603050405020304" pitchFamily="18" charset="0"/>
              </a:rPr>
              <a:t>Em nossa página da internet é possível encontrar material relacionado a Inventários e a demais assuntos do sistema SBPM.</a:t>
            </a:r>
          </a:p>
          <a:p>
            <a:pPr marL="0" indent="0" algn="ctr">
              <a:lnSpc>
                <a:spcPct val="150000"/>
              </a:lnSpc>
              <a:spcAft>
                <a:spcPts val="900"/>
              </a:spcAft>
              <a:buNone/>
            </a:pPr>
            <a:r>
              <a:rPr lang="pt-BR" dirty="0">
                <a:solidFill>
                  <a:schemeClr val="tx1"/>
                </a:solidFill>
                <a:latin typeface="Times New Roman" panose="02020603050405020304" pitchFamily="18" charset="0"/>
                <a:cs typeface="Times New Roman" panose="02020603050405020304" pitchFamily="18" charset="0"/>
                <a:hlinkClick r:id="rId2"/>
              </a:rPr>
              <a:t>https://www.prefeitura.sp.gov.br/cidade/secretarias/fazenda/contaspublicas/index.php?p=27857</a:t>
            </a:r>
            <a:endParaRPr lang="pt-BR" dirty="0">
              <a:solidFill>
                <a:schemeClr val="tx1"/>
              </a:solidFill>
              <a:latin typeface="Times New Roman" panose="02020603050405020304" pitchFamily="18" charset="0"/>
              <a:cs typeface="Times New Roman" panose="02020603050405020304" pitchFamily="18" charset="0"/>
            </a:endParaRPr>
          </a:p>
          <a:p>
            <a:pPr algn="just">
              <a:lnSpc>
                <a:spcPct val="150000"/>
              </a:lnSpc>
              <a:spcAft>
                <a:spcPts val="900"/>
              </a:spcAft>
            </a:pPr>
            <a:endParaRPr lang="pt-BR" dirty="0">
              <a:solidFill>
                <a:schemeClr val="tx1"/>
              </a:solidFill>
              <a:latin typeface="Times New Roman" panose="02020603050405020304" pitchFamily="18" charset="0"/>
              <a:cs typeface="Times New Roman" panose="02020603050405020304" pitchFamily="18" charset="0"/>
            </a:endParaRPr>
          </a:p>
        </p:txBody>
      </p:sp>
      <p:pic>
        <p:nvPicPr>
          <p:cNvPr id="5" name="Imagem 4">
            <a:extLst>
              <a:ext uri="{FF2B5EF4-FFF2-40B4-BE49-F238E27FC236}">
                <a16:creationId xmlns:a16="http://schemas.microsoft.com/office/drawing/2014/main" id="{4F023363-CDA2-DF1A-FFFB-706FEB2429A7}"/>
              </a:ext>
            </a:extLst>
          </p:cNvPr>
          <p:cNvPicPr>
            <a:picLocks noChangeAspect="1"/>
          </p:cNvPicPr>
          <p:nvPr/>
        </p:nvPicPr>
        <p:blipFill rotWithShape="1">
          <a:blip r:embed="rId3"/>
          <a:srcRect l="12048" t="34421" r="13631" b="4681"/>
          <a:stretch/>
        </p:blipFill>
        <p:spPr>
          <a:xfrm>
            <a:off x="2091053" y="2952772"/>
            <a:ext cx="8268512" cy="3811061"/>
          </a:xfrm>
          <a:prstGeom prst="rect">
            <a:avLst/>
          </a:prstGeom>
        </p:spPr>
      </p:pic>
    </p:spTree>
    <p:extLst>
      <p:ext uri="{BB962C8B-B14F-4D97-AF65-F5344CB8AC3E}">
        <p14:creationId xmlns:p14="http://schemas.microsoft.com/office/powerpoint/2010/main" val="412665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036531" y="147213"/>
            <a:ext cx="10890422"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O que é um inventário?</a:t>
            </a:r>
          </a:p>
        </p:txBody>
      </p:sp>
      <p:sp>
        <p:nvSpPr>
          <p:cNvPr id="5" name="Retângulo 4"/>
          <p:cNvSpPr/>
          <p:nvPr/>
        </p:nvSpPr>
        <p:spPr>
          <a:xfrm>
            <a:off x="517931" y="1251972"/>
            <a:ext cx="10890422" cy="3366563"/>
          </a:xfrm>
          <a:prstGeom prst="rect">
            <a:avLst/>
          </a:prstGeom>
        </p:spPr>
        <p:txBody>
          <a:bodyPr wrap="square">
            <a:spAutoFit/>
          </a:bodyPr>
          <a:lstStyle/>
          <a:p>
            <a:pPr algn="just">
              <a:lnSpc>
                <a:spcPct val="150000"/>
              </a:lnSpc>
            </a:pPr>
            <a:r>
              <a:rPr lang="pt-BR" dirty="0">
                <a:latin typeface="Times New Roman" panose="02020603050405020304" pitchFamily="18" charset="0"/>
                <a:cs typeface="Times New Roman" panose="02020603050405020304" pitchFamily="18" charset="0"/>
              </a:rPr>
              <a:t>É um documento da contabilidade que consiste em uma listagem de bens que pertencem a uma determinada unidade. Ele é o retrato fidedigno dos bens físicos que uma unidade tem em seu poder.</a:t>
            </a:r>
          </a:p>
          <a:p>
            <a:pPr algn="just">
              <a:lnSpc>
                <a:spcPct val="150000"/>
              </a:lnSpc>
            </a:pPr>
            <a:r>
              <a:rPr lang="pt-BR" dirty="0">
                <a:latin typeface="Times New Roman" panose="02020603050405020304" pitchFamily="18" charset="0"/>
                <a:cs typeface="Times New Roman" panose="02020603050405020304" pitchFamily="18" charset="0"/>
              </a:rPr>
              <a:t>Nele temos uma imagem da posição dos bens em uma data estática no tempo. É um procedimento essencial para o titular da unidade e o gestor de patrimônio, pois identifica, categoriza e quantifica todos os bens da unidade, assim é possível saber os bens que efetivamente estão sob posse da unidade, quais bens são passíveis de baixa, ou que foram extraviados, etc.</a:t>
            </a:r>
          </a:p>
          <a:p>
            <a:pPr algn="just">
              <a:lnSpc>
                <a:spcPct val="150000"/>
              </a:lnSpc>
            </a:pPr>
            <a:r>
              <a:rPr lang="pt-BR" dirty="0">
                <a:latin typeface="Times New Roman" panose="02020603050405020304" pitchFamily="18" charset="0"/>
                <a:cs typeface="Times New Roman" panose="02020603050405020304" pitchFamily="18" charset="0"/>
              </a:rPr>
              <a:t>De acordo com a norma consiste na realização do levantamento físico e identificação de bens patrimoniais móveis, visando a comprovação de sua existência, para controle e preservação do patrimônio público municipal.</a:t>
            </a:r>
          </a:p>
        </p:txBody>
      </p:sp>
      <p:pic>
        <p:nvPicPr>
          <p:cNvPr id="4" name="Imagem 3">
            <a:extLst>
              <a:ext uri="{FF2B5EF4-FFF2-40B4-BE49-F238E27FC236}">
                <a16:creationId xmlns:a16="http://schemas.microsoft.com/office/drawing/2014/main" id="{E7E8D866-8C62-4DBF-B3B4-103C215B7B0B}"/>
              </a:ext>
            </a:extLst>
          </p:cNvPr>
          <p:cNvPicPr>
            <a:picLocks noChangeAspect="1"/>
          </p:cNvPicPr>
          <p:nvPr/>
        </p:nvPicPr>
        <p:blipFill>
          <a:blip r:embed="rId3"/>
          <a:stretch>
            <a:fillRect/>
          </a:stretch>
        </p:blipFill>
        <p:spPr>
          <a:xfrm>
            <a:off x="10037135" y="4609213"/>
            <a:ext cx="2154865" cy="2248788"/>
          </a:xfrm>
          <a:prstGeom prst="rect">
            <a:avLst/>
          </a:prstGeom>
        </p:spPr>
      </p:pic>
    </p:spTree>
    <p:extLst>
      <p:ext uri="{BB962C8B-B14F-4D97-AF65-F5344CB8AC3E}">
        <p14:creationId xmlns:p14="http://schemas.microsoft.com/office/powerpoint/2010/main" val="141591489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2995" y="0"/>
            <a:ext cx="12019005" cy="523220"/>
          </a:xfrm>
          <a:prstGeom prst="rect">
            <a:avLst/>
          </a:prstGeom>
          <a:noFill/>
        </p:spPr>
        <p:txBody>
          <a:bodyPr wrap="square" rtlCol="0">
            <a:spAutoFit/>
          </a:bodyPr>
          <a:lstStyle/>
          <a:p>
            <a:pPr algn="r"/>
            <a:r>
              <a:rPr lang="pt-BR" sz="2800" b="1" dirty="0">
                <a:latin typeface="Times New Roman" panose="02020603050405020304" pitchFamily="18" charset="0"/>
                <a:cs typeface="Times New Roman" panose="02020603050405020304" pitchFamily="18" charset="0"/>
              </a:rPr>
              <a:t>Disponibilização de Material</a:t>
            </a:r>
          </a:p>
        </p:txBody>
      </p:sp>
      <p:sp>
        <p:nvSpPr>
          <p:cNvPr id="4" name="Espaço Reservado para Conteúdo 2">
            <a:extLst>
              <a:ext uri="{FF2B5EF4-FFF2-40B4-BE49-F238E27FC236}">
                <a16:creationId xmlns:a16="http://schemas.microsoft.com/office/drawing/2014/main" id="{37802D34-D175-C8FC-F7CD-EAB343E399BE}"/>
              </a:ext>
            </a:extLst>
          </p:cNvPr>
          <p:cNvSpPr txBox="1">
            <a:spLocks/>
          </p:cNvSpPr>
          <p:nvPr/>
        </p:nvSpPr>
        <p:spPr>
          <a:xfrm>
            <a:off x="350982" y="1221509"/>
            <a:ext cx="11748655" cy="56364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lnSpc>
                <a:spcPct val="150000"/>
              </a:lnSpc>
              <a:spcAft>
                <a:spcPts val="900"/>
              </a:spcAft>
            </a:pPr>
            <a:r>
              <a:rPr lang="pt-BR" dirty="0">
                <a:solidFill>
                  <a:schemeClr val="tx1"/>
                </a:solidFill>
                <a:latin typeface="Times New Roman" panose="02020603050405020304" pitchFamily="18" charset="0"/>
                <a:cs typeface="Times New Roman" panose="02020603050405020304" pitchFamily="18" charset="0"/>
              </a:rPr>
              <a:t>Inclusive tutorial sobre a conciliação de inventários no sistema, a saber:</a:t>
            </a:r>
          </a:p>
          <a:p>
            <a:pPr marL="0" indent="0" algn="ctr">
              <a:lnSpc>
                <a:spcPct val="150000"/>
              </a:lnSpc>
              <a:spcAft>
                <a:spcPts val="900"/>
              </a:spcAft>
              <a:buNone/>
            </a:pPr>
            <a:r>
              <a:rPr lang="pt-BR" dirty="0">
                <a:solidFill>
                  <a:schemeClr val="tx1"/>
                </a:solidFill>
                <a:latin typeface="Times New Roman" panose="02020603050405020304" pitchFamily="18" charset="0"/>
                <a:cs typeface="Times New Roman" panose="02020603050405020304" pitchFamily="18" charset="0"/>
                <a:hlinkClick r:id="rId2"/>
              </a:rPr>
              <a:t>https://www.prefeitura.sp.gov.br/cidade/secretarias/fazenda/index.php?p=29900</a:t>
            </a:r>
            <a:endParaRPr lang="pt-BR" dirty="0">
              <a:solidFill>
                <a:schemeClr val="tx1"/>
              </a:solidFill>
              <a:latin typeface="Times New Roman" panose="02020603050405020304" pitchFamily="18" charset="0"/>
              <a:cs typeface="Times New Roman" panose="02020603050405020304" pitchFamily="18" charset="0"/>
            </a:endParaRPr>
          </a:p>
          <a:p>
            <a:pPr algn="just">
              <a:lnSpc>
                <a:spcPct val="150000"/>
              </a:lnSpc>
              <a:spcAft>
                <a:spcPts val="900"/>
              </a:spcAft>
            </a:pPr>
            <a:endParaRPr lang="pt-BR" dirty="0">
              <a:solidFill>
                <a:schemeClr val="tx1"/>
              </a:solidFill>
              <a:latin typeface="Times New Roman" panose="02020603050405020304" pitchFamily="18" charset="0"/>
              <a:cs typeface="Times New Roman" panose="02020603050405020304" pitchFamily="18" charset="0"/>
            </a:endParaRPr>
          </a:p>
        </p:txBody>
      </p:sp>
      <p:pic>
        <p:nvPicPr>
          <p:cNvPr id="7" name="Imagem 6">
            <a:extLst>
              <a:ext uri="{FF2B5EF4-FFF2-40B4-BE49-F238E27FC236}">
                <a16:creationId xmlns:a16="http://schemas.microsoft.com/office/drawing/2014/main" id="{9519B184-492A-CC2A-15ED-B1FFA917C550}"/>
              </a:ext>
            </a:extLst>
          </p:cNvPr>
          <p:cNvPicPr>
            <a:picLocks noChangeAspect="1"/>
          </p:cNvPicPr>
          <p:nvPr/>
        </p:nvPicPr>
        <p:blipFill rotWithShape="1">
          <a:blip r:embed="rId3"/>
          <a:srcRect l="12288" t="12766" r="13031" b="6950"/>
          <a:stretch/>
        </p:blipFill>
        <p:spPr>
          <a:xfrm>
            <a:off x="2844948" y="2769784"/>
            <a:ext cx="6760721" cy="4088216"/>
          </a:xfrm>
          <a:prstGeom prst="rect">
            <a:avLst/>
          </a:prstGeom>
        </p:spPr>
      </p:pic>
    </p:spTree>
    <p:extLst>
      <p:ext uri="{BB962C8B-B14F-4D97-AF65-F5344CB8AC3E}">
        <p14:creationId xmlns:p14="http://schemas.microsoft.com/office/powerpoint/2010/main" val="2969853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E1A580-7CC0-4E52-AEE2-2AE306042658}"/>
              </a:ext>
            </a:extLst>
          </p:cNvPr>
          <p:cNvSpPr txBox="1"/>
          <p:nvPr/>
        </p:nvSpPr>
        <p:spPr>
          <a:xfrm>
            <a:off x="3016399" y="1995471"/>
            <a:ext cx="6798365" cy="1323439"/>
          </a:xfrm>
          <a:prstGeom prst="rect">
            <a:avLst/>
          </a:prstGeom>
          <a:noFill/>
        </p:spPr>
        <p:txBody>
          <a:bodyPr wrap="square" rtlCol="0">
            <a:spAutoFit/>
          </a:bodyPr>
          <a:lstStyle/>
          <a:p>
            <a:pPr algn="ctr"/>
            <a:r>
              <a:rPr lang="pt-BR" sz="8000" dirty="0">
                <a:latin typeface="Times New Roman" panose="02020603050405020304" pitchFamily="18" charset="0"/>
                <a:cs typeface="Times New Roman" panose="02020603050405020304" pitchFamily="18" charset="0"/>
              </a:rPr>
              <a:t>Dúvidas?</a:t>
            </a:r>
          </a:p>
        </p:txBody>
      </p:sp>
      <p:pic>
        <p:nvPicPr>
          <p:cNvPr id="5" name="Imagem 4" descr="Uma imagem contendo no interior, mesa, grande, desenho&#10;&#10;Descrição gerada automaticamente">
            <a:extLst>
              <a:ext uri="{FF2B5EF4-FFF2-40B4-BE49-F238E27FC236}">
                <a16:creationId xmlns:a16="http://schemas.microsoft.com/office/drawing/2014/main" id="{F3949E7F-7C08-4B12-8A1B-D2ACC5B16307}"/>
              </a:ext>
            </a:extLst>
          </p:cNvPr>
          <p:cNvPicPr>
            <a:picLocks noChangeAspect="1"/>
          </p:cNvPicPr>
          <p:nvPr/>
        </p:nvPicPr>
        <p:blipFill rotWithShape="1">
          <a:blip r:embed="rId2"/>
          <a:srcRect r="4090" b="3532"/>
          <a:stretch/>
        </p:blipFill>
        <p:spPr>
          <a:xfrm>
            <a:off x="7723599" y="3539091"/>
            <a:ext cx="4468402" cy="3318909"/>
          </a:xfrm>
          <a:prstGeom prst="rect">
            <a:avLst/>
          </a:prstGeom>
        </p:spPr>
      </p:pic>
    </p:spTree>
    <p:extLst>
      <p:ext uri="{BB962C8B-B14F-4D97-AF65-F5344CB8AC3E}">
        <p14:creationId xmlns:p14="http://schemas.microsoft.com/office/powerpoint/2010/main" val="291688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E1A580-7CC0-4E52-AEE2-2AE306042658}"/>
              </a:ext>
            </a:extLst>
          </p:cNvPr>
          <p:cNvSpPr txBox="1"/>
          <p:nvPr/>
        </p:nvSpPr>
        <p:spPr>
          <a:xfrm>
            <a:off x="2875722" y="2663687"/>
            <a:ext cx="6798365" cy="1323439"/>
          </a:xfrm>
          <a:prstGeom prst="rect">
            <a:avLst/>
          </a:prstGeom>
          <a:noFill/>
        </p:spPr>
        <p:txBody>
          <a:bodyPr wrap="square" rtlCol="0">
            <a:spAutoFit/>
          </a:bodyPr>
          <a:lstStyle/>
          <a:p>
            <a:pPr algn="ctr"/>
            <a:r>
              <a:rPr lang="pt-BR" sz="8000" dirty="0">
                <a:latin typeface="Times New Roman" panose="02020603050405020304" pitchFamily="18" charset="0"/>
                <a:cs typeface="Times New Roman" panose="02020603050405020304" pitchFamily="18" charset="0"/>
              </a:rPr>
              <a:t>Obrigada!</a:t>
            </a:r>
          </a:p>
        </p:txBody>
      </p:sp>
      <p:sp>
        <p:nvSpPr>
          <p:cNvPr id="4" name="TextBox 3">
            <a:extLst>
              <a:ext uri="{FF2B5EF4-FFF2-40B4-BE49-F238E27FC236}">
                <a16:creationId xmlns:a16="http://schemas.microsoft.com/office/drawing/2014/main" id="{48989BD7-631E-4842-A3A7-440C0DBBADB3}"/>
              </a:ext>
            </a:extLst>
          </p:cNvPr>
          <p:cNvSpPr txBox="1"/>
          <p:nvPr/>
        </p:nvSpPr>
        <p:spPr>
          <a:xfrm>
            <a:off x="7239269" y="5435249"/>
            <a:ext cx="4952731" cy="1200329"/>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Contatos: </a:t>
            </a:r>
            <a:r>
              <a:rPr lang="pt-BR" b="1" dirty="0">
                <a:latin typeface="Times New Roman" panose="02020603050405020304" pitchFamily="18" charset="0"/>
                <a:cs typeface="Times New Roman" panose="02020603050405020304" pitchFamily="18" charset="0"/>
              </a:rPr>
              <a:t>rfsouza@SF.prefeitura.sp.gov.br</a:t>
            </a:r>
          </a:p>
          <a:p>
            <a:endParaRPr lang="pt-B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dicocbens@SF.prefeitura.sp.gov.br</a:t>
            </a:r>
          </a:p>
          <a:p>
            <a:endParaRPr lang="pt-BR" dirty="0"/>
          </a:p>
        </p:txBody>
      </p:sp>
    </p:spTree>
    <p:extLst>
      <p:ext uri="{BB962C8B-B14F-4D97-AF65-F5344CB8AC3E}">
        <p14:creationId xmlns:p14="http://schemas.microsoft.com/office/powerpoint/2010/main" val="366298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036531" y="147213"/>
            <a:ext cx="10890422"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O que é um inventário?</a:t>
            </a:r>
          </a:p>
        </p:txBody>
      </p:sp>
      <p:sp>
        <p:nvSpPr>
          <p:cNvPr id="5" name="Retângulo 4"/>
          <p:cNvSpPr/>
          <p:nvPr/>
        </p:nvSpPr>
        <p:spPr>
          <a:xfrm>
            <a:off x="517931" y="1251972"/>
            <a:ext cx="10890422" cy="2535566"/>
          </a:xfrm>
          <a:prstGeom prst="rect">
            <a:avLst/>
          </a:prstGeom>
        </p:spPr>
        <p:txBody>
          <a:bodyPr wrap="square">
            <a:spAutoFit/>
          </a:bodyPr>
          <a:lstStyle/>
          <a:p>
            <a:pPr algn="just">
              <a:lnSpc>
                <a:spcPct val="150000"/>
              </a:lnSpc>
            </a:pPr>
            <a:r>
              <a:rPr lang="pt-BR" dirty="0">
                <a:latin typeface="Times New Roman" panose="02020603050405020304" pitchFamily="18" charset="0"/>
                <a:cs typeface="Times New Roman" panose="02020603050405020304" pitchFamily="18" charset="0"/>
              </a:rPr>
              <a:t>A função do levantamento patrimonial é disponibilizar informações sobre os bens que o Município possui para os consumidores de informações sobre o patrimônio municipal. É também uma forma de acompanhamento das mudanças do estado físico dos bens, alocação, condições operacionais, adequação aos normativos contábeis vigentes, dentre outras informações.</a:t>
            </a:r>
          </a:p>
          <a:p>
            <a:pPr algn="just">
              <a:lnSpc>
                <a:spcPct val="150000"/>
              </a:lnSpc>
            </a:pPr>
            <a:r>
              <a:rPr lang="pt-BR" dirty="0">
                <a:latin typeface="Times New Roman" panose="02020603050405020304" pitchFamily="18" charset="0"/>
                <a:cs typeface="Times New Roman" panose="02020603050405020304" pitchFamily="18" charset="0"/>
              </a:rPr>
              <a:t>Ou seja, é um documento de extrema importância, pois retrata o patrimônio da unidade.</a:t>
            </a:r>
          </a:p>
          <a:p>
            <a:pPr algn="just">
              <a:lnSpc>
                <a:spcPct val="150000"/>
              </a:lnSpc>
            </a:pPr>
            <a:endParaRPr lang="pt-BR"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E7E8D866-8C62-4DBF-B3B4-103C215B7B0B}"/>
              </a:ext>
            </a:extLst>
          </p:cNvPr>
          <p:cNvPicPr>
            <a:picLocks noChangeAspect="1"/>
          </p:cNvPicPr>
          <p:nvPr/>
        </p:nvPicPr>
        <p:blipFill>
          <a:blip r:embed="rId3"/>
          <a:stretch>
            <a:fillRect/>
          </a:stretch>
        </p:blipFill>
        <p:spPr>
          <a:xfrm>
            <a:off x="9601201" y="4154277"/>
            <a:ext cx="2590800" cy="2703724"/>
          </a:xfrm>
          <a:prstGeom prst="rect">
            <a:avLst/>
          </a:prstGeom>
        </p:spPr>
      </p:pic>
    </p:spTree>
    <p:extLst>
      <p:ext uri="{BB962C8B-B14F-4D97-AF65-F5344CB8AC3E}">
        <p14:creationId xmlns:p14="http://schemas.microsoft.com/office/powerpoint/2010/main" val="36536681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193593" y="95692"/>
            <a:ext cx="10890422"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Vantagens do inventário?</a:t>
            </a:r>
          </a:p>
        </p:txBody>
      </p:sp>
      <p:sp>
        <p:nvSpPr>
          <p:cNvPr id="5" name="Retângulo 4"/>
          <p:cNvSpPr/>
          <p:nvPr/>
        </p:nvSpPr>
        <p:spPr>
          <a:xfrm>
            <a:off x="818706" y="2151115"/>
            <a:ext cx="9217565" cy="1477328"/>
          </a:xfrm>
          <a:prstGeom prst="rect">
            <a:avLst/>
          </a:prstGeom>
        </p:spPr>
        <p:txBody>
          <a:bodyPr wrap="square">
            <a:spAutoFit/>
          </a:bodyPr>
          <a:lstStyle/>
          <a:p>
            <a:pPr>
              <a:lnSpc>
                <a:spcPct val="150000"/>
              </a:lnSpc>
            </a:pPr>
            <a:r>
              <a:rPr lang="pt-BR" dirty="0">
                <a:latin typeface="Times New Roman" panose="02020603050405020304" pitchFamily="18" charset="0"/>
                <a:cs typeface="Times New Roman" panose="02020603050405020304" pitchFamily="18" charset="0"/>
              </a:rPr>
              <a:t>Quando o inventário é realizado com fidedignidade, ou seja, as informações que ali constam são reais, podemos responder perguntas como:</a:t>
            </a:r>
          </a:p>
          <a:p>
            <a:endParaRPr lang="pt-BR" sz="3600" dirty="0">
              <a:solidFill>
                <a:schemeClr val="bg1"/>
              </a:solidFill>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3"/>
          <a:stretch>
            <a:fillRect/>
          </a:stretch>
        </p:blipFill>
        <p:spPr>
          <a:xfrm>
            <a:off x="7602279" y="3426047"/>
            <a:ext cx="4589721" cy="3431953"/>
          </a:xfrm>
          <a:prstGeom prst="rect">
            <a:avLst/>
          </a:prstGeom>
        </p:spPr>
      </p:pic>
    </p:spTree>
    <p:extLst>
      <p:ext uri="{BB962C8B-B14F-4D97-AF65-F5344CB8AC3E}">
        <p14:creationId xmlns:p14="http://schemas.microsoft.com/office/powerpoint/2010/main" val="327147040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2328530" y="60287"/>
            <a:ext cx="9687889" cy="707886"/>
          </a:xfrm>
          <a:prstGeom prst="rect">
            <a:avLst/>
          </a:prstGeom>
          <a:noFill/>
        </p:spPr>
        <p:txBody>
          <a:bodyPr wrap="square" rtlCol="0">
            <a:spAutoFit/>
          </a:bodyPr>
          <a:lstStyle/>
          <a:p>
            <a:pPr algn="r"/>
            <a:r>
              <a:rPr lang="pt-BR" sz="4000" b="1"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Vantagens do inventário?</a:t>
            </a:r>
          </a:p>
        </p:txBody>
      </p:sp>
      <p:sp>
        <p:nvSpPr>
          <p:cNvPr id="5" name="Retângulo 4"/>
          <p:cNvSpPr/>
          <p:nvPr/>
        </p:nvSpPr>
        <p:spPr>
          <a:xfrm>
            <a:off x="436796" y="1731455"/>
            <a:ext cx="10890422" cy="954107"/>
          </a:xfrm>
          <a:prstGeom prst="rect">
            <a:avLst/>
          </a:prstGeom>
        </p:spPr>
        <p:txBody>
          <a:bodyPr wrap="square">
            <a:spAutoFit/>
          </a:bodyPr>
          <a:lstStyle/>
          <a:p>
            <a:pPr algn="ctr"/>
            <a:r>
              <a:rPr lang="pt-BR" sz="2000" b="1" dirty="0">
                <a:latin typeface="Times New Roman" panose="02020603050405020304" pitchFamily="18" charset="0"/>
                <a:cs typeface="Times New Roman" panose="02020603050405020304" pitchFamily="18" charset="0"/>
              </a:rPr>
              <a:t>Realmente há a necessidade de compra de um novo bem ?</a:t>
            </a:r>
          </a:p>
          <a:p>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4" name="CaixaDeTexto 3"/>
          <p:cNvSpPr txBox="1"/>
          <p:nvPr/>
        </p:nvSpPr>
        <p:spPr>
          <a:xfrm>
            <a:off x="502794" y="2520531"/>
            <a:ext cx="10826496" cy="2119491"/>
          </a:xfrm>
          <a:prstGeom prst="rect">
            <a:avLst/>
          </a:prstGeom>
          <a:noFill/>
        </p:spPr>
        <p:txBody>
          <a:bodyPr wrap="square" rtlCol="0">
            <a:spAutoFit/>
          </a:bodyPr>
          <a:lstStyle/>
          <a:p>
            <a:pPr>
              <a:lnSpc>
                <a:spcPct val="150000"/>
              </a:lnSpc>
            </a:pPr>
            <a:r>
              <a:rPr lang="pt-BR" dirty="0">
                <a:latin typeface="Times New Roman" panose="02020603050405020304" pitchFamily="18" charset="0"/>
                <a:cs typeface="Times New Roman" panose="02020603050405020304" pitchFamily="18" charset="0"/>
              </a:rPr>
              <a:t>Antes de solicitar uma compra o </a:t>
            </a:r>
            <a:r>
              <a:rPr lang="pt-BR" b="1" dirty="0">
                <a:latin typeface="Times New Roman" panose="02020603050405020304" pitchFamily="18" charset="0"/>
                <a:cs typeface="Times New Roman" panose="02020603050405020304" pitchFamily="18" charset="0"/>
              </a:rPr>
              <a:t>Gestor Patrimonial </a:t>
            </a:r>
            <a:r>
              <a:rPr lang="pt-BR" dirty="0">
                <a:latin typeface="Times New Roman" panose="02020603050405020304" pitchFamily="18" charset="0"/>
                <a:cs typeface="Times New Roman" panose="02020603050405020304" pitchFamily="18" charset="0"/>
              </a:rPr>
              <a:t>de posse dos inventários poderá verificar se em sua Unidade Orçamentária não há bens com aquelas características disponíveis para uso, que esteja em desuso em alguma outra Unidade, ou seja, com base nas informações dos inventários um problema como este seria sanado com um simples remanejamento de bem. Evitando assim, gastos desnecessários ao Município, aplicando o recurso em uma real necessidade. </a:t>
            </a:r>
            <a:endParaRPr lang="pt-BR" dirty="0"/>
          </a:p>
        </p:txBody>
      </p:sp>
      <p:pic>
        <p:nvPicPr>
          <p:cNvPr id="6" name="Imagem 5"/>
          <p:cNvPicPr>
            <a:picLocks noChangeAspect="1"/>
          </p:cNvPicPr>
          <p:nvPr/>
        </p:nvPicPr>
        <p:blipFill>
          <a:blip r:embed="rId3"/>
          <a:stretch>
            <a:fillRect/>
          </a:stretch>
        </p:blipFill>
        <p:spPr>
          <a:xfrm>
            <a:off x="10462437" y="4447095"/>
            <a:ext cx="1729562" cy="2410905"/>
          </a:xfrm>
          <a:prstGeom prst="rect">
            <a:avLst/>
          </a:prstGeom>
        </p:spPr>
      </p:pic>
    </p:spTree>
    <p:extLst>
      <p:ext uri="{BB962C8B-B14F-4D97-AF65-F5344CB8AC3E}">
        <p14:creationId xmlns:p14="http://schemas.microsoft.com/office/powerpoint/2010/main" val="237094817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aixaDeTexto 1"/>
          <p:cNvSpPr txBox="1"/>
          <p:nvPr/>
        </p:nvSpPr>
        <p:spPr>
          <a:xfrm>
            <a:off x="1401866" y="116672"/>
            <a:ext cx="10614262" cy="707886"/>
          </a:xfrm>
          <a:prstGeom prst="rect">
            <a:avLst/>
          </a:prstGeom>
          <a:noFill/>
        </p:spPr>
        <p:txBody>
          <a:bodyPr wrap="square" rtlCol="0">
            <a:spAutoFit/>
          </a:bodyPr>
          <a:lstStyle/>
          <a:p>
            <a:pPr algn="r"/>
            <a:r>
              <a:rPr lang="pt-BR" sz="4000" dirty="0">
                <a:solidFill>
                  <a:schemeClr val="bg1"/>
                </a:solidFill>
                <a:latin typeface="Times New Roman" panose="02020603050405020304" pitchFamily="18" charset="0"/>
                <a:cs typeface="Times New Roman" panose="02020603050405020304" pitchFamily="18" charset="0"/>
              </a:rPr>
              <a:t>   </a:t>
            </a:r>
            <a:r>
              <a:rPr lang="pt-BR" sz="4000" b="1" dirty="0">
                <a:latin typeface="Times New Roman" panose="02020603050405020304" pitchFamily="18" charset="0"/>
                <a:cs typeface="Times New Roman" panose="02020603050405020304" pitchFamily="18" charset="0"/>
              </a:rPr>
              <a:t>Vantagens do Inventário?</a:t>
            </a:r>
          </a:p>
        </p:txBody>
      </p:sp>
      <p:sp>
        <p:nvSpPr>
          <p:cNvPr id="5" name="Retângulo 4"/>
          <p:cNvSpPr/>
          <p:nvPr/>
        </p:nvSpPr>
        <p:spPr>
          <a:xfrm>
            <a:off x="522444" y="2015965"/>
            <a:ext cx="10890422" cy="498663"/>
          </a:xfrm>
          <a:prstGeom prst="rect">
            <a:avLst/>
          </a:prstGeom>
        </p:spPr>
        <p:txBody>
          <a:bodyPr wrap="square">
            <a:spAutoFit/>
          </a:bodyPr>
          <a:lstStyle/>
          <a:p>
            <a:pPr algn="ctr">
              <a:lnSpc>
                <a:spcPct val="150000"/>
              </a:lnSpc>
            </a:pPr>
            <a:r>
              <a:rPr lang="pt-BR" sz="2000" b="1" dirty="0">
                <a:latin typeface="Times New Roman" panose="02020603050405020304" pitchFamily="18" charset="0"/>
                <a:cs typeface="Times New Roman" panose="02020603050405020304" pitchFamily="18" charset="0"/>
              </a:rPr>
              <a:t>Como identificar se ocorreu furto ou extravio de bens na Unidade?</a:t>
            </a:r>
          </a:p>
        </p:txBody>
      </p:sp>
      <p:sp>
        <p:nvSpPr>
          <p:cNvPr id="4" name="CaixaDeTexto 3"/>
          <p:cNvSpPr txBox="1"/>
          <p:nvPr/>
        </p:nvSpPr>
        <p:spPr>
          <a:xfrm>
            <a:off x="648506" y="3034189"/>
            <a:ext cx="10302240" cy="873572"/>
          </a:xfrm>
          <a:prstGeom prst="rect">
            <a:avLst/>
          </a:prstGeom>
          <a:noFill/>
        </p:spPr>
        <p:txBody>
          <a:bodyPr wrap="square" rtlCol="0">
            <a:spAutoFit/>
          </a:bodyPr>
          <a:lstStyle/>
          <a:p>
            <a:pPr>
              <a:lnSpc>
                <a:spcPct val="150000"/>
              </a:lnSpc>
            </a:pPr>
            <a:r>
              <a:rPr lang="pt-BR" dirty="0">
                <a:latin typeface="Times New Roman" panose="02020603050405020304" pitchFamily="18" charset="0"/>
                <a:cs typeface="Times New Roman" panose="02020603050405020304" pitchFamily="18" charset="0"/>
              </a:rPr>
              <a:t>Perguntas deste tipo são respondidas com a correta realização dos inventários, pois é possível conciliar os bens adquiridos pela Unidade em confronto com os bens que estão fisicamente na Unidade.</a:t>
            </a:r>
          </a:p>
        </p:txBody>
      </p:sp>
      <p:pic>
        <p:nvPicPr>
          <p:cNvPr id="6" name="Imagem 5"/>
          <p:cNvPicPr>
            <a:picLocks noChangeAspect="1"/>
          </p:cNvPicPr>
          <p:nvPr/>
        </p:nvPicPr>
        <p:blipFill>
          <a:blip r:embed="rId3"/>
          <a:stretch>
            <a:fillRect/>
          </a:stretch>
        </p:blipFill>
        <p:spPr>
          <a:xfrm>
            <a:off x="9930809" y="3706035"/>
            <a:ext cx="2261191" cy="3151965"/>
          </a:xfrm>
          <a:prstGeom prst="rect">
            <a:avLst/>
          </a:prstGeom>
        </p:spPr>
      </p:pic>
    </p:spTree>
    <p:extLst>
      <p:ext uri="{BB962C8B-B14F-4D97-AF65-F5344CB8AC3E}">
        <p14:creationId xmlns:p14="http://schemas.microsoft.com/office/powerpoint/2010/main" val="205352871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039833" y="0"/>
            <a:ext cx="7078027"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O que é um bem móvel ?</a:t>
            </a:r>
          </a:p>
        </p:txBody>
      </p:sp>
      <p:sp>
        <p:nvSpPr>
          <p:cNvPr id="2" name="CaixaDeTexto 1"/>
          <p:cNvSpPr txBox="1"/>
          <p:nvPr/>
        </p:nvSpPr>
        <p:spPr>
          <a:xfrm>
            <a:off x="1787611" y="1210962"/>
            <a:ext cx="10404389" cy="3782061"/>
          </a:xfrm>
          <a:prstGeom prst="rect">
            <a:avLst/>
          </a:prstGeom>
          <a:noFill/>
        </p:spPr>
        <p:txBody>
          <a:bodyPr wrap="square" rtlCol="0">
            <a:spAutoFit/>
          </a:bodyPr>
          <a:lstStyle/>
          <a:p>
            <a:pPr>
              <a:lnSpc>
                <a:spcPct val="150000"/>
              </a:lnSpc>
            </a:pPr>
            <a:r>
              <a:rPr lang="pt-BR" dirty="0">
                <a:latin typeface="Times New Roman" panose="02020603050405020304" pitchFamily="18" charset="0"/>
                <a:cs typeface="Times New Roman" panose="02020603050405020304" pitchFamily="18" charset="0"/>
              </a:rPr>
              <a:t>De acordo com o Manual de Contabilidade Aplicada ao Setor Público, bem são coisas materiais ou concretas, úteis aos homens e de expressão econômica, suscetíveis de apropriação.</a:t>
            </a:r>
          </a:p>
          <a:p>
            <a:pPr>
              <a:lnSpc>
                <a:spcPct val="150000"/>
              </a:lnSpc>
            </a:pPr>
            <a:r>
              <a:rPr lang="pt-BR" dirty="0">
                <a:latin typeface="Times New Roman" panose="02020603050405020304" pitchFamily="18" charset="0"/>
                <a:cs typeface="Times New Roman" panose="02020603050405020304" pitchFamily="18" charset="0"/>
              </a:rPr>
              <a:t>Portanto, os bens são objetos corpóreos, ou seja, que possuem existência física, sendo passível de alienação ou incorpórea, de existência abstrata, que somente podem ser objetos de cessão.</a:t>
            </a:r>
          </a:p>
          <a:p>
            <a:pPr>
              <a:lnSpc>
                <a:spcPct val="150000"/>
              </a:lnSpc>
            </a:pPr>
            <a:r>
              <a:rPr lang="pt-BR" dirty="0">
                <a:latin typeface="Times New Roman" panose="02020603050405020304" pitchFamily="18" charset="0"/>
                <a:cs typeface="Times New Roman" panose="02020603050405020304" pitchFamily="18" charset="0"/>
              </a:rPr>
              <a:t>O conjunto de bens pertencentes a uma pessoa, empresa ou ente público é denominado </a:t>
            </a:r>
            <a:r>
              <a:rPr lang="pt-BR" b="1" dirty="0">
                <a:latin typeface="Times New Roman" panose="02020603050405020304" pitchFamily="18" charset="0"/>
                <a:cs typeface="Times New Roman" panose="02020603050405020304" pitchFamily="18" charset="0"/>
              </a:rPr>
              <a:t>patrimônio</a:t>
            </a:r>
            <a:r>
              <a:rPr lang="pt-BR" dirty="0">
                <a:latin typeface="Times New Roman" panose="02020603050405020304" pitchFamily="18" charset="0"/>
                <a:cs typeface="Times New Roman" panose="02020603050405020304" pitchFamily="18" charset="0"/>
              </a:rPr>
              <a:t>.</a:t>
            </a:r>
          </a:p>
          <a:p>
            <a:pPr>
              <a:lnSpc>
                <a:spcPct val="150000"/>
              </a:lnSpc>
            </a:pPr>
            <a:r>
              <a:rPr lang="pt-BR" dirty="0">
                <a:latin typeface="Times New Roman" panose="02020603050405020304" pitchFamily="18" charset="0"/>
                <a:cs typeface="Times New Roman" panose="02020603050405020304" pitchFamily="18" charset="0"/>
              </a:rPr>
              <a:t>São considerados bens móveis os bens que tem existência material, suscetíveis de movimento, ou seja, que podem ser transportados por movimento próprio, removidos por força alheia ou transportados de um lugar para o outro sem alteração da substância ou da destinação econômico-social, que constituam meio para produção de outros bens ou serviços.</a:t>
            </a:r>
          </a:p>
        </p:txBody>
      </p:sp>
      <p:pic>
        <p:nvPicPr>
          <p:cNvPr id="5" name="Picture 2" descr="Resultado de imagem para imagens perguntas">
            <a:extLst>
              <a:ext uri="{FF2B5EF4-FFF2-40B4-BE49-F238E27FC236}">
                <a16:creationId xmlns:a16="http://schemas.microsoft.com/office/drawing/2014/main" id="{667CC573-9452-4D5E-A176-85702F726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546" y="4658177"/>
            <a:ext cx="1919454" cy="219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9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739978" y="0"/>
            <a:ext cx="8377882" cy="707886"/>
          </a:xfrm>
          <a:prstGeom prst="rect">
            <a:avLst/>
          </a:prstGeom>
          <a:noFill/>
        </p:spPr>
        <p:txBody>
          <a:bodyPr wrap="square" rtlCol="0">
            <a:spAutoFit/>
          </a:bodyPr>
          <a:lstStyle/>
          <a:p>
            <a:pPr algn="r"/>
            <a:r>
              <a:rPr lang="pt-BR" sz="4000" b="1" dirty="0">
                <a:latin typeface="Times New Roman" panose="02020603050405020304" pitchFamily="18" charset="0"/>
                <a:cs typeface="Times New Roman" panose="02020603050405020304" pitchFamily="18" charset="0"/>
              </a:rPr>
              <a:t>O que é um bem móvel ?</a:t>
            </a:r>
          </a:p>
        </p:txBody>
      </p:sp>
      <p:sp>
        <p:nvSpPr>
          <p:cNvPr id="2" name="CaixaDeTexto 1"/>
          <p:cNvSpPr txBox="1"/>
          <p:nvPr/>
        </p:nvSpPr>
        <p:spPr>
          <a:xfrm>
            <a:off x="1713471" y="708454"/>
            <a:ext cx="10297297" cy="2585323"/>
          </a:xfrm>
          <a:prstGeom prst="rect">
            <a:avLst/>
          </a:prstGeom>
          <a:noFill/>
        </p:spPr>
        <p:txBody>
          <a:bodyPr wrap="square" rtlCol="0">
            <a:spAutoFit/>
          </a:bodyPr>
          <a:lstStyle/>
          <a:p>
            <a:pPr>
              <a:lnSpc>
                <a:spcPct val="150000"/>
              </a:lnSpc>
            </a:pPr>
            <a:endParaRPr lang="pt-BR" dirty="0">
              <a:latin typeface="Times New Roman" panose="02020603050405020304" pitchFamily="18" charset="0"/>
              <a:cs typeface="Times New Roman" panose="02020603050405020304" pitchFamily="18" charset="0"/>
            </a:endParaRPr>
          </a:p>
          <a:p>
            <a:pPr>
              <a:lnSpc>
                <a:spcPct val="150000"/>
              </a:lnSpc>
            </a:pPr>
            <a:endParaRPr lang="pt-BR" dirty="0">
              <a:latin typeface="Times New Roman" panose="02020603050405020304" pitchFamily="18" charset="0"/>
              <a:cs typeface="Times New Roman" panose="02020603050405020304" pitchFamily="18" charset="0"/>
            </a:endParaRPr>
          </a:p>
          <a:p>
            <a:pPr>
              <a:lnSpc>
                <a:spcPct val="150000"/>
              </a:lnSpc>
            </a:pPr>
            <a:r>
              <a:rPr lang="pt-BR" dirty="0">
                <a:latin typeface="Times New Roman" panose="02020603050405020304" pitchFamily="18" charset="0"/>
                <a:cs typeface="Times New Roman" panose="02020603050405020304" pitchFamily="18" charset="0"/>
              </a:rPr>
              <a:t>O Sistema de Bens Patrimoniais Móveis – SBPM esta parametrizado para receber toda execução orçamentária realizada no elemento de despesa 52 - </a:t>
            </a:r>
            <a:r>
              <a:rPr lang="pt-BR" b="1" dirty="0">
                <a:latin typeface="Times New Roman" panose="02020603050405020304" pitchFamily="18" charset="0"/>
                <a:cs typeface="Times New Roman" panose="02020603050405020304" pitchFamily="18" charset="0"/>
              </a:rPr>
              <a:t>Equipamentos e Material Permanente.</a:t>
            </a:r>
          </a:p>
          <a:p>
            <a:pPr>
              <a:lnSpc>
                <a:spcPct val="150000"/>
              </a:lnSpc>
            </a:pPr>
            <a:r>
              <a:rPr lang="pt-BR" dirty="0">
                <a:latin typeface="Times New Roman" panose="02020603050405020304" pitchFamily="18" charset="0"/>
                <a:cs typeface="Times New Roman" panose="02020603050405020304" pitchFamily="18" charset="0"/>
              </a:rPr>
              <a:t>Mas toda despesa adquirida neste elemento é um bem passível de controle no Sistema de Bens Patrimoniais Móveis – SBPM?</a:t>
            </a:r>
          </a:p>
        </p:txBody>
      </p:sp>
      <p:pic>
        <p:nvPicPr>
          <p:cNvPr id="5" name="Picture 2" descr="Resultado de imagem para imagens perguntas">
            <a:extLst>
              <a:ext uri="{FF2B5EF4-FFF2-40B4-BE49-F238E27FC236}">
                <a16:creationId xmlns:a16="http://schemas.microsoft.com/office/drawing/2014/main" id="{667CC573-9452-4D5E-A176-85702F726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546" y="4658177"/>
            <a:ext cx="1919454" cy="219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954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0.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1.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2.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3.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4.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5.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6.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7.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8.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19.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20.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21.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22.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23.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5.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6.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7.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8.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ppt/theme/themeOverride9.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docProps/app.xml><?xml version="1.0" encoding="utf-8"?>
<Properties xmlns="http://schemas.openxmlformats.org/officeDocument/2006/extended-properties" xmlns:vt="http://schemas.openxmlformats.org/officeDocument/2006/docPropsVTypes">
  <Template/>
  <TotalTime>2692</TotalTime>
  <Words>1980</Words>
  <Application>Microsoft Office PowerPoint</Application>
  <PresentationFormat>Widescreen</PresentationFormat>
  <Paragraphs>126</Paragraphs>
  <Slides>32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Century Gothic</vt:lpstr>
      <vt:lpstr>Times New Roman</vt:lpstr>
      <vt:lpstr>Wingdings</vt:lpstr>
      <vt:lpstr>Wingdings 3</vt:lpstr>
      <vt:lpstr>Wisp</vt:lpstr>
      <vt:lpstr>Inventário no  Sistema de Bens Patrimoniais Móveis - SBPM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 de Bens Patrimoniais Móveis - SBPM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SMF - Secretaria de Finanças do Municipio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Inventário</dc:title>
  <dc:creator>Fagner Elias Dos Santos</dc:creator>
  <cp:lastModifiedBy>Renata Farias Freire De Souza</cp:lastModifiedBy>
  <cp:revision>134</cp:revision>
  <dcterms:created xsi:type="dcterms:W3CDTF">2019-11-07T17:59:28Z</dcterms:created>
  <dcterms:modified xsi:type="dcterms:W3CDTF">2023-01-19T14:14:33Z</dcterms:modified>
</cp:coreProperties>
</file>