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58" r:id="rId4"/>
    <p:sldId id="284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71" r:id="rId17"/>
    <p:sldId id="27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49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84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19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17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90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60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11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0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27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97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46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89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41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24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75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C452-4A45-41DD-A270-FFC00916A21D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83E742-483B-4496-B6A3-044894336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2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refeitura.sp.gov.br/cidade/secretarias/fazenda/contaspublicas/index.php?p=2785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refeitura.sp.gov.br/cidade/secretarias/fazenda/contaspublicas/index.php?p=2785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refeitura.sp.gov.br/cidade/secretarias/fazenda/index.php?p=2990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icocbens@SF.prefeitura.sp.gov.br" TargetMode="External"/><Relationship Id="rId2" Type="http://schemas.openxmlformats.org/officeDocument/2006/relationships/hyperlink" Target="mailto:rfsouza@SF.prefeitura.sp.gov.b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Conteúdo 3" descr="Pessoas andando na rua com prédio em cima&#10;&#10;Descrição gerada automaticamente">
            <a:extLst>
              <a:ext uri="{FF2B5EF4-FFF2-40B4-BE49-F238E27FC236}">
                <a16:creationId xmlns:a16="http://schemas.microsoft.com/office/drawing/2014/main" id="{93781C1E-A67C-4F62-B514-52AA983E95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09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50538CC-EEC0-445D-B5DC-6A591828C8E7}"/>
              </a:ext>
            </a:extLst>
          </p:cNvPr>
          <p:cNvSpPr txBox="1"/>
          <p:nvPr/>
        </p:nvSpPr>
        <p:spPr>
          <a:xfrm>
            <a:off x="8635782" y="0"/>
            <a:ext cx="3614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da Fazenda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5D428D-52D6-42FE-8933-4B6586987CD6}"/>
              </a:ext>
            </a:extLst>
          </p:cNvPr>
          <p:cNvSpPr txBox="1"/>
          <p:nvPr/>
        </p:nvSpPr>
        <p:spPr>
          <a:xfrm>
            <a:off x="32387" y="6141303"/>
            <a:ext cx="1218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 de 20 de abril de 2022</a:t>
            </a:r>
          </a:p>
        </p:txBody>
      </p:sp>
    </p:spTree>
    <p:extLst>
      <p:ext uri="{BB962C8B-B14F-4D97-AF65-F5344CB8AC3E}">
        <p14:creationId xmlns:p14="http://schemas.microsoft.com/office/powerpoint/2010/main" val="395153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0A3C6-A948-4BDB-8583-10511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768927"/>
            <a:ext cx="11748655" cy="58904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7º Os inventários anuais serão abertos de forma automática no primeiro dia de janeiro de cada ano e deverão ser conciliados pela Unidade Orçamentária até a data prevista indicada pela DICOC através de comunicados.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1º O inventário anual é destinado a comprovar a quantidade e os bens patrimoniais do acervo de cada Unidade Administrativa, existentes em 31 de dezembro de cada exercício.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2º O inventário anual é obrigatório e retrata apenas os bens passíveis de controle no Sistema de Bens Patrimoniais Móveis.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3º O inventário eventual poderá ser realizado em qualquer época, de acordo com a necessidade de cada Unidade Orçamentária, devendo esta determinar as regras referentes ao levantamento, período e data de referência.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4º O inventário anual deverá ser assinado pelo Titular da Unidade Orçamentária, ocasião em que este se responsabilizará pela implementação de procedimentos que garantam o correto controle dos bens da Unidade Orçamentária.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5º A Unidade Orçamentária deverá manter uma via devidamente assinada da relação dos bens que compõe o inventário anual, sendo desnecessário o encaminhamento à DICOC/DECON.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CED19-71F3-C506-6E9C-A0F5667BC062}"/>
              </a:ext>
            </a:extLst>
          </p:cNvPr>
          <p:cNvSpPr txBox="1"/>
          <p:nvPr/>
        </p:nvSpPr>
        <p:spPr>
          <a:xfrm>
            <a:off x="728224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</p:spTree>
    <p:extLst>
      <p:ext uri="{BB962C8B-B14F-4D97-AF65-F5344CB8AC3E}">
        <p14:creationId xmlns:p14="http://schemas.microsoft.com/office/powerpoint/2010/main" val="282743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20810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4037" y="1210962"/>
            <a:ext cx="11877964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BB1CA6-DA47-071A-16EB-CFD80B2F6E7B}"/>
              </a:ext>
            </a:extLst>
          </p:cNvPr>
          <p:cNvSpPr txBox="1"/>
          <p:nvPr/>
        </p:nvSpPr>
        <p:spPr>
          <a:xfrm>
            <a:off x="240145" y="873658"/>
            <a:ext cx="11785600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Inventário Anual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obrigatório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aberto automaticamente pelo sistema.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 ser encerrado pelo usuário.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informações das unidades pendentes são encaminhas para CGM.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Inventário Eventual: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é obrigatório.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pode ser aberto com data futura.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971796-BA38-8ECF-B903-2CB5ECC6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026" y="4540101"/>
            <a:ext cx="2339974" cy="23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1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0A3C6-A948-4BDB-8583-10511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221509"/>
            <a:ext cx="11748655" cy="49299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8º Os bens móveis localizados por ocasião do inventário, que estejam sem identificação patrimonial e que tenham sua origem desconhecida, desde que esgotados todos os recursos possíveis de pesquisa de documentos para identificação dos referidos bens, serão avaliados e incorporados ao patrimônio da Prefeitura de São Paulo por meio de registro de incorporação, obedecendo aos critérios de reconhecimento estabelecidos no artigo 1º desta Portaria.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Parágrafo Único. Os recursos de pesquisa de que trata o “caput” deste artigo deverão constar da justificativa no respectivo processo de incorporação.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9º Para fins de controle físico dos bens que não são controlados através do SBPM, e que, portanto, não integram o inventário anual, competirá à Unidade Orçamentária estabelecer a periodicidade da validação física, cabendo ao Titular da Unidade Orçamentária a criação de uma comissão para controle, avaliação e guarda destes bens.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CED19-71F3-C506-6E9C-A0F5667BC062}"/>
              </a:ext>
            </a:extLst>
          </p:cNvPr>
          <p:cNvSpPr txBox="1"/>
          <p:nvPr/>
        </p:nvSpPr>
        <p:spPr>
          <a:xfrm>
            <a:off x="728224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</p:spTree>
    <p:extLst>
      <p:ext uri="{BB962C8B-B14F-4D97-AF65-F5344CB8AC3E}">
        <p14:creationId xmlns:p14="http://schemas.microsoft.com/office/powerpoint/2010/main" val="310520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0A3C6-A948-4BDB-8583-10511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221509"/>
            <a:ext cx="11748655" cy="56364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10. Deverão ser disponibilizados no Portal Eletrônico da Secretaria Municipal da Fazenda material de apoio, vídeos e documentos sobre a utilização do Sistema de Bens Patrimoniais Móveis.</a:t>
            </a:r>
          </a:p>
          <a:p>
            <a:pPr marL="0" indent="0" algn="ctr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https://www.prefeitura.sp.gov.br/cidade/secretarias/fazenda/contaspublicas/index.php?p=27850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CED19-71F3-C506-6E9C-A0F5667BC062}"/>
              </a:ext>
            </a:extLst>
          </p:cNvPr>
          <p:cNvSpPr txBox="1"/>
          <p:nvPr/>
        </p:nvSpPr>
        <p:spPr>
          <a:xfrm>
            <a:off x="728224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21048F-7A6E-13BF-44F6-5E5508B60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28" t="12199" r="13351" b="7660"/>
          <a:stretch/>
        </p:blipFill>
        <p:spPr>
          <a:xfrm>
            <a:off x="2693087" y="2857560"/>
            <a:ext cx="6497096" cy="393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0A3C6-A948-4BDB-8583-10511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221509"/>
            <a:ext cx="11748655" cy="56364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10. Deverão ser disponibilizados no Portal Eletrônico da Secretaria Municipal da Fazenda material de apoio, vídeos e documentos sobre a utilização do Sistema de Bens Patrimoniais Móveis.</a:t>
            </a:r>
          </a:p>
          <a:p>
            <a:pPr marL="0" indent="0" algn="ctr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https://www.prefeitura.sp.gov.br/cidade/secretarias/fazenda/contaspublicas/index.php?p=27857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900"/>
              </a:spcAft>
              <a:buNone/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CED19-71F3-C506-6E9C-A0F5667BC062}"/>
              </a:ext>
            </a:extLst>
          </p:cNvPr>
          <p:cNvSpPr txBox="1"/>
          <p:nvPr/>
        </p:nvSpPr>
        <p:spPr>
          <a:xfrm>
            <a:off x="728224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44D80E-56BF-5589-AB43-EC927D4B8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8" t="34421" r="13631" b="4681"/>
          <a:stretch/>
        </p:blipFill>
        <p:spPr>
          <a:xfrm>
            <a:off x="1906620" y="3011138"/>
            <a:ext cx="8268512" cy="3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0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0A3C6-A948-4BDB-8583-10511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221509"/>
            <a:ext cx="11748655" cy="56364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10. Deverão ser disponibilizados no Portal Eletrônico da Secretaria Municipal da Fazenda material de apoio, vídeos e documentos sobre a utilização do Sistema de Bens Patrimoniais Móveis.</a:t>
            </a:r>
          </a:p>
          <a:p>
            <a:pPr marL="0" indent="0" algn="ctr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https://www.prefeitura.sp.gov.br/cidade/secretarias/fazenda/index.php?p=29900</a:t>
            </a: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900"/>
              </a:spcAft>
              <a:buNone/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CED19-71F3-C506-6E9C-A0F5667BC062}"/>
              </a:ext>
            </a:extLst>
          </p:cNvPr>
          <p:cNvSpPr txBox="1"/>
          <p:nvPr/>
        </p:nvSpPr>
        <p:spPr>
          <a:xfrm>
            <a:off x="728224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F33B1F-CE3C-56AB-3193-F45C2F801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8" t="12766" r="13031" b="6950"/>
          <a:stretch/>
        </p:blipFill>
        <p:spPr>
          <a:xfrm>
            <a:off x="1916351" y="2714017"/>
            <a:ext cx="6760721" cy="40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6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E1A580-7CC0-4E52-AEE2-2AE306042658}"/>
              </a:ext>
            </a:extLst>
          </p:cNvPr>
          <p:cNvSpPr txBox="1"/>
          <p:nvPr/>
        </p:nvSpPr>
        <p:spPr>
          <a:xfrm>
            <a:off x="3016399" y="1995471"/>
            <a:ext cx="6798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Dúvidas?</a:t>
            </a:r>
          </a:p>
        </p:txBody>
      </p:sp>
      <p:pic>
        <p:nvPicPr>
          <p:cNvPr id="5" name="Imagem 4" descr="Uma imagem contendo no interior, mesa, grande, desenho&#10;&#10;Descrição gerada automaticamente">
            <a:extLst>
              <a:ext uri="{FF2B5EF4-FFF2-40B4-BE49-F238E27FC236}">
                <a16:creationId xmlns:a16="http://schemas.microsoft.com/office/drawing/2014/main" id="{F3949E7F-7C08-4B12-8A1B-D2ACC5B16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90" b="3532"/>
          <a:stretch/>
        </p:blipFill>
        <p:spPr>
          <a:xfrm>
            <a:off x="7723599" y="3539091"/>
            <a:ext cx="4468402" cy="33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E1A580-7CC0-4E52-AEE2-2AE306042658}"/>
              </a:ext>
            </a:extLst>
          </p:cNvPr>
          <p:cNvSpPr txBox="1"/>
          <p:nvPr/>
        </p:nvSpPr>
        <p:spPr>
          <a:xfrm>
            <a:off x="2875722" y="2663687"/>
            <a:ext cx="6798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89BD7-631E-4842-A3A7-440C0DBBADB3}"/>
              </a:ext>
            </a:extLst>
          </p:cNvPr>
          <p:cNvSpPr txBox="1"/>
          <p:nvPr/>
        </p:nvSpPr>
        <p:spPr>
          <a:xfrm>
            <a:off x="7239269" y="5435249"/>
            <a:ext cx="495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Contato: </a:t>
            </a:r>
            <a:r>
              <a:rPr lang="pt-BR" dirty="0">
                <a:hlinkClick r:id="rId2"/>
              </a:rPr>
              <a:t>rfsouza@SF.prefeitura.sp.gov.br</a:t>
            </a:r>
            <a:endParaRPr lang="pt-BR" dirty="0"/>
          </a:p>
          <a:p>
            <a:r>
              <a:rPr lang="pt-BR" dirty="0"/>
              <a:t>	     	</a:t>
            </a:r>
            <a:r>
              <a:rPr lang="pt-BR">
                <a:hlinkClick r:id="rId3"/>
              </a:rPr>
              <a:t>dicocbens@SF.prefeitura</a:t>
            </a:r>
            <a:r>
              <a:rPr lang="pt-BR" dirty="0">
                <a:hlinkClick r:id="rId3"/>
              </a:rPr>
              <a:t>.sp.gov.br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444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898293" y="0"/>
            <a:ext cx="629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da Fazenda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256" y="2470602"/>
            <a:ext cx="12025744" cy="254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 de 20 de abril de 2022 - Interpretação</a:t>
            </a:r>
          </a:p>
          <a:p>
            <a:pPr>
              <a:lnSpc>
                <a:spcPct val="150000"/>
              </a:lnSpc>
            </a:pPr>
            <a:endParaRPr lang="pt-BR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725987" y="6325285"/>
            <a:ext cx="346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Renata Farias Freire de Souza</a:t>
            </a:r>
          </a:p>
        </p:txBody>
      </p:sp>
    </p:spTree>
    <p:extLst>
      <p:ext uri="{BB962C8B-B14F-4D97-AF65-F5344CB8AC3E}">
        <p14:creationId xmlns:p14="http://schemas.microsoft.com/office/powerpoint/2010/main" val="298165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20810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4037" y="1210962"/>
            <a:ext cx="11877964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Estabelece normas complementares e procedimentos quanto ao registro e controle de bens móveis no Sistema de Bens Patrimoniais Móveis – SBPM, regulamentado pelo Decreto nº 53.484, de 2012, com alterações introduzidas pelos Decretos nº 56.214, de 2015, e nº 59.822, de 2020, e dá outras providências.</a:t>
            </a: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9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0A3C6-A948-4BDB-8583-10511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4" y="695612"/>
            <a:ext cx="11720946" cy="607464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1º O registro e o controle contábil dos bens patrimoniais móveis serão realizados por meio do Sistema de Bens Patrimoniais Móveis – SBPM, desde que atendam a todos os critérios estabelecidos no Decreto nº. 59.822, de 6 de outubro de 2020.</a:t>
            </a:r>
          </a:p>
          <a:p>
            <a:pPr marL="0" indent="0" algn="just">
              <a:lnSpc>
                <a:spcPct val="12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1º Serão considerados materiais de consumo todos os bens adquiridos com valor monetário inferior a R$ 350,00 (trezentos e cinquenta reais), devendo ser classificados orçamentariamente no elemento de despesa correspondente.</a:t>
            </a:r>
          </a:p>
          <a:p>
            <a:pPr marL="0" indent="0" algn="just">
              <a:lnSpc>
                <a:spcPct val="12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2º Os bens cujo valor monetário encontra-se no intervalo entre R$ 350,01 (trezentos e cinquenta reais e um centavo) e R$ 799,99 (setecentos e noventa e nove reais e noventa e nove centavos) deverão ser registrados no sistema com códigos BPM específicos, em conformidade com a origem do recurso.</a:t>
            </a:r>
          </a:p>
          <a:p>
            <a:pPr marL="0" indent="0" algn="just">
              <a:lnSpc>
                <a:spcPct val="12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3º Os registros serão efetuados pelos usuários do sistema nas respectivas Unidades Orçamentárias.</a:t>
            </a:r>
          </a:p>
          <a:p>
            <a:pPr marL="0" indent="0" algn="just">
              <a:lnSpc>
                <a:spcPct val="12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4º Os bens móveis não gerenciados no SBPM deverão ser controlados fisicamente pela Unidade Orçamentária, sendo sua obrigação a guarda do bem até o seu descarte final.</a:t>
            </a:r>
          </a:p>
          <a:p>
            <a:pPr marL="0" indent="0" algn="just">
              <a:lnSpc>
                <a:spcPct val="12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5º Caberá à unidade orçamentária mencionada no parágrafo anterior:</a:t>
            </a:r>
          </a:p>
          <a:p>
            <a:pPr marL="0" indent="0" algn="just">
              <a:lnSpc>
                <a:spcPct val="12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instituir meios de controle físico destes bens;</a:t>
            </a:r>
          </a:p>
          <a:p>
            <a:pPr marL="0" indent="0" algn="just">
              <a:lnSpc>
                <a:spcPct val="12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designar, mediante portaria, o servidor responsável pela gestão dos bens e pelo gerenciamento do sistema de bens patrimoniais, ora denominado gestor de patrimônio.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CED19-71F3-C506-6E9C-A0F5667BC062}"/>
              </a:ext>
            </a:extLst>
          </p:cNvPr>
          <p:cNvSpPr txBox="1"/>
          <p:nvPr/>
        </p:nvSpPr>
        <p:spPr>
          <a:xfrm>
            <a:off x="728224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</p:spTree>
    <p:extLst>
      <p:ext uri="{BB962C8B-B14F-4D97-AF65-F5344CB8AC3E}">
        <p14:creationId xmlns:p14="http://schemas.microsoft.com/office/powerpoint/2010/main" val="333043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20810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4037" y="1210962"/>
            <a:ext cx="11877964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4900AF-1373-14CA-336E-2A7263D9A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01" t="31704" r="4249" b="35704"/>
          <a:stretch/>
        </p:blipFill>
        <p:spPr>
          <a:xfrm>
            <a:off x="8369030" y="4717915"/>
            <a:ext cx="3822970" cy="214008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ABB1CA6-DA47-071A-16EB-CFD80B2F6E7B}"/>
              </a:ext>
            </a:extLst>
          </p:cNvPr>
          <p:cNvSpPr txBox="1"/>
          <p:nvPr/>
        </p:nvSpPr>
        <p:spPr>
          <a:xfrm>
            <a:off x="544257" y="873658"/>
            <a:ext cx="11481488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Permanente – menor de R$ 350,00 – Material de Consumo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Aquisição Direta – 4.4.90.52 – R$ 350,01 a R$ 799,99 – Classificação Código  BPM 1859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Outras Origens - R$ 350,01 a R$ 799,99 – Classificação Código BPM 2311</a:t>
            </a: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Físico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unidade orçamentária deverá criar parâmetros para o controle físico dos bens. No sistema SBPM é gerado notas de incorporação com indicação de etiqueta patrimonial, para prestação de contas e controle físico mínimo, além é claro da nota de baixa.</a:t>
            </a:r>
          </a:p>
        </p:txBody>
      </p:sp>
    </p:spTree>
    <p:extLst>
      <p:ext uri="{BB962C8B-B14F-4D97-AF65-F5344CB8AC3E}">
        <p14:creationId xmlns:p14="http://schemas.microsoft.com/office/powerpoint/2010/main" val="327966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0A3C6-A948-4BDB-8583-10511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237673"/>
            <a:ext cx="11061267" cy="53201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2º Considera-se gestor de patrimônio o servidor responsável pelo reconhecimento, transferência, cessão, alienação, saída especial e baixa de bens patrimoniais no sistema, devendo este designar o(s) servidor(es) responsável(</a:t>
            </a:r>
            <a:r>
              <a:rPr lang="pt-B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pelo controle físico e pelo inventário anual obrigatório, ora denominado operador de inventários.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Parágrafo Único. Considera-se operador de inventário o responsável pelo controle físico dos bens de sua unidade administrativa e pela elaboração de inventário anual e/ou eventual.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CED19-71F3-C506-6E9C-A0F5667BC062}"/>
              </a:ext>
            </a:extLst>
          </p:cNvPr>
          <p:cNvSpPr txBox="1"/>
          <p:nvPr/>
        </p:nvSpPr>
        <p:spPr>
          <a:xfrm>
            <a:off x="728224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</p:spTree>
    <p:extLst>
      <p:ext uri="{BB962C8B-B14F-4D97-AF65-F5344CB8AC3E}">
        <p14:creationId xmlns:p14="http://schemas.microsoft.com/office/powerpoint/2010/main" val="61528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20810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4037" y="1210962"/>
            <a:ext cx="11877964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BB1CA6-DA47-071A-16EB-CFD80B2F6E7B}"/>
              </a:ext>
            </a:extLst>
          </p:cNvPr>
          <p:cNvSpPr txBox="1"/>
          <p:nvPr/>
        </p:nvSpPr>
        <p:spPr>
          <a:xfrm>
            <a:off x="544257" y="873658"/>
            <a:ext cx="11481488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Gestor Patrimonial do SBPM: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diferente do gestor de patrimônio delegado pelo titular da Unidade Orçamentária.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usuário do perfil 03 – UO Executor.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quem faz o reconhecimento, transferência e baixa dos bens no sistema SBPM.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responsável pela conciliação no âmbito da unidade orçamentária dos inventários.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Gestão Patrimonial no sistema.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Operador de Inventários no SBPM: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responsável pela realização do inventário anual e de eventual, caso seja necessário.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quem tem acesso ao bem fisicamente.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quem faz a movimentação dos bens.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quem indica ao gestor de patrimônio do SBPM, se o bem foi furtado, extraviado, obsoleto, dentre outros.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511BE84-5A68-BC29-3979-0831E189C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737" y="4503703"/>
            <a:ext cx="1458263" cy="23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6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0A3C6-A948-4BDB-8583-1051104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30" y="1218218"/>
            <a:ext cx="11748655" cy="532014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6º A baixa do bem patrimonial, registrado no Sistema de Bens Patrimoniais Móveis poderá ocorrer em razão de baixa contábil ou baixa física.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1º Entende-se por baixa contábil aquela realizada por adequação aos normativos contábeis vigentes ou por alteração, mediante portaria, do valor mínimo dos bens a serem controlados no sistema.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2º A baixa contábil independe do estado de conservação do bem e deverá ser realizada no sistema, sendo que fisicamente o bem pode se manter em uso pela Unidade Orçamentária.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3º Entende-se por baixa física aquela realizada quando constatado que o bem não tem mais utilidade, seja por imprestabilidade ou obsolescência e, ainda, nos casos de furto ou extravio.</a:t>
            </a:r>
          </a:p>
          <a:p>
            <a:pPr marL="0" indent="0" algn="just">
              <a:lnSpc>
                <a:spcPct val="150000"/>
              </a:lnSpc>
              <a:spcAft>
                <a:spcPts val="900"/>
              </a:spcAft>
              <a:buNone/>
            </a:pPr>
            <a:r>
              <a:rPr lang="pt-BR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4º A baixa contábil deverá ocorrer antes da baixa física, sendo, portanto, independente desta.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7CED19-71F3-C506-6E9C-A0F5667BC062}"/>
              </a:ext>
            </a:extLst>
          </p:cNvPr>
          <p:cNvSpPr txBox="1"/>
          <p:nvPr/>
        </p:nvSpPr>
        <p:spPr>
          <a:xfrm>
            <a:off x="728224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</p:spTree>
    <p:extLst>
      <p:ext uri="{BB962C8B-B14F-4D97-AF65-F5344CB8AC3E}">
        <p14:creationId xmlns:p14="http://schemas.microsoft.com/office/powerpoint/2010/main" val="267115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208108" y="0"/>
            <a:ext cx="49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Portaria SF nº 90/2022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14037" y="1210962"/>
            <a:ext cx="11877964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BB1CA6-DA47-071A-16EB-CFD80B2F6E7B}"/>
              </a:ext>
            </a:extLst>
          </p:cNvPr>
          <p:cNvSpPr txBox="1"/>
          <p:nvPr/>
        </p:nvSpPr>
        <p:spPr>
          <a:xfrm>
            <a:off x="544257" y="873658"/>
            <a:ext cx="11481488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Baixa Contábil: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Bens não atendem aos critérios do Decreto 59.822/2020.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Baixa de bens no sistema SBPM.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Baixa Física: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bem foi furtado, extraviado, obsoleto, dentre outros.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Bens encaminhados para DGSS – Destinação Final.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baixa contábil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ocorrer independente da baixa física, ou seja, o bem pode ser baixado contabilmente e ainda permanecer em uso.</a:t>
            </a: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DA8417-1AF3-0FA8-5C1B-87CB3340C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559" t="26099" r="3617" b="48227"/>
          <a:stretch/>
        </p:blipFill>
        <p:spPr>
          <a:xfrm>
            <a:off x="6973455" y="4754308"/>
            <a:ext cx="5218545" cy="21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6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2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3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4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5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ppt/theme/themeOverride6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1486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Times New Roman</vt:lpstr>
      <vt:lpstr>Wingdings</vt:lpstr>
      <vt:lpstr>Wingdings 3</vt:lpstr>
      <vt:lpstr>Wisp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SMF - Secretaria de Finanças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Farias Freire De Souza</dc:creator>
  <cp:lastModifiedBy>Renata Farias Freire De Souza</cp:lastModifiedBy>
  <cp:revision>47</cp:revision>
  <dcterms:created xsi:type="dcterms:W3CDTF">2020-02-07T13:14:58Z</dcterms:created>
  <dcterms:modified xsi:type="dcterms:W3CDTF">2022-05-20T13:01:14Z</dcterms:modified>
</cp:coreProperties>
</file>