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4549" r:id="rId2"/>
    <p:sldMasterId id="2147484628" r:id="rId3"/>
  </p:sldMasterIdLst>
  <p:notesMasterIdLst>
    <p:notesMasterId r:id="rId25"/>
  </p:notesMasterIdLst>
  <p:handoutMasterIdLst>
    <p:handoutMasterId r:id="rId26"/>
  </p:handoutMasterIdLst>
  <p:sldIdLst>
    <p:sldId id="568" r:id="rId4"/>
    <p:sldId id="322" r:id="rId5"/>
    <p:sldId id="592" r:id="rId6"/>
    <p:sldId id="629" r:id="rId7"/>
    <p:sldId id="587" r:id="rId8"/>
    <p:sldId id="588" r:id="rId9"/>
    <p:sldId id="690" r:id="rId10"/>
    <p:sldId id="691" r:id="rId11"/>
    <p:sldId id="695" r:id="rId12"/>
    <p:sldId id="590" r:id="rId13"/>
    <p:sldId id="631" r:id="rId14"/>
    <p:sldId id="408" r:id="rId15"/>
    <p:sldId id="409" r:id="rId16"/>
    <p:sldId id="577" r:id="rId17"/>
    <p:sldId id="633" r:id="rId18"/>
    <p:sldId id="534" r:id="rId19"/>
    <p:sldId id="558" r:id="rId20"/>
    <p:sldId id="388" r:id="rId21"/>
    <p:sldId id="635" r:id="rId22"/>
    <p:sldId id="381" r:id="rId23"/>
    <p:sldId id="602" r:id="rId24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no Domeneguetti Barreira" initials="BD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A2A6"/>
    <a:srgbClr val="316E71"/>
    <a:srgbClr val="397F83"/>
    <a:srgbClr val="FFFFFF"/>
    <a:srgbClr val="929292"/>
    <a:srgbClr val="9F9F9F"/>
    <a:srgbClr val="3EA2A6"/>
    <a:srgbClr val="1D4575"/>
    <a:srgbClr val="5082BE"/>
    <a:srgbClr val="F2D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89" autoAdjust="0"/>
    <p:restoredTop sz="94737" autoAdjust="0"/>
  </p:normalViewPr>
  <p:slideViewPr>
    <p:cSldViewPr>
      <p:cViewPr varScale="1">
        <p:scale>
          <a:sx n="116" d="100"/>
          <a:sy n="116" d="100"/>
        </p:scale>
        <p:origin x="810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2"/>
    </p:cViewPr>
  </p:sorterViewPr>
  <p:notesViewPr>
    <p:cSldViewPr>
      <p:cViewPr varScale="1">
        <p:scale>
          <a:sx n="82" d="100"/>
          <a:sy n="82" d="100"/>
        </p:scale>
        <p:origin x="3972" y="78"/>
      </p:cViewPr>
      <p:guideLst>
        <p:guide orient="horz" pos="2929"/>
        <p:guide pos="2209"/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F_FS_Cluster.sf.prefeitura.sp.gov.br\SF\GABSF\ASECO\Atividades_ASPLA\Pasta%20Geral\Apresenta&#231;&#245;es\RGF\2020\3&#186;%20Quadrimestre\Evolu&#231;&#227;o%20PIB%20-%20FOCUS%20(Semanal)%20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858055\AppData\Local\Microsoft\Windows\INetCache\Content.Outlook\AH8CLDXG\PIB%20Brasil%20x%20S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F_FS_Cluster.sf.prefeitura.sp.gov.br\SF\GABSF\ASECO\Atividades_ASPLA\Pasta%20Geral\Apresenta&#231;&#245;es\RGF\2020\3&#186;%20Quadrimestre\Gest&#227;o%20Fiscal%20%203&#186;%20quadr%202020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baseline="0" dirty="0" smtClean="0"/>
              <a:t>PIB 2020 </a:t>
            </a:r>
            <a:r>
              <a:rPr lang="en-US" sz="1800" b="1" baseline="0" dirty="0"/>
              <a:t>- </a:t>
            </a:r>
            <a:r>
              <a:rPr lang="en-US" sz="1800" b="1" baseline="0" dirty="0" err="1"/>
              <a:t>Relatório</a:t>
            </a:r>
            <a:r>
              <a:rPr lang="en-US" sz="1800" b="1" baseline="0" dirty="0"/>
              <a:t> </a:t>
            </a:r>
            <a:r>
              <a:rPr lang="en-US" sz="1800" b="1" baseline="0" dirty="0" err="1"/>
              <a:t>Semanal</a:t>
            </a:r>
            <a:r>
              <a:rPr lang="en-US" sz="1800" b="1" baseline="0" dirty="0"/>
              <a:t> FOCUS-BCB</a:t>
            </a:r>
            <a:endParaRPr lang="en-US" sz="18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PIB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dPt>
            <c:idx val="40"/>
            <c:marker>
              <c:symbol val="circle"/>
              <c:size val="5"/>
              <c:spPr>
                <a:solidFill>
                  <a:srgbClr val="002060"/>
                </a:solidFill>
                <a:ln w="9525">
                  <a:solidFill>
                    <a:srgbClr val="002060"/>
                  </a:solidFill>
                </a:ln>
                <a:effectLst/>
              </c:spPr>
            </c:marker>
            <c:bubble3D val="0"/>
          </c:dPt>
          <c:dLbls>
            <c:dLbl>
              <c:idx val="4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Plan1!$A$2:$A$43</c:f>
              <c:numCache>
                <c:formatCode>d\-mmm</c:formatCode>
                <c:ptCount val="42"/>
                <c:pt idx="0">
                  <c:v>43920</c:v>
                </c:pt>
                <c:pt idx="1">
                  <c:v>43927</c:v>
                </c:pt>
                <c:pt idx="2">
                  <c:v>43934</c:v>
                </c:pt>
                <c:pt idx="3">
                  <c:v>43941</c:v>
                </c:pt>
                <c:pt idx="4">
                  <c:v>43948</c:v>
                </c:pt>
                <c:pt idx="5">
                  <c:v>43955</c:v>
                </c:pt>
                <c:pt idx="6">
                  <c:v>43962</c:v>
                </c:pt>
                <c:pt idx="7">
                  <c:v>43969</c:v>
                </c:pt>
                <c:pt idx="8">
                  <c:v>43976</c:v>
                </c:pt>
                <c:pt idx="9">
                  <c:v>43983</c:v>
                </c:pt>
                <c:pt idx="10">
                  <c:v>43990</c:v>
                </c:pt>
                <c:pt idx="11">
                  <c:v>43997</c:v>
                </c:pt>
                <c:pt idx="12">
                  <c:v>44004</c:v>
                </c:pt>
                <c:pt idx="13">
                  <c:v>44011</c:v>
                </c:pt>
                <c:pt idx="14">
                  <c:v>44018</c:v>
                </c:pt>
                <c:pt idx="15">
                  <c:v>44025</c:v>
                </c:pt>
                <c:pt idx="16">
                  <c:v>44032</c:v>
                </c:pt>
                <c:pt idx="17">
                  <c:v>44039</c:v>
                </c:pt>
                <c:pt idx="18">
                  <c:v>44046</c:v>
                </c:pt>
                <c:pt idx="19">
                  <c:v>44053</c:v>
                </c:pt>
                <c:pt idx="20">
                  <c:v>44060</c:v>
                </c:pt>
                <c:pt idx="21">
                  <c:v>44067</c:v>
                </c:pt>
                <c:pt idx="22">
                  <c:v>44074</c:v>
                </c:pt>
                <c:pt idx="23">
                  <c:v>44082</c:v>
                </c:pt>
                <c:pt idx="24">
                  <c:v>44088</c:v>
                </c:pt>
                <c:pt idx="25">
                  <c:v>44095</c:v>
                </c:pt>
                <c:pt idx="26">
                  <c:v>44102</c:v>
                </c:pt>
                <c:pt idx="27">
                  <c:v>44109</c:v>
                </c:pt>
                <c:pt idx="28">
                  <c:v>44117</c:v>
                </c:pt>
                <c:pt idx="29">
                  <c:v>44123</c:v>
                </c:pt>
                <c:pt idx="30">
                  <c:v>44130</c:v>
                </c:pt>
                <c:pt idx="31">
                  <c:v>44138</c:v>
                </c:pt>
                <c:pt idx="32">
                  <c:v>44144</c:v>
                </c:pt>
                <c:pt idx="33">
                  <c:v>44151</c:v>
                </c:pt>
                <c:pt idx="34">
                  <c:v>44158</c:v>
                </c:pt>
                <c:pt idx="35">
                  <c:v>44165</c:v>
                </c:pt>
                <c:pt idx="36">
                  <c:v>44172</c:v>
                </c:pt>
                <c:pt idx="37">
                  <c:v>44179</c:v>
                </c:pt>
                <c:pt idx="38">
                  <c:v>44186</c:v>
                </c:pt>
                <c:pt idx="39">
                  <c:v>44193</c:v>
                </c:pt>
                <c:pt idx="40">
                  <c:v>44200</c:v>
                </c:pt>
                <c:pt idx="41">
                  <c:v>44207</c:v>
                </c:pt>
              </c:numCache>
            </c:numRef>
          </c:cat>
          <c:val>
            <c:numRef>
              <c:f>Plan1!$B$2:$B$43</c:f>
              <c:numCache>
                <c:formatCode>0.00%</c:formatCode>
                <c:ptCount val="42"/>
                <c:pt idx="0">
                  <c:v>-4.7999999999999996E-3</c:v>
                </c:pt>
                <c:pt idx="1">
                  <c:v>-1.18E-2</c:v>
                </c:pt>
                <c:pt idx="2">
                  <c:v>-1.9599999999999999E-2</c:v>
                </c:pt>
                <c:pt idx="3">
                  <c:v>-2.9600000000000001E-2</c:v>
                </c:pt>
                <c:pt idx="4">
                  <c:v>-3.3399999999999999E-2</c:v>
                </c:pt>
                <c:pt idx="5">
                  <c:v>-3.7600000000000001E-2</c:v>
                </c:pt>
                <c:pt idx="6">
                  <c:v>-4.1099999999999998E-2</c:v>
                </c:pt>
                <c:pt idx="7">
                  <c:v>-5.1200000000000002E-2</c:v>
                </c:pt>
                <c:pt idx="8">
                  <c:v>-5.8900000000000001E-2</c:v>
                </c:pt>
                <c:pt idx="9">
                  <c:v>-6.25E-2</c:v>
                </c:pt>
                <c:pt idx="10">
                  <c:v>-6.4799999999999996E-2</c:v>
                </c:pt>
                <c:pt idx="11">
                  <c:v>-6.5100000000000005E-2</c:v>
                </c:pt>
                <c:pt idx="12">
                  <c:v>-6.5000000000000002E-2</c:v>
                </c:pt>
                <c:pt idx="13">
                  <c:v>-6.54E-2</c:v>
                </c:pt>
                <c:pt idx="14">
                  <c:v>-6.5000000000000002E-2</c:v>
                </c:pt>
                <c:pt idx="15">
                  <c:v>-6.0999999999999999E-2</c:v>
                </c:pt>
                <c:pt idx="16">
                  <c:v>-5.9499999999999997E-2</c:v>
                </c:pt>
                <c:pt idx="17">
                  <c:v>-5.7700000000000001E-2</c:v>
                </c:pt>
                <c:pt idx="18">
                  <c:v>-5.6599999999999998E-2</c:v>
                </c:pt>
                <c:pt idx="19">
                  <c:v>-5.62E-2</c:v>
                </c:pt>
                <c:pt idx="20">
                  <c:v>-5.5199999999999999E-2</c:v>
                </c:pt>
                <c:pt idx="21">
                  <c:v>-5.4600000000000003E-2</c:v>
                </c:pt>
                <c:pt idx="22">
                  <c:v>-5.28E-2</c:v>
                </c:pt>
                <c:pt idx="23">
                  <c:v>-5.3100000000000001E-2</c:v>
                </c:pt>
                <c:pt idx="24">
                  <c:v>-5.11E-2</c:v>
                </c:pt>
                <c:pt idx="25">
                  <c:v>-5.0500000000000003E-2</c:v>
                </c:pt>
                <c:pt idx="26">
                  <c:v>-5.04E-2</c:v>
                </c:pt>
                <c:pt idx="27">
                  <c:v>-5.0200000000000002E-2</c:v>
                </c:pt>
                <c:pt idx="28">
                  <c:v>-5.0299999999999997E-2</c:v>
                </c:pt>
                <c:pt idx="29">
                  <c:v>-0.05</c:v>
                </c:pt>
                <c:pt idx="30">
                  <c:v>-4.8099999999999997E-2</c:v>
                </c:pt>
                <c:pt idx="31">
                  <c:v>-4.8099999999999997E-2</c:v>
                </c:pt>
                <c:pt idx="32">
                  <c:v>-4.8000000000000001E-2</c:v>
                </c:pt>
                <c:pt idx="33">
                  <c:v>-4.6600000000000003E-2</c:v>
                </c:pt>
                <c:pt idx="34">
                  <c:v>-4.5499999999999999E-2</c:v>
                </c:pt>
                <c:pt idx="35">
                  <c:v>-4.4999999999999998E-2</c:v>
                </c:pt>
                <c:pt idx="36">
                  <c:v>-4.3999999999999997E-2</c:v>
                </c:pt>
                <c:pt idx="37">
                  <c:v>-4.41E-2</c:v>
                </c:pt>
                <c:pt idx="38">
                  <c:v>-4.3999999999999997E-2</c:v>
                </c:pt>
                <c:pt idx="39">
                  <c:v>-4.3999999999999997E-2</c:v>
                </c:pt>
                <c:pt idx="40">
                  <c:v>-4.36E-2</c:v>
                </c:pt>
                <c:pt idx="41">
                  <c:v>-4.3700000000000003E-2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4414624"/>
        <c:axId val="594416584"/>
      </c:lineChart>
      <c:dateAx>
        <c:axId val="594414624"/>
        <c:scaling>
          <c:orientation val="minMax"/>
          <c:max val="44207"/>
        </c:scaling>
        <c:delete val="0"/>
        <c:axPos val="b"/>
        <c:numFmt formatCode="d\-mmm" sourceLinked="1"/>
        <c:majorTickMark val="in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4416584"/>
        <c:crossesAt val="0"/>
        <c:auto val="0"/>
        <c:lblOffset val="100"/>
        <c:baseTimeUnit val="days"/>
      </c:dateAx>
      <c:valAx>
        <c:axId val="594416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441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pt-BR" sz="1400">
                <a:solidFill>
                  <a:srgbClr val="002060"/>
                </a:solidFill>
              </a:rPr>
              <a:t>PIB Estado de São Paulo x PIB Brasil: IBC-Br                                                                                 Variação em relação ao mesmo mês do ano anterior</a:t>
            </a:r>
          </a:p>
        </c:rich>
      </c:tx>
      <c:layout/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0136372980699816"/>
          <c:y val="0.13611840186643337"/>
          <c:w val="0.80789791986384218"/>
          <c:h val="0.73990188822699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PIB_Estado_Mês_Acumulado!$AU$7</c:f>
              <c:strCache>
                <c:ptCount val="1"/>
                <c:pt idx="0">
                  <c:v>PIB Estado SP: Var.Mês Ano Anterior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5179113539769277E-3"/>
                  <c:y val="-3.8580246913580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DE7-4284-8DE4-8ACE2633F79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5179113539769277E-3"/>
                  <c:y val="-5.6584362139917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218A-4575-8F1B-4A44358856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0716454159077107E-3"/>
                  <c:y val="-4.8868312757201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218A-4575-8F1B-4A44358856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3.0358227079538553E-3"/>
                  <c:y val="-5.1440329218106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218A-4575-8F1B-4A44358856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0358227079538553E-3"/>
                  <c:y val="-6.4300411522633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218A-4575-8F1B-4A44358856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5192950470981465E-3"/>
                  <c:y val="-2.7124773960217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1131221340345348E-16"/>
                  <c:y val="-1.7976373908577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4.556913309333601E-2"/>
                  <c:y val="4.7984916237322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3673655423883319E-2"/>
                  <c:y val="-1.2055217781321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0625379477838606E-2"/>
                  <c:y val="3.6092074138880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%_ ;[Red]\-#,##0.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15875" cap="flat" cmpd="sng" algn="ctr">
                      <a:solidFill>
                        <a:schemeClr val="accent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PIB_Estado_Mês_Acumulado!$B$80:$B$103</c:f>
              <c:numCache>
                <c:formatCode>mmm\-yy</c:formatCode>
                <c:ptCount val="2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</c:numCache>
            </c:numRef>
          </c:cat>
          <c:val>
            <c:numRef>
              <c:f>PIB_Estado_Mês_Acumulado!$AU$80:$AU$103</c:f>
              <c:numCache>
                <c:formatCode>#,##0.0%;[Red]\-#,##0.0%</c:formatCode>
                <c:ptCount val="24"/>
                <c:pt idx="0">
                  <c:v>2.7666013782743581E-2</c:v>
                </c:pt>
                <c:pt idx="1">
                  <c:v>5.4355450277202566E-2</c:v>
                </c:pt>
                <c:pt idx="2">
                  <c:v>-3.0040278504763762E-3</c:v>
                </c:pt>
                <c:pt idx="3">
                  <c:v>1.7087100713177428E-2</c:v>
                </c:pt>
                <c:pt idx="4">
                  <c:v>6.2586005629291952E-2</c:v>
                </c:pt>
                <c:pt idx="5">
                  <c:v>-7.0701696726089835E-3</c:v>
                </c:pt>
                <c:pt idx="6">
                  <c:v>1.4122855040760163E-2</c:v>
                </c:pt>
                <c:pt idx="7">
                  <c:v>1.0490390544486861E-2</c:v>
                </c:pt>
                <c:pt idx="8">
                  <c:v>2.5453354917685411E-2</c:v>
                </c:pt>
                <c:pt idx="9">
                  <c:v>4.1267464494760153E-2</c:v>
                </c:pt>
                <c:pt idx="10">
                  <c:v>1.259069278834013E-2</c:v>
                </c:pt>
                <c:pt idx="11">
                  <c:v>1.3402600113625374E-2</c:v>
                </c:pt>
                <c:pt idx="12">
                  <c:v>1.4764256819764787E-2</c:v>
                </c:pt>
                <c:pt idx="13">
                  <c:v>6.1312184436437267E-3</c:v>
                </c:pt>
                <c:pt idx="14">
                  <c:v>1.2097892869050053E-2</c:v>
                </c:pt>
                <c:pt idx="15">
                  <c:v>-0.10566045711409533</c:v>
                </c:pt>
                <c:pt idx="16">
                  <c:v>-9.4062315438034894E-2</c:v>
                </c:pt>
                <c:pt idx="17">
                  <c:v>-1.6821930521104811E-2</c:v>
                </c:pt>
                <c:pt idx="18">
                  <c:v>1.7037102733277854E-2</c:v>
                </c:pt>
                <c:pt idx="19">
                  <c:v>9.6639336864547953E-3</c:v>
                </c:pt>
                <c:pt idx="20">
                  <c:v>4.5208428685123092E-2</c:v>
                </c:pt>
                <c:pt idx="21">
                  <c:v>3.4976362114008896E-2</c:v>
                </c:pt>
                <c:pt idx="22">
                  <c:v>4.3849016666650975E-2</c:v>
                </c:pt>
                <c:pt idx="23">
                  <c:v>6.4981176523572826E-2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41-4539-9F86-EAC7897B3758}"/>
            </c:ext>
          </c:extLst>
        </c:ser>
        <c:ser>
          <c:idx val="1"/>
          <c:order val="1"/>
          <c:tx>
            <c:strRef>
              <c:f>PIB_Estado_Mês_Acumulado!$BA$7</c:f>
              <c:strCache>
                <c:ptCount val="1"/>
                <c:pt idx="0">
                  <c:v>IBC-Br: Var.Mês Ano Anterior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13"/>
              <c:layout>
                <c:manualLayout>
                  <c:x val="-7.5964752354907321E-3"/>
                  <c:y val="9.0415913200723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6697024893746207E-2"/>
                  <c:y val="-3.8580246913580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3.7957465016326512E-2"/>
                  <c:y val="5.6649168853893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5.0091074681238613E-2"/>
                  <c:y val="2.3148148148148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6697024893746207E-2"/>
                  <c:y val="4.8769685039370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5179113539770391E-3"/>
                  <c:y val="1.027287677003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3.0358227079538553E-3"/>
                  <c:y val="2.600166877288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1.0625379477838493E-2"/>
                  <c:y val="-2.57181393992408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4.5537340619308947E-3"/>
                  <c:y val="7.7160493827160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PIB_Estado_Mês_Acumulado!$B$80:$B$103</c:f>
              <c:numCache>
                <c:formatCode>mmm\-yy</c:formatCode>
                <c:ptCount val="2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</c:numCache>
            </c:numRef>
          </c:cat>
          <c:val>
            <c:numRef>
              <c:f>PIB_Estado_Mês_Acumulado!$BA$80:$BA$103</c:f>
              <c:numCache>
                <c:formatCode>#,##0.0%;[Red]\-#,##0.0%</c:formatCode>
                <c:ptCount val="24"/>
                <c:pt idx="0">
                  <c:v>9.8335854765507769E-3</c:v>
                </c:pt>
                <c:pt idx="1">
                  <c:v>2.9834678969627104E-2</c:v>
                </c:pt>
                <c:pt idx="2">
                  <c:v>-1.8609897081629856E-2</c:v>
                </c:pt>
                <c:pt idx="3">
                  <c:v>2.8735632183909399E-3</c:v>
                </c:pt>
                <c:pt idx="4">
                  <c:v>5.2412959746242604E-2</c:v>
                </c:pt>
                <c:pt idx="5">
                  <c:v>-1.5529308836395472E-2</c:v>
                </c:pt>
                <c:pt idx="6">
                  <c:v>1.3766676128299959E-2</c:v>
                </c:pt>
                <c:pt idx="7">
                  <c:v>-1.1583280999232448E-2</c:v>
                </c:pt>
                <c:pt idx="8">
                  <c:v>1.7897915592546054E-2</c:v>
                </c:pt>
                <c:pt idx="9">
                  <c:v>2.0247549545681975E-2</c:v>
                </c:pt>
                <c:pt idx="10">
                  <c:v>7.3363841069225E-3</c:v>
                </c:pt>
                <c:pt idx="11">
                  <c:v>7.4019787467938247E-3</c:v>
                </c:pt>
                <c:pt idx="12">
                  <c:v>1.8726591760298561E-3</c:v>
                </c:pt>
                <c:pt idx="13">
                  <c:v>7.0185918016874016E-3</c:v>
                </c:pt>
                <c:pt idx="14">
                  <c:v>-1.5658669731360431E-2</c:v>
                </c:pt>
                <c:pt idx="15">
                  <c:v>-0.14606017191977083</c:v>
                </c:pt>
                <c:pt idx="16">
                  <c:v>-0.13936132041621807</c:v>
                </c:pt>
                <c:pt idx="17">
                  <c:v>-6.4948529956305956E-2</c:v>
                </c:pt>
                <c:pt idx="18">
                  <c:v>-4.9699006019879755E-2</c:v>
                </c:pt>
                <c:pt idx="19">
                  <c:v>-4.4617013766325431E-2</c:v>
                </c:pt>
                <c:pt idx="20">
                  <c:v>-1.0636758321273532E-2</c:v>
                </c:pt>
                <c:pt idx="21">
                  <c:v>-2.5455820476858348E-2</c:v>
                </c:pt>
                <c:pt idx="22">
                  <c:v>-8.0761465243727182E-3</c:v>
                </c:pt>
                <c:pt idx="23">
                  <c:v>1.338571220718765E-2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41-4539-9F86-EAC7897B3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94424032"/>
        <c:axId val="594423640"/>
      </c:barChart>
      <c:lineChart>
        <c:grouping val="standard"/>
        <c:varyColors val="0"/>
        <c:ser>
          <c:idx val="2"/>
          <c:order val="2"/>
          <c:tx>
            <c:strRef>
              <c:f>PIB_Estado_Mês_Acumulado!$AW$7</c:f>
              <c:strCache>
                <c:ptCount val="1"/>
                <c:pt idx="0">
                  <c:v>PIB Estado SP: Var. Acum. Ano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70C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12"/>
            <c:marker>
              <c:symbol val="circle"/>
              <c:size val="7"/>
              <c:spPr>
                <a:solidFill>
                  <a:srgbClr val="0070C0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</c:dPt>
          <c:dLbls>
            <c:dLbl>
              <c:idx val="23"/>
              <c:layout>
                <c:manualLayout>
                  <c:x val="-6.081337894336643E-3"/>
                  <c:y val="-1.9738465334320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%;[Red]\-#,##0.0%" sourceLinked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PIB_Estado_Mês_Acumulado!$B$80:$B$103</c:f>
              <c:numCache>
                <c:formatCode>mmm\-yy</c:formatCode>
                <c:ptCount val="2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</c:numCache>
            </c:numRef>
          </c:cat>
          <c:val>
            <c:numRef>
              <c:f>PIB_Estado_Mês_Acumulado!$AW$80:$AW$103</c:f>
              <c:numCache>
                <c:formatCode>#,##0.0%;[Red]\-#,##0.0%</c:formatCode>
                <c:ptCount val="24"/>
                <c:pt idx="0">
                  <c:v>2.7666013782743581E-2</c:v>
                </c:pt>
                <c:pt idx="1">
                  <c:v>4.0802180784559328E-2</c:v>
                </c:pt>
                <c:pt idx="2">
                  <c:v>2.5563750969083587E-2</c:v>
                </c:pt>
                <c:pt idx="3">
                  <c:v>2.3396488015074102E-2</c:v>
                </c:pt>
                <c:pt idx="4">
                  <c:v>3.1354372728520818E-2</c:v>
                </c:pt>
                <c:pt idx="5">
                  <c:v>2.4612466691884993E-2</c:v>
                </c:pt>
                <c:pt idx="6">
                  <c:v>2.3037197708152712E-2</c:v>
                </c:pt>
                <c:pt idx="7">
                  <c:v>2.1364244950784261E-2</c:v>
                </c:pt>
                <c:pt idx="8">
                  <c:v>2.183068750047612E-2</c:v>
                </c:pt>
                <c:pt idx="9">
                  <c:v>2.3827953403596114E-2</c:v>
                </c:pt>
                <c:pt idx="10">
                  <c:v>2.2780059122894825E-2</c:v>
                </c:pt>
                <c:pt idx="11">
                  <c:v>2.198056179763852E-2</c:v>
                </c:pt>
                <c:pt idx="12">
                  <c:v>1.4764256819764787E-2</c:v>
                </c:pt>
                <c:pt idx="13">
                  <c:v>1.045986515306363E-2</c:v>
                </c:pt>
                <c:pt idx="14">
                  <c:v>1.1013797261357539E-2</c:v>
                </c:pt>
                <c:pt idx="15">
                  <c:v>-1.8632919282408955E-2</c:v>
                </c:pt>
                <c:pt idx="16">
                  <c:v>-3.4413556434777282E-2</c:v>
                </c:pt>
                <c:pt idx="17">
                  <c:v>-3.1422401597298366E-2</c:v>
                </c:pt>
                <c:pt idx="18">
                  <c:v>-2.4208446659165994E-2</c:v>
                </c:pt>
                <c:pt idx="19">
                  <c:v>-1.9740091256114978E-2</c:v>
                </c:pt>
                <c:pt idx="20">
                  <c:v>-1.2305183264529784E-2</c:v>
                </c:pt>
                <c:pt idx="21">
                  <c:v>-7.363912929335914E-3</c:v>
                </c:pt>
                <c:pt idx="22">
                  <c:v>-2.6357948280061327E-3</c:v>
                </c:pt>
                <c:pt idx="23">
                  <c:v>3.0806620753092151E-3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D341-4539-9F86-EAC7897B3758}"/>
            </c:ext>
          </c:extLst>
        </c:ser>
        <c:ser>
          <c:idx val="3"/>
          <c:order val="3"/>
          <c:tx>
            <c:strRef>
              <c:f>PIB_Estado_Mês_Acumulado!$BC$7</c:f>
              <c:strCache>
                <c:ptCount val="1"/>
                <c:pt idx="0">
                  <c:v>PIB Brasil: Var. Acum. Ano</c:v>
                </c:pt>
              </c:strCache>
            </c:strRef>
          </c:tx>
          <c:spPr>
            <a:ln w="28575" cap="rnd">
              <a:solidFill>
                <a:srgbClr val="FFC000">
                  <a:lumMod val="75000"/>
                </a:srgb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12"/>
            <c:marker>
              <c:symbol val="circle"/>
              <c:size val="7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</c:dPt>
          <c:dLbls>
            <c:dLbl>
              <c:idx val="23"/>
              <c:layout>
                <c:manualLayout>
                  <c:x val="-3.2850597210126273E-2"/>
                  <c:y val="5.0357759684184551E-2"/>
                </c:manualLayout>
              </c:layout>
              <c:spPr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plus"/>
            <c:errValType val="stdErr"/>
            <c:noEndCap val="1"/>
            <c:spPr>
              <a:noFill/>
              <a:ln w="9525" cap="flat" cmpd="sng" algn="ctr">
                <a:noFill/>
                <a:round/>
              </a:ln>
              <a:effectLst/>
            </c:spPr>
          </c:errBars>
          <c:cat>
            <c:numRef>
              <c:f>PIB_Estado_Mês_Acumulado!$B$80:$B$103</c:f>
              <c:numCache>
                <c:formatCode>mmm\-yy</c:formatCode>
                <c:ptCount val="2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</c:numCache>
            </c:numRef>
          </c:cat>
          <c:val>
            <c:numRef>
              <c:f>PIB_Estado_Mês_Acumulado!$BC$80:$BC$103</c:f>
              <c:numCache>
                <c:formatCode>#,##0.0%;[Red]\-#,##0.0%</c:formatCode>
                <c:ptCount val="24"/>
                <c:pt idx="0">
                  <c:v>9.8335854765507769E-3</c:v>
                </c:pt>
                <c:pt idx="1">
                  <c:v>1.9752144899904733E-2</c:v>
                </c:pt>
                <c:pt idx="2">
                  <c:v>6.2854173368636079E-3</c:v>
                </c:pt>
                <c:pt idx="3">
                  <c:v>5.4112753308426242E-3</c:v>
                </c:pt>
                <c:pt idx="4">
                  <c:v>1.4621440833481492E-2</c:v>
                </c:pt>
                <c:pt idx="5">
                  <c:v>9.5340025588033228E-3</c:v>
                </c:pt>
                <c:pt idx="6">
                  <c:v>1.0159362549800877E-2</c:v>
                </c:pt>
                <c:pt idx="7">
                  <c:v>7.3192296123454348E-3</c:v>
                </c:pt>
                <c:pt idx="8">
                  <c:v>8.4841995976900897E-3</c:v>
                </c:pt>
                <c:pt idx="9">
                  <c:v>9.6820019669983104E-3</c:v>
                </c:pt>
                <c:pt idx="10">
                  <c:v>9.4681921711956551E-3</c:v>
                </c:pt>
                <c:pt idx="11">
                  <c:v>9.2969874360111504E-3</c:v>
                </c:pt>
                <c:pt idx="12">
                  <c:v>1.8726591760298561E-3</c:v>
                </c:pt>
                <c:pt idx="13">
                  <c:v>4.4497625546870978E-3</c:v>
                </c:pt>
                <c:pt idx="14">
                  <c:v>-2.4345260051641393E-3</c:v>
                </c:pt>
                <c:pt idx="15">
                  <c:v>-3.9139588100686518E-2</c:v>
                </c:pt>
                <c:pt idx="16">
                  <c:v>-5.9509918319720079E-2</c:v>
                </c:pt>
                <c:pt idx="17">
                  <c:v>-6.0404810937938036E-2</c:v>
                </c:pt>
                <c:pt idx="18">
                  <c:v>-5.8817424155933162E-2</c:v>
                </c:pt>
                <c:pt idx="19">
                  <c:v>-5.6997303509057851E-2</c:v>
                </c:pt>
                <c:pt idx="20">
                  <c:v>-5.1844226036321772E-2</c:v>
                </c:pt>
                <c:pt idx="21">
                  <c:v>-4.9129110928323172E-2</c:v>
                </c:pt>
                <c:pt idx="22">
                  <c:v>-4.5394918077947488E-2</c:v>
                </c:pt>
                <c:pt idx="23">
                  <c:v>-4.0533548324990565E-2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D341-4539-9F86-EAC7897B3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4422072"/>
        <c:axId val="594419328"/>
      </c:lineChart>
      <c:dateAx>
        <c:axId val="594424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4423640"/>
        <c:crosses val="autoZero"/>
        <c:auto val="1"/>
        <c:lblOffset val="100"/>
        <c:baseTimeUnit val="months"/>
      </c:dateAx>
      <c:valAx>
        <c:axId val="594423640"/>
        <c:scaling>
          <c:orientation val="minMax"/>
          <c:max val="9.0000000000000024E-2"/>
          <c:min val="-0.15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%;[Red]\-#,##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4424032"/>
        <c:crosses val="autoZero"/>
        <c:crossBetween val="between"/>
        <c:majorUnit val="2.0000000000000004E-2"/>
      </c:valAx>
      <c:valAx>
        <c:axId val="594419328"/>
        <c:scaling>
          <c:orientation val="minMax"/>
          <c:max val="9.0000000000000024E-2"/>
          <c:min val="-0.15000000000000002"/>
        </c:scaling>
        <c:delete val="0"/>
        <c:axPos val="r"/>
        <c:numFmt formatCode="#,##0.0%;[Red]\-#,##0.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4422072"/>
        <c:crosses val="max"/>
        <c:crossBetween val="between"/>
        <c:majorUnit val="1.5000000000000003E-2"/>
      </c:valAx>
      <c:dateAx>
        <c:axId val="59442207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594419328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0.17086458796475576"/>
          <c:y val="0.59472878390201211"/>
          <c:w val="0.39723274003317893"/>
          <c:h val="0.25591946422721812"/>
        </c:manualLayout>
      </c:layout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 b="1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hPercent val="58"/>
      <c:rotY val="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4649848001488526E-2"/>
          <c:y val="7.7354107021564644E-2"/>
          <c:w val="0.88672938348505415"/>
          <c:h val="0.78023172779078287"/>
        </c:manualLayout>
      </c:layout>
      <c:bar3DChart>
        <c:barDir val="col"/>
        <c:grouping val="clustered"/>
        <c:varyColors val="0"/>
        <c:ser>
          <c:idx val="1"/>
          <c:order val="0"/>
          <c:spPr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 prstMaterial="plastic">
              <a:bevelT w="0" h="0" prst="angle"/>
              <a:bevelB w="0" h="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plastic">
                <a:bevelT w="0" h="0" prst="angle"/>
                <a:bevelB w="0" h="0" prst="angle"/>
              </a:sp3d>
            </c:spPr>
          </c:dPt>
          <c:dPt>
            <c:idx val="1"/>
            <c:invertIfNegative val="0"/>
            <c:bubble3D val="0"/>
            <c:spPr>
              <a:solidFill>
                <a:srgbClr val="48A2A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plastic">
                <a:bevelT w="0" h="0" prst="angle"/>
                <a:bevelB w="0" h="0" prst="angle"/>
              </a:sp3d>
            </c:spPr>
          </c:dPt>
          <c:dPt>
            <c:idx val="2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plastic">
                <a:bevelT w="0" h="0" prst="angle"/>
                <a:bevelB w="0" h="0" prst="angle"/>
              </a:sp3d>
            </c:spPr>
          </c:dPt>
          <c:dPt>
            <c:idx val="3"/>
            <c:invertIfNegative val="0"/>
            <c:bubble3D val="0"/>
            <c:spPr>
              <a:solidFill>
                <a:srgbClr val="79954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plastic">
                <a:bevelT w="0" h="0" prst="angle"/>
                <a:bevelB w="0" h="0" prst="angle"/>
              </a:sp3d>
            </c:spPr>
          </c:dPt>
          <c:dLbls>
            <c:dLbl>
              <c:idx val="0"/>
              <c:layout>
                <c:manualLayout>
                  <c:x val="2.2269864537723641E-3"/>
                  <c:y val="-2.8469819507586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4338382965734436E-3"/>
                  <c:y val="-5.30835126903815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'4 - Restos - OK'!$B$17:$B$21</c:f>
              <c:strCache>
                <c:ptCount val="5"/>
                <c:pt idx="0">
                  <c:v>Saldo Total de
Restos a Pagar Inscritos até 31/12/2019</c:v>
                </c:pt>
                <c:pt idx="1">
                  <c:v>Pagamentos</c:v>
                </c:pt>
                <c:pt idx="2">
                  <c:v>Cancelamentos</c:v>
                </c:pt>
                <c:pt idx="3">
                  <c:v>Saldo a Pagar</c:v>
                </c:pt>
                <c:pt idx="4">
                  <c:v>Restos a Pagar do Exercício de 2020</c:v>
                </c:pt>
              </c:strCache>
            </c:strRef>
          </c:cat>
          <c:val>
            <c:numRef>
              <c:f>'4 - Restos - OK'!$C$17:$C$21</c:f>
              <c:numCache>
                <c:formatCode>#,##0,,</c:formatCode>
                <c:ptCount val="5"/>
                <c:pt idx="0">
                  <c:v>3841427153.1599998</c:v>
                </c:pt>
                <c:pt idx="1">
                  <c:v>2714264532.0099998</c:v>
                </c:pt>
                <c:pt idx="2">
                  <c:v>1116771476.8899999</c:v>
                </c:pt>
                <c:pt idx="3">
                  <c:v>10391144.260000352</c:v>
                </c:pt>
                <c:pt idx="4">
                  <c:v>5805259840.2700005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6"/>
        <c:gapDepth val="215"/>
        <c:shape val="box"/>
        <c:axId val="594420112"/>
        <c:axId val="594423248"/>
        <c:axId val="0"/>
      </c:bar3DChart>
      <c:catAx>
        <c:axId val="59442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 sz="1200">
                <a:solidFill>
                  <a:sysClr val="windowText" lastClr="000000"/>
                </a:solidFill>
              </a:defRPr>
            </a:pPr>
            <a:endParaRPr lang="pt-BR"/>
          </a:p>
        </c:txPr>
        <c:crossAx val="594423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94423248"/>
        <c:scaling>
          <c:orientation val="minMax"/>
        </c:scaling>
        <c:delete val="0"/>
        <c:axPos val="l"/>
        <c:numFmt formatCode="#,##0,," sourceLinked="1"/>
        <c:majorTickMark val="none"/>
        <c:minorTickMark val="none"/>
        <c:tickLblPos val="nextTo"/>
        <c:txPr>
          <a:bodyPr rot="0" vert="horz"/>
          <a:lstStyle/>
          <a:p>
            <a:pPr>
              <a:defRPr>
                <a:solidFill>
                  <a:sysClr val="windowText" lastClr="000000"/>
                </a:solidFill>
              </a:defRPr>
            </a:pPr>
            <a:endParaRPr lang="pt-BR"/>
          </a:p>
        </c:txPr>
        <c:crossAx val="5944201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>
              <a:lumMod val="85000"/>
              <a:lumOff val="15000"/>
            </a:schemeClr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44526" cy="49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13" y="3"/>
            <a:ext cx="2946145" cy="49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6624"/>
            <a:ext cx="2944526" cy="49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13" y="9426624"/>
            <a:ext cx="2946145" cy="49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9318841-DE41-43C2-BD8B-B80CDB8C51F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50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44526" cy="49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13" y="3"/>
            <a:ext cx="2946145" cy="49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56" y="4714917"/>
            <a:ext cx="5437168" cy="446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6624"/>
            <a:ext cx="2944526" cy="49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13" y="9426624"/>
            <a:ext cx="2946145" cy="49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AEFFD5D-CF09-4E3C-B2B9-5B0594E03E3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83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FFD5D-CF09-4E3C-B2B9-5B0594E03E3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83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924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2441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FFD5D-CF09-4E3C-B2B9-5B0594E03E3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57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0494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FFD5D-CF09-4E3C-B2B9-5B0594E03E3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02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FFD5D-CF09-4E3C-B2B9-5B0594E03E3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11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FFD5D-CF09-4E3C-B2B9-5B0594E03E3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79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FFD5D-CF09-4E3C-B2B9-5B0594E03E3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32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209FA6-BAE6-4D81-91AC-5BA6AB14732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09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7485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110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8591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1803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1060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8234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21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pt-BR" sz="4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pt-BR" sz="320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14BB4-6217-48F4-8E9A-6951F86194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E0B1-155D-4CAA-9BD3-95726A04BF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8FE34-A0F5-45F4-9C2E-85A1D23A97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0A061-4BF6-4A52-B4B2-7195F9429A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6E75-DBA7-4791-9B3C-E16ECCEDBF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71B26-BD70-4EF7-BAC5-762B52CF07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E3A40-5A4B-4BEC-8A85-42AF0393F1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4A1E6-D151-4D36-AD80-D556B401BD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CD289-7CB0-4D57-9616-37E34CB225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49B14-5E8D-437C-8AD8-46C2D87FB1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pt-BR" sz="4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pt-BR" sz="320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7AC57-6C84-4307-9E5A-4FEE614E89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33"/>
          <p:cNvSpPr>
            <a:spLocks noChangeShapeType="1"/>
          </p:cNvSpPr>
          <p:nvPr userDrawn="1"/>
        </p:nvSpPr>
        <p:spPr bwMode="auto">
          <a:xfrm>
            <a:off x="0" y="541338"/>
            <a:ext cx="9144000" cy="0"/>
          </a:xfrm>
          <a:prstGeom prst="line">
            <a:avLst/>
          </a:prstGeom>
          <a:noFill/>
          <a:ln w="9525" algn="ctr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endParaRPr lang="pt-BR" sz="1200" b="1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 userDrawn="1"/>
        </p:nvSpPr>
        <p:spPr bwMode="auto">
          <a:xfrm>
            <a:off x="8599488" y="6483350"/>
            <a:ext cx="5730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C626F383-E840-4A8C-A2F1-43C768359C13}" type="slidenum">
              <a:rPr lang="en-US" sz="1200" b="1">
                <a:solidFill>
                  <a:schemeClr val="tx1">
                    <a:lumMod val="95000"/>
                    <a:lumOff val="5000"/>
                  </a:schemeClr>
                </a:solidFill>
              </a:rPr>
              <a:pPr algn="ctr">
                <a:defRPr/>
              </a:pPr>
              <a:t>‹nº›</a:t>
            </a:fld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tângulo 3"/>
          <p:cNvSpPr/>
          <p:nvPr userDrawn="1"/>
        </p:nvSpPr>
        <p:spPr>
          <a:xfrm>
            <a:off x="0" y="6377048"/>
            <a:ext cx="1852551" cy="480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22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33"/>
          <p:cNvSpPr>
            <a:spLocks noChangeShapeType="1"/>
          </p:cNvSpPr>
          <p:nvPr userDrawn="1"/>
        </p:nvSpPr>
        <p:spPr bwMode="auto">
          <a:xfrm>
            <a:off x="0" y="541338"/>
            <a:ext cx="9144000" cy="0"/>
          </a:xfrm>
          <a:prstGeom prst="line">
            <a:avLst/>
          </a:prstGeom>
          <a:noFill/>
          <a:ln w="9525" algn="ctr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endParaRPr lang="pt-BR" sz="1200" b="1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 userDrawn="1"/>
        </p:nvSpPr>
        <p:spPr bwMode="auto">
          <a:xfrm>
            <a:off x="8599488" y="6483350"/>
            <a:ext cx="5730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C626F383-E840-4A8C-A2F1-43C768359C13}" type="slidenum">
              <a:rPr lang="en-US" sz="1600" b="1">
                <a:solidFill>
                  <a:srgbClr val="000000"/>
                </a:solidFill>
              </a:rPr>
              <a:pPr algn="ctr">
                <a:defRPr/>
              </a:pPr>
              <a:t>‹nº›</a:t>
            </a:fld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" name="Retângulo 3"/>
          <p:cNvSpPr/>
          <p:nvPr userDrawn="1"/>
        </p:nvSpPr>
        <p:spPr>
          <a:xfrm>
            <a:off x="0" y="6377048"/>
            <a:ext cx="1852551" cy="480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07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33"/>
          <p:cNvSpPr>
            <a:spLocks noChangeShapeType="1"/>
          </p:cNvSpPr>
          <p:nvPr userDrawn="1"/>
        </p:nvSpPr>
        <p:spPr bwMode="auto">
          <a:xfrm>
            <a:off x="0" y="541338"/>
            <a:ext cx="9144000" cy="0"/>
          </a:xfrm>
          <a:prstGeom prst="line">
            <a:avLst/>
          </a:prstGeom>
          <a:noFill/>
          <a:ln w="9525" algn="ctr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endParaRPr lang="pt-BR" sz="1200" b="1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 userDrawn="1"/>
        </p:nvSpPr>
        <p:spPr bwMode="auto">
          <a:xfrm>
            <a:off x="8599488" y="6483350"/>
            <a:ext cx="5730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C626F383-E840-4A8C-A2F1-43C768359C13}" type="slidenum">
              <a:rPr lang="en-US" sz="1600" b="1">
                <a:solidFill>
                  <a:srgbClr val="000000"/>
                </a:solidFill>
              </a:rPr>
              <a:pPr algn="ctr">
                <a:defRPr/>
              </a:pPr>
              <a:t>‹nº›</a:t>
            </a:fld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" name="Retângulo 3"/>
          <p:cNvSpPr/>
          <p:nvPr userDrawn="1"/>
        </p:nvSpPr>
        <p:spPr>
          <a:xfrm>
            <a:off x="0" y="6377048"/>
            <a:ext cx="1852551" cy="480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84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7B9C6-DC56-464F-97E2-5180D1B378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155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pt-BR" sz="4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pt-BR" sz="320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49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1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47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010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8329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950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83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768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843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9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pt-BR" sz="4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pt-BR" sz="320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2782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54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4DBEB-4649-437E-A363-EDF861DA37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05764" y="64925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E095A2-F756-4ECE-8AAC-26E5DC123871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0" y="-3356"/>
            <a:ext cx="9144000" cy="57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h="25400" prst="cross"/>
            <a:bevelB h="25400" prst="cross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grpSp>
        <p:nvGrpSpPr>
          <p:cNvPr id="14" name="Grupo 13"/>
          <p:cNvGrpSpPr/>
          <p:nvPr userDrawn="1"/>
        </p:nvGrpSpPr>
        <p:grpSpPr>
          <a:xfrm>
            <a:off x="7734523" y="124964"/>
            <a:ext cx="1290745" cy="324000"/>
            <a:chOff x="7679107" y="158644"/>
            <a:chExt cx="1290745" cy="324000"/>
          </a:xfrm>
        </p:grpSpPr>
        <p:pic>
          <p:nvPicPr>
            <p:cNvPr id="3" name="Imagem 2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5612" y="209493"/>
              <a:ext cx="1004240" cy="252000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9107" y="158644"/>
              <a:ext cx="277269" cy="324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606" r:id="rId2"/>
    <p:sldLayoutId id="2147484607" r:id="rId3"/>
    <p:sldLayoutId id="2147484608" r:id="rId4"/>
    <p:sldLayoutId id="2147484591" r:id="rId5"/>
    <p:sldLayoutId id="2147484592" r:id="rId6"/>
    <p:sldLayoutId id="2147484617" r:id="rId7"/>
    <p:sldLayoutId id="2147484618" r:id="rId8"/>
    <p:sldLayoutId id="2147484619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05764" y="648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83BD15-0DFF-4919-95DB-269E70EE6CB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4" r:id="rId1"/>
    <p:sldLayoutId id="2147484595" r:id="rId2"/>
    <p:sldLayoutId id="2147484596" r:id="rId3"/>
    <p:sldLayoutId id="2147484597" r:id="rId4"/>
    <p:sldLayoutId id="2147484598" r:id="rId5"/>
    <p:sldLayoutId id="2147484599" r:id="rId6"/>
    <p:sldLayoutId id="2147484600" r:id="rId7"/>
    <p:sldLayoutId id="2147484601" r:id="rId8"/>
    <p:sldLayoutId id="2147484602" r:id="rId9"/>
    <p:sldLayoutId id="2147484603" r:id="rId10"/>
    <p:sldLayoutId id="2147484604" r:id="rId11"/>
    <p:sldLayoutId id="2147484610" r:id="rId12"/>
    <p:sldLayoutId id="2147484611" r:id="rId13"/>
    <p:sldLayoutId id="2147484612" r:id="rId14"/>
    <p:sldLayoutId id="2147484613" r:id="rId15"/>
    <p:sldLayoutId id="2147484614" r:id="rId16"/>
    <p:sldLayoutId id="2147484621" r:id="rId17"/>
    <p:sldLayoutId id="2147484622" r:id="rId18"/>
    <p:sldLayoutId id="2147484623" r:id="rId19"/>
    <p:sldLayoutId id="2147484627" r:id="rId2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38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630" r:id="rId2"/>
    <p:sldLayoutId id="2147484631" r:id="rId3"/>
    <p:sldLayoutId id="2147484632" r:id="rId4"/>
    <p:sldLayoutId id="2147484633" r:id="rId5"/>
    <p:sldLayoutId id="2147484634" r:id="rId6"/>
    <p:sldLayoutId id="2147484635" r:id="rId7"/>
    <p:sldLayoutId id="2147484636" r:id="rId8"/>
    <p:sldLayoutId id="2147484637" r:id="rId9"/>
    <p:sldLayoutId id="2147484638" r:id="rId10"/>
    <p:sldLayoutId id="2147484639" r:id="rId11"/>
    <p:sldLayoutId id="214748465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file:///\\SF_FS_Cluster.sf.prefeitura.sp.gov.br\SF\GABSF\ASECO\Atividades_ASPLA\Pasta%20Geral\Apresenta&#231;&#245;es\RGF\2020\3&#186;%20Quadrimestre\Gest&#227;o%20Fiscal%20%203&#186;%20quadr%202020%20v2.xlsx!1,2%20e%203%20-%20Despesas%20-%20OK!L3C3:L8C10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file:///\\SF_FS_Cluster.sf.prefeitura.sp.gov.br\SF\GABSF\ASECO\Atividades_ASPLA\Pasta%20Geral\Apresenta&#231;&#245;es\RGF\2020\3&#186;%20Quadrimestre\Gest&#227;o%20Fiscal%20%203&#186;%20quadr%202020.xlsx!1,2%20e%203%20-%20Despesas%20-%20OK!L17C3:L24C10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file:///\\SF_FS_Cluster.sf.prefeitura.sp.gov.br\SF\GABSF\ASECO\Atividades_ASPLA\Pasta%20Geral\Apresenta&#231;&#245;es\RGF\2020\3&#186;%20Quadrimestre\Gest&#227;o%20Fiscal%20%203&#186;%20quadr%202020%20v2.xlsx!1,2%20e%203%20-%20Despesas%20-%20OK!L32C3:L38C1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file:///\\SF_FS_Cluster.sf.prefeitura.sp.gov.br\SF\GABSF\ASECO\Atividades_ASPLA\Pasta%20Geral\Apresenta&#231;&#245;es\RGF\2020\3&#186;%20Quadrimestre\Gest&#227;o%20Fiscal%20%203&#186;%20quadr%202020%20v2.xlsx!1%20-%20receita_despesa%20-%20OK!L2C1:L17C7" TargetMode="Externa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28" y="-20121"/>
            <a:ext cx="10321064" cy="688070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9" y="-14401"/>
            <a:ext cx="7472723" cy="6892043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031CF-5A0B-4C22-95C1-532E91A3C6B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30536" y="3594717"/>
            <a:ext cx="5055992" cy="2881169"/>
          </a:xfrm>
          <a:prstGeom prst="rect">
            <a:avLst/>
          </a:prstGeom>
          <a:noFill/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Helvetica" panose="020B0500000000000000" pitchFamily="34" charset="0"/>
              </a:rPr>
              <a:t>GESTÃO FISCAL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Helvetica" panose="020B0500000000000000" pitchFamily="34" charset="0"/>
              </a:rPr>
              <a:t>Acumulado no 3º QUADRIMESTRE DE 2020</a:t>
            </a:r>
            <a:endParaRPr lang="pt-BR" sz="2800" b="1" dirty="0">
              <a:solidFill>
                <a:schemeClr val="bg1"/>
              </a:solidFill>
              <a:latin typeface="Helvetica" panose="020B0500000000000000" pitchFamily="34" charset="0"/>
            </a:endParaRPr>
          </a:p>
          <a:p>
            <a:pPr algn="ctr"/>
            <a:endParaRPr lang="pt-BR" sz="1400" b="1" dirty="0">
              <a:solidFill>
                <a:schemeClr val="bg1"/>
              </a:solidFill>
            </a:endParaRPr>
          </a:p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Helvetica" panose="020B0500000000000000" pitchFamily="34" charset="0"/>
              </a:rPr>
              <a:t>(Incluído Poder Legislativo)</a:t>
            </a:r>
          </a:p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Helvetica" panose="020B0500000000000000" pitchFamily="34" charset="0"/>
              </a:rPr>
              <a:t>Versão 08/02/2021</a:t>
            </a:r>
            <a:endParaRPr lang="pt-BR" sz="1050" b="1" dirty="0">
              <a:solidFill>
                <a:schemeClr val="bg1"/>
              </a:solidFill>
            </a:endParaRPr>
          </a:p>
          <a:p>
            <a:pPr algn="ctr"/>
            <a:endParaRPr lang="pt-BR" sz="1400" b="1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696" y="332656"/>
            <a:ext cx="786404" cy="702332"/>
          </a:xfrm>
          <a:prstGeom prst="rect">
            <a:avLst/>
          </a:prstGeom>
          <a:ln>
            <a:noFill/>
          </a:ln>
          <a:effectLst>
            <a:outerShdw blurRad="38100" sx="110000" sy="110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80731"/>
            <a:ext cx="1139974" cy="1018103"/>
          </a:xfrm>
          <a:prstGeom prst="rect">
            <a:avLst/>
          </a:prstGeom>
          <a:ln>
            <a:noFill/>
          </a:ln>
          <a:effectLst>
            <a:outerShdw blurRad="38100" sx="110000" sy="110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88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SUMÁRIO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54595" y="1484784"/>
            <a:ext cx="8434810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 </a:t>
            </a:r>
            <a:r>
              <a:rPr lang="pt-BR" sz="4400" b="1" spc="1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RECEITAS</a:t>
            </a:r>
          </a:p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DESPESAS</a:t>
            </a:r>
          </a:p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RESULTADO, DÍVIDA E LIMITES</a:t>
            </a:r>
            <a:endParaRPr lang="pt-BR" sz="4400" b="1" spc="150" dirty="0">
              <a:ln w="11430"/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4595" y="2633284"/>
            <a:ext cx="3353309" cy="867724"/>
          </a:xfrm>
          <a:prstGeom prst="rect">
            <a:avLst/>
          </a:prstGeom>
          <a:solidFill>
            <a:srgbClr val="48A2A6">
              <a:alpha val="42000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64" y="6405076"/>
            <a:ext cx="485036" cy="4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9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-9712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DESPESAS EMPENHADAS</a:t>
            </a:r>
            <a:endParaRPr lang="pt-BR" sz="1050" b="1" dirty="0">
              <a:solidFill>
                <a:schemeClr val="bg1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42740" y="1770147"/>
            <a:ext cx="201622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</a:t>
            </a:r>
            <a:r>
              <a:rPr lang="pt-BR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Milhões Correntes</a:t>
            </a:r>
            <a:endParaRPr lang="pt-BR" sz="10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61328" y="4070516"/>
            <a:ext cx="8263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/>
              <a:t>(1) </a:t>
            </a:r>
            <a:r>
              <a:rPr lang="pt-BR" sz="1000" dirty="0"/>
              <a:t>Em 2020 houve </a:t>
            </a:r>
            <a:r>
              <a:rPr lang="pt-BR" sz="1000" dirty="0" smtClean="0"/>
              <a:t>mudança no critério de contabilização </a:t>
            </a:r>
            <a:r>
              <a:rPr lang="pt-BR" sz="1000" dirty="0"/>
              <a:t>dos Depósitos </a:t>
            </a:r>
            <a:r>
              <a:rPr lang="pt-BR" sz="1000" dirty="0" smtClean="0"/>
              <a:t>Judiciais, com inclusão como despesa orçamentária da recomposição do Fundo de Reserva, no valor de R$ 808 milhões</a:t>
            </a:r>
          </a:p>
          <a:p>
            <a:endParaRPr lang="pt-BR" sz="1000" dirty="0"/>
          </a:p>
          <a:p>
            <a:r>
              <a:rPr lang="pt-BR" sz="1000" i="1" dirty="0" smtClean="0"/>
              <a:t>Inclui despesas </a:t>
            </a:r>
            <a:r>
              <a:rPr lang="pt-BR" sz="1000" i="1" dirty="0" err="1" smtClean="0"/>
              <a:t>intra-orçamentárias</a:t>
            </a:r>
            <a:endParaRPr lang="pt-BR" sz="10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64" y="6405076"/>
            <a:ext cx="485036" cy="433182"/>
          </a:xfrm>
          <a:prstGeom prst="rect">
            <a:avLst/>
          </a:prstGeom>
        </p:spPr>
      </p:pic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711576"/>
              </p:ext>
            </p:extLst>
          </p:nvPr>
        </p:nvGraphicFramePr>
        <p:xfrm>
          <a:off x="392113" y="2219325"/>
          <a:ext cx="8266112" cy="163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" name="Planilha" r:id="rId5" imgW="10706040" imgH="2124035" progId="Excel.Sheet.12">
                  <p:link updateAutomatic="1"/>
                </p:oleObj>
              </mc:Choice>
              <mc:Fallback>
                <p:oleObj name="Planilha" r:id="rId5" imgW="10706040" imgH="212403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113" y="2219325"/>
                        <a:ext cx="8266112" cy="163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833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620835" y="1083605"/>
            <a:ext cx="201622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</a:t>
            </a:r>
            <a:r>
              <a:rPr lang="pt-BR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Milhões Correntes</a:t>
            </a:r>
            <a:endParaRPr lang="pt-BR" sz="10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21747" y="5227136"/>
            <a:ext cx="8215312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>
              <a:buAutoNum type="arabicParenBoth"/>
              <a:defRPr/>
            </a:pP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Pessoal e Encargos: Inclui despesas com Aposentadoria e Pensões.</a:t>
            </a:r>
          </a:p>
          <a:p>
            <a:pPr marL="228600" indent="-228600">
              <a:buAutoNum type="arabicParenBoth"/>
              <a:defRPr/>
            </a:pP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Inclui as despesas com auxílios transporte e alimentação.</a:t>
            </a:r>
          </a:p>
          <a:p>
            <a:pPr marL="228600" indent="-228600">
              <a:buAutoNum type="arabicParenBoth"/>
              <a:defRPr/>
            </a:pPr>
            <a:endParaRPr lang="pt-BR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uxograma: Processo alternativo 9"/>
          <p:cNvSpPr/>
          <p:nvPr/>
        </p:nvSpPr>
        <p:spPr>
          <a:xfrm>
            <a:off x="35496" y="-118278"/>
            <a:ext cx="8208911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2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19050" y="-32986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DESPESAS CORRENTES EMPENHADAS</a:t>
            </a:r>
            <a:endParaRPr lang="pt-BR" sz="105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47845" y="5604857"/>
            <a:ext cx="21996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i="1" dirty="0" smtClean="0"/>
              <a:t>Inclui despesas </a:t>
            </a:r>
            <a:r>
              <a:rPr lang="pt-BR" sz="1000" i="1" dirty="0" err="1" smtClean="0"/>
              <a:t>intra-orçamentárias</a:t>
            </a:r>
            <a:endParaRPr lang="pt-BR" sz="1000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64" y="6405076"/>
            <a:ext cx="485036" cy="433182"/>
          </a:xfrm>
          <a:prstGeom prst="rect">
            <a:avLst/>
          </a:prstGeom>
        </p:spPr>
      </p:pic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180947"/>
              </p:ext>
            </p:extLst>
          </p:nvPr>
        </p:nvGraphicFramePr>
        <p:xfrm>
          <a:off x="336550" y="1428750"/>
          <a:ext cx="8407400" cy="372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" name="Planilha" r:id="rId5" imgW="10706195" imgH="4114800" progId="Excel.Sheet.12">
                  <p:link updateAutomatic="1"/>
                </p:oleObj>
              </mc:Choice>
              <mc:Fallback>
                <p:oleObj name="Planilha" r:id="rId5" imgW="10706195" imgH="411480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6550" y="1428750"/>
                        <a:ext cx="8407400" cy="372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9"/>
          <p:cNvSpPr txBox="1">
            <a:spLocks noChangeArrowheads="1"/>
          </p:cNvSpPr>
          <p:nvPr/>
        </p:nvSpPr>
        <p:spPr bwMode="auto">
          <a:xfrm>
            <a:off x="35496" y="6597352"/>
            <a:ext cx="3714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pt-BR" sz="9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+mn-cs"/>
            </a:endParaRPr>
          </a:p>
          <a:p>
            <a:pPr>
              <a:defRPr/>
            </a:pPr>
            <a:endParaRPr lang="pt-BR" sz="900" b="1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078123" y="1281767"/>
            <a:ext cx="16650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00" dirty="0">
                <a:latin typeface="+mj-lt"/>
              </a:rPr>
              <a:t>R$ </a:t>
            </a:r>
            <a:r>
              <a:rPr lang="pt-BR" sz="1000" dirty="0" smtClean="0">
                <a:latin typeface="+mj-lt"/>
              </a:rPr>
              <a:t>Milhões Correntes</a:t>
            </a:r>
            <a:endParaRPr lang="pt-BR" sz="1000" dirty="0">
              <a:latin typeface="+mj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51520" y="4581128"/>
            <a:ext cx="856895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00" dirty="0" smtClean="0"/>
              <a:t>(*) Para </a:t>
            </a:r>
            <a:r>
              <a:rPr lang="pt-BR" sz="1000" dirty="0"/>
              <a:t>efeito de comparação, o valor de 2020 foi decomposto para evidenciar a recomposição do Fundo de Reserva de Depósito Judicial, cujo registro como despesa de capital foi iniciado em </a:t>
            </a:r>
            <a:r>
              <a:rPr lang="pt-BR" sz="1000" dirty="0" smtClean="0"/>
              <a:t>2020.</a:t>
            </a:r>
          </a:p>
          <a:p>
            <a:pPr>
              <a:defRPr/>
            </a:pPr>
            <a:endParaRPr lang="pt-BR" sz="1000" i="1" dirty="0"/>
          </a:p>
          <a:p>
            <a:pPr>
              <a:defRPr/>
            </a:pPr>
            <a:r>
              <a:rPr lang="pt-BR" sz="1000" i="1" dirty="0" smtClean="0"/>
              <a:t>Inclui despesas </a:t>
            </a:r>
            <a:r>
              <a:rPr lang="pt-BR" sz="1000" i="1" dirty="0"/>
              <a:t>com precatórios</a:t>
            </a:r>
            <a:r>
              <a:rPr lang="pt-BR" sz="1000" i="1" dirty="0" smtClean="0"/>
              <a:t>.</a:t>
            </a:r>
          </a:p>
          <a:p>
            <a:pPr marL="228600" indent="-228600">
              <a:buAutoNum type="arabicParenBoth"/>
              <a:defRPr/>
            </a:pPr>
            <a:endParaRPr lang="pt-BR" sz="1000" i="1" dirty="0"/>
          </a:p>
          <a:p>
            <a:pPr>
              <a:defRPr/>
            </a:pPr>
            <a:endParaRPr lang="pt-BR" sz="900" i="1" dirty="0" smtClean="0">
              <a:latin typeface="+mj-lt"/>
            </a:endParaRPr>
          </a:p>
          <a:p>
            <a:pPr marL="228600" indent="-228600">
              <a:buAutoNum type="arabicParenBoth"/>
              <a:defRPr/>
            </a:pPr>
            <a:endParaRPr lang="pt-BR" sz="900" b="1" i="1" dirty="0">
              <a:latin typeface="+mj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-19050" y="-32986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DESPESAS DE CAPITAL EMPENHADAS</a:t>
            </a:r>
            <a:endParaRPr lang="pt-BR" sz="105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64" y="6405076"/>
            <a:ext cx="485036" cy="433182"/>
          </a:xfrm>
          <a:prstGeom prst="rect">
            <a:avLst/>
          </a:prstGeom>
        </p:spPr>
      </p:pic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989862"/>
              </p:ext>
            </p:extLst>
          </p:nvPr>
        </p:nvGraphicFramePr>
        <p:xfrm>
          <a:off x="251520" y="1772816"/>
          <a:ext cx="8668422" cy="2553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8" name="Planilha" r:id="rId4" imgW="10706040" imgH="3152735" progId="Excel.Sheet.12">
                  <p:link updateAutomatic="1"/>
                </p:oleObj>
              </mc:Choice>
              <mc:Fallback>
                <p:oleObj name="Planilha" r:id="rId4" imgW="10706040" imgH="315273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1772816"/>
                        <a:ext cx="8668422" cy="2553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85587"/>
              </p:ext>
            </p:extLst>
          </p:nvPr>
        </p:nvGraphicFramePr>
        <p:xfrm>
          <a:off x="373855" y="610783"/>
          <a:ext cx="8377240" cy="6138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6732588" y="1700213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571134" y="794653"/>
            <a:ext cx="19442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</a:t>
            </a:r>
            <a:r>
              <a:rPr lang="pt-B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Milhões Correntes</a:t>
            </a:r>
            <a:endParaRPr lang="pt-BR" sz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19050" y="-32986"/>
            <a:ext cx="9163050" cy="429658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Restos a pagar (Processados + Não processados)</a:t>
            </a:r>
            <a:endParaRPr lang="pt-BR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64" y="6405076"/>
            <a:ext cx="485036" cy="4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0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4594" y="3682839"/>
            <a:ext cx="8609893" cy="864096"/>
          </a:xfrm>
          <a:prstGeom prst="rect">
            <a:avLst/>
          </a:prstGeom>
          <a:solidFill>
            <a:srgbClr val="48A2A6">
              <a:alpha val="42000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SUMÁRIO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54595" y="1484784"/>
            <a:ext cx="8732519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 </a:t>
            </a:r>
            <a:r>
              <a:rPr lang="pt-BR" sz="4400" b="1" spc="1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RECEITAS</a:t>
            </a:r>
          </a:p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DESPESAS</a:t>
            </a:r>
          </a:p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RESULTADOS, DÍVIDA E LIMITES</a:t>
            </a:r>
            <a:endParaRPr lang="pt-BR" sz="4400" b="1" spc="150" dirty="0">
              <a:ln w="11430"/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64" y="6420050"/>
            <a:ext cx="485036" cy="41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8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786498" y="1112248"/>
            <a:ext cx="18443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</a:t>
            </a:r>
            <a:r>
              <a:rPr lang="pt-B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Milhões Correntes</a:t>
            </a:r>
            <a:endParaRPr lang="pt-BR" sz="1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962" y="0"/>
            <a:ext cx="9144000" cy="39913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Orçamentário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onsolidado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64" y="6405076"/>
            <a:ext cx="485036" cy="433182"/>
          </a:xfrm>
          <a:prstGeom prst="rect">
            <a:avLst/>
          </a:prstGeom>
        </p:spPr>
      </p:pic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586312"/>
              </p:ext>
            </p:extLst>
          </p:nvPr>
        </p:nvGraphicFramePr>
        <p:xfrm>
          <a:off x="285750" y="1600200"/>
          <a:ext cx="85725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2" name="Planilha" r:id="rId5" imgW="8572680" imgH="3657720" progId="Excel.Sheet.12">
                  <p:link updateAutomatic="1"/>
                </p:oleObj>
              </mc:Choice>
              <mc:Fallback>
                <p:oleObj name="Planilha" r:id="rId5" imgW="8572680" imgH="365772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5750" y="1600200"/>
                        <a:ext cx="8572500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969790" y="953195"/>
            <a:ext cx="21602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</a:t>
            </a:r>
            <a:r>
              <a:rPr lang="pt-B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Milhões Correntes</a:t>
            </a:r>
            <a:endParaRPr lang="pt-BR" sz="1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962" y="0"/>
            <a:ext cx="9144000" cy="39913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Primário e Nominal  - Dezembro 2020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64" y="6405076"/>
            <a:ext cx="485036" cy="433182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13979"/>
              </p:ext>
            </p:extLst>
          </p:nvPr>
        </p:nvGraphicFramePr>
        <p:xfrm>
          <a:off x="1101600" y="1199416"/>
          <a:ext cx="6940800" cy="4885204"/>
        </p:xfrm>
        <a:graphic>
          <a:graphicData uri="http://schemas.openxmlformats.org/drawingml/2006/table">
            <a:tbl>
              <a:tblPr/>
              <a:tblGrid>
                <a:gridCol w="5223595"/>
                <a:gridCol w="1717205"/>
              </a:tblGrid>
              <a:tr h="3886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Receitas Primárias Correntes</a:t>
                      </a:r>
                    </a:p>
                  </a:txBody>
                  <a:tcPr marL="257175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60.460</a:t>
                      </a:r>
                    </a:p>
                  </a:txBody>
                  <a:tcPr marL="0" marR="42862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886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Receitas Primárias De Capital</a:t>
                      </a:r>
                    </a:p>
                  </a:txBody>
                  <a:tcPr marL="25717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2.217</a:t>
                      </a:r>
                    </a:p>
                  </a:txBody>
                  <a:tcPr marL="0" marR="428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Receita Primária Total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62.677</a:t>
                      </a:r>
                    </a:p>
                  </a:txBody>
                  <a:tcPr marL="0" marR="42862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886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Despesas Primárias Pagas</a:t>
                      </a:r>
                    </a:p>
                  </a:txBody>
                  <a:tcPr marL="257175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54.336</a:t>
                      </a:r>
                    </a:p>
                  </a:txBody>
                  <a:tcPr marL="0" marR="42862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86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Restos a pagar processados pagos</a:t>
                      </a:r>
                    </a:p>
                  </a:txBody>
                  <a:tcPr marL="25717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0" marR="428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886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Restos a pagar não processados pagos</a:t>
                      </a:r>
                    </a:p>
                  </a:txBody>
                  <a:tcPr marL="25717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2.455</a:t>
                      </a:r>
                    </a:p>
                  </a:txBody>
                  <a:tcPr marL="0" marR="428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Despesa Primária Total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57.041</a:t>
                      </a:r>
                    </a:p>
                  </a:txBody>
                  <a:tcPr marL="0" marR="42862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 Primário - Acima da Linha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5.636</a:t>
                      </a:r>
                    </a:p>
                  </a:txBody>
                  <a:tcPr marL="0" marR="428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886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Fiscal Anual Definida na LDO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-6.726</a:t>
                      </a:r>
                    </a:p>
                  </a:txBody>
                  <a:tcPr marL="0" marR="428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59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Juros , Encargos e Variações Monetárias Ativos </a:t>
                      </a:r>
                    </a:p>
                  </a:txBody>
                  <a:tcPr marL="257175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</a:t>
                      </a:r>
                    </a:p>
                  </a:txBody>
                  <a:tcPr marL="0" marR="42862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389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Juros , Encargos e Variações Monetárias Passivos</a:t>
                      </a:r>
                    </a:p>
                  </a:txBody>
                  <a:tcPr marL="25717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1.892</a:t>
                      </a:r>
                    </a:p>
                  </a:txBody>
                  <a:tcPr marL="0" marR="428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886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 Nominal - Acima da Linha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4.320</a:t>
                      </a:r>
                    </a:p>
                  </a:txBody>
                  <a:tcPr marL="0" marR="428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886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Fiscal Anual Definida na LDO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-9.896</a:t>
                      </a:r>
                    </a:p>
                  </a:txBody>
                  <a:tcPr marL="0" marR="428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967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6821" y="-5357"/>
            <a:ext cx="9144000" cy="39913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8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Limites Sobre a RCL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64" y="6405076"/>
            <a:ext cx="485036" cy="433182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276675"/>
              </p:ext>
            </p:extLst>
          </p:nvPr>
        </p:nvGraphicFramePr>
        <p:xfrm>
          <a:off x="927000" y="1700808"/>
          <a:ext cx="7290000" cy="4086225"/>
        </p:xfrm>
        <a:graphic>
          <a:graphicData uri="http://schemas.openxmlformats.org/drawingml/2006/table">
            <a:tbl>
              <a:tblPr/>
              <a:tblGrid>
                <a:gridCol w="6172478"/>
                <a:gridCol w="1117522"/>
              </a:tblGrid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DESPESAS COM PESSOAL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sobre RCL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Limite Máximo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Limite Prudencial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Gastos Totais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GARANTIAS DE VALORES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sobre RCL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Limite Definido por Resolução do Senado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Totais das Garantias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OPERAÇÕES DE CRÉDITO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sobre RCL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Limite Definido por Resolução do Senado - Operações de Crédito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Operações de Crédito Externas e Internas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Limite Definido por Resolução do Senado - Antecipação de Receita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Operações de Crédito por Antecipação de Receita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RECEITA CORRENTE LÍQUIDA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58.887</a:t>
                      </a:r>
                    </a:p>
                  </a:txBody>
                  <a:tcPr marL="0" marR="25717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821" y="-5357"/>
            <a:ext cx="9144000" cy="39913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8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Dívida Consolidada Líquida</a:t>
            </a:r>
            <a:endParaRPr lang="pt-BR" sz="2800" b="1" dirty="0">
              <a:ln w="18415" cmpd="sng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579237"/>
              </p:ext>
            </p:extLst>
          </p:nvPr>
        </p:nvGraphicFramePr>
        <p:xfrm>
          <a:off x="1117800" y="1126392"/>
          <a:ext cx="6908400" cy="5202006"/>
        </p:xfrm>
        <a:graphic>
          <a:graphicData uri="http://schemas.openxmlformats.org/drawingml/2006/table">
            <a:tbl>
              <a:tblPr/>
              <a:tblGrid>
                <a:gridCol w="4180242"/>
                <a:gridCol w="1364079"/>
                <a:gridCol w="1364079"/>
              </a:tblGrid>
              <a:tr h="229564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DÍVIDA CONSOLIDADA LÍQUIDA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Dez/2019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Dez/2020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33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DÍVIDA CONSOLIDADA ( I )</a:t>
                      </a:r>
                    </a:p>
                  </a:txBody>
                  <a:tcPr marL="63369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42.536</a:t>
                      </a:r>
                    </a:p>
                  </a:txBody>
                  <a:tcPr marL="0" marR="19010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42.627</a:t>
                      </a:r>
                    </a:p>
                  </a:txBody>
                  <a:tcPr marL="0" marR="19010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033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Dívida Contratual</a:t>
                      </a:r>
                    </a:p>
                  </a:txBody>
                  <a:tcPr marL="253476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27.359</a:t>
                      </a:r>
                    </a:p>
                  </a:txBody>
                  <a:tcPr marL="0" marR="190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27.829</a:t>
                      </a:r>
                    </a:p>
                  </a:txBody>
                  <a:tcPr marL="0" marR="190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3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Precatórios posteriores à 05/05/2000 (inclusive)</a:t>
                      </a:r>
                    </a:p>
                  </a:txBody>
                  <a:tcPr marL="253476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15.178</a:t>
                      </a:r>
                    </a:p>
                  </a:txBody>
                  <a:tcPr marL="0" marR="190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14.798</a:t>
                      </a:r>
                    </a:p>
                  </a:txBody>
                  <a:tcPr marL="0" marR="190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033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DEDUÇÕES ( II )</a:t>
                      </a:r>
                    </a:p>
                  </a:txBody>
                  <a:tcPr marL="6336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13.257</a:t>
                      </a:r>
                    </a:p>
                  </a:txBody>
                  <a:tcPr marL="0" marR="190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18.045</a:t>
                      </a:r>
                    </a:p>
                  </a:txBody>
                  <a:tcPr marL="0" marR="190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3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Disponibilidade de Caixa Bruta</a:t>
                      </a:r>
                    </a:p>
                  </a:txBody>
                  <a:tcPr marL="253476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13.228</a:t>
                      </a:r>
                    </a:p>
                  </a:txBody>
                  <a:tcPr marL="0" marR="190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18.147</a:t>
                      </a:r>
                    </a:p>
                  </a:txBody>
                  <a:tcPr marL="0" marR="190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033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Demais Haveres Financeiros</a:t>
                      </a:r>
                    </a:p>
                  </a:txBody>
                  <a:tcPr marL="253476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0" marR="190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0" marR="190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3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(-) Restos a Pagar Processados </a:t>
                      </a:r>
                    </a:p>
                  </a:txBody>
                  <a:tcPr marL="253476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0" marR="190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0" marR="190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033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DÍVIDA CONSOLIDADA LÍQUIDA ( III )= ( I )- ( II )</a:t>
                      </a:r>
                    </a:p>
                  </a:txBody>
                  <a:tcPr marL="6336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29.279</a:t>
                      </a:r>
                    </a:p>
                  </a:txBody>
                  <a:tcPr marL="0" marR="190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24.582</a:t>
                      </a:r>
                    </a:p>
                  </a:txBody>
                  <a:tcPr marL="0" marR="190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RECEITA CORRENTE LÍQUIDA - RCL</a:t>
                      </a:r>
                    </a:p>
                  </a:txBody>
                  <a:tcPr marL="63369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54.167</a:t>
                      </a:r>
                    </a:p>
                  </a:txBody>
                  <a:tcPr marL="0" marR="190107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58.887</a:t>
                      </a:r>
                    </a:p>
                  </a:txBody>
                  <a:tcPr marL="0" marR="190107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33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da DCL sobre a RCL (III/RCL)</a:t>
                      </a:r>
                    </a:p>
                  </a:txBody>
                  <a:tcPr marL="6336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54,05%</a:t>
                      </a:r>
                    </a:p>
                  </a:txBody>
                  <a:tcPr marL="0" marR="190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41,77%</a:t>
                      </a:r>
                    </a:p>
                  </a:txBody>
                  <a:tcPr marL="0" marR="190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OUTROS VALORES NÃO INTEGRANTES DA DC</a:t>
                      </a:r>
                    </a:p>
                  </a:txBody>
                  <a:tcPr marL="63369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Dez/2019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Dez/2020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97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PRECATÓRIOS ANTERIORES A 05/05/2000</a:t>
                      </a:r>
                    </a:p>
                  </a:txBody>
                  <a:tcPr marL="253476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190107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190107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491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PRECATÓRIOS POSTERIORES A 05/05/2000 (Não incluídos na DC)</a:t>
                      </a:r>
                    </a:p>
                  </a:txBody>
                  <a:tcPr marL="253476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2.508</a:t>
                      </a:r>
                    </a:p>
                  </a:txBody>
                  <a:tcPr marL="0" marR="190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1.788</a:t>
                      </a:r>
                    </a:p>
                  </a:txBody>
                  <a:tcPr marL="0" marR="190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PASSIVO ATUARIAL</a:t>
                      </a:r>
                    </a:p>
                  </a:txBody>
                  <a:tcPr marL="253476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162.841</a:t>
                      </a:r>
                    </a:p>
                  </a:txBody>
                  <a:tcPr marL="0" marR="190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173.055</a:t>
                      </a:r>
                    </a:p>
                  </a:txBody>
                  <a:tcPr marL="0" marR="190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DEPÓSITOS E CONSIGNAÇÕES SEM CONTRAPARTIDA</a:t>
                      </a:r>
                    </a:p>
                  </a:txBody>
                  <a:tcPr marL="253476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0" marR="190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0" marR="190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RESTOS A PAGAR NÃO-PROCESSADOS</a:t>
                      </a:r>
                    </a:p>
                  </a:txBody>
                  <a:tcPr marL="253476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3.577</a:t>
                      </a:r>
                    </a:p>
                  </a:txBody>
                  <a:tcPr marL="0" marR="190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5.205</a:t>
                      </a:r>
                    </a:p>
                  </a:txBody>
                  <a:tcPr marL="0" marR="190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7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APROPRIAÇÃO DE DEPÓSITOS JUDICIAIS - LC 151/2015</a:t>
                      </a:r>
                    </a:p>
                  </a:txBody>
                  <a:tcPr marL="253476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7.971</a:t>
                      </a:r>
                    </a:p>
                  </a:txBody>
                  <a:tcPr marL="0" marR="190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8.046</a:t>
                      </a:r>
                    </a:p>
                  </a:txBody>
                  <a:tcPr marL="0" marR="190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64" y="6405076"/>
            <a:ext cx="485036" cy="4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6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3203848" y="1412776"/>
            <a:ext cx="2952328" cy="91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742950" lvl="1" indent="-28575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OBJETIVO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Complementar nº 101 de </a:t>
            </a:r>
            <a:r>
              <a:rPr lang="pt-BR" sz="24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Maio/2000</a:t>
            </a:r>
            <a:endParaRPr lang="pt-BR" sz="24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331640" y="2924944"/>
            <a:ext cx="7020779" cy="1842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dirty="0"/>
              <a:t>DEMONSTRAÇÃO E AVALIAÇÃO </a:t>
            </a:r>
          </a:p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dirty="0"/>
              <a:t>DO CUMPRIMENTO DAS </a:t>
            </a:r>
          </a:p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dirty="0"/>
              <a:t>METAS FISCAIS</a:t>
            </a:r>
          </a:p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pt-BR" sz="1800" dirty="0"/>
          </a:p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800" dirty="0"/>
              <a:t>§ 4º DO ARTIGO 9º DA LRF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3"/>
          <p:cNvSpPr>
            <a:spLocks noChangeArrowheads="1"/>
          </p:cNvSpPr>
          <p:nvPr/>
        </p:nvSpPr>
        <p:spPr bwMode="auto">
          <a:xfrm>
            <a:off x="179512" y="836712"/>
            <a:ext cx="885698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Dívida Consolidada Líquida em </a:t>
            </a: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Relação à Receita Corrente  Líquida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9144000" cy="39913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91000">
                <a:srgbClr val="A5D5D7"/>
              </a:gs>
              <a:gs pos="15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 e trajetória da Dívida consolidada líquida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64" y="6405076"/>
            <a:ext cx="485036" cy="43318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00" y="1832389"/>
            <a:ext cx="8352000" cy="40880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34" y="-22709"/>
            <a:ext cx="10321064" cy="6880709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031CF-5A0B-4C22-95C1-532E91A3C6B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-163749" y="-180976"/>
            <a:ext cx="5621119" cy="7038976"/>
            <a:chOff x="-1728" y="-107"/>
            <a:chExt cx="4717" cy="4434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-1728" y="-107"/>
              <a:ext cx="4717" cy="4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-1625" y="-14"/>
              <a:ext cx="4294" cy="4341"/>
            </a:xfrm>
            <a:custGeom>
              <a:avLst/>
              <a:gdLst>
                <a:gd name="T0" fmla="*/ 0 w 4717"/>
                <a:gd name="T1" fmla="*/ 4341 h 4341"/>
                <a:gd name="T2" fmla="*/ 4717 w 4717"/>
                <a:gd name="T3" fmla="*/ 4341 h 4341"/>
                <a:gd name="T4" fmla="*/ 2726 w 4717"/>
                <a:gd name="T5" fmla="*/ 0 h 4341"/>
                <a:gd name="T6" fmla="*/ 0 w 4717"/>
                <a:gd name="T7" fmla="*/ 0 h 4341"/>
                <a:gd name="T8" fmla="*/ 0 w 4717"/>
                <a:gd name="T9" fmla="*/ 4341 h 4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7" h="4341">
                  <a:moveTo>
                    <a:pt x="0" y="4341"/>
                  </a:moveTo>
                  <a:lnTo>
                    <a:pt x="4717" y="4341"/>
                  </a:lnTo>
                  <a:lnTo>
                    <a:pt x="2726" y="0"/>
                  </a:lnTo>
                  <a:lnTo>
                    <a:pt x="0" y="0"/>
                  </a:lnTo>
                  <a:lnTo>
                    <a:pt x="0" y="4341"/>
                  </a:lnTo>
                  <a:close/>
                </a:path>
              </a:pathLst>
            </a:custGeom>
            <a:solidFill>
              <a:srgbClr val="2A5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1139974" cy="1018103"/>
          </a:xfrm>
          <a:prstGeom prst="rect">
            <a:avLst/>
          </a:prstGeom>
          <a:ln>
            <a:noFill/>
          </a:ln>
          <a:effectLst>
            <a:outerShdw blurRad="38100" sx="110000" sy="110000" algn="ctr" rotWithShape="0">
              <a:prstClr val="black">
                <a:alpha val="20000"/>
              </a:prstClr>
            </a:outerShdw>
          </a:effectLst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270374" y="5335433"/>
            <a:ext cx="3869578" cy="64807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t-BR" sz="1400" b="1" dirty="0" smtClean="0">
                <a:solidFill>
                  <a:schemeClr val="bg1"/>
                </a:solidFill>
                <a:latin typeface="Helvetica" panose="020B0504020202030204" pitchFamily="34" charset="0"/>
              </a:rPr>
              <a:t>Elaboração: ASECO – Assessoria Econômica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t-BR" sz="1500" dirty="0" smtClean="0">
                <a:solidFill>
                  <a:schemeClr val="bg1"/>
                </a:solidFill>
                <a:latin typeface="Helvetica" panose="020B0504020202030204" pitchFamily="34" charset="0"/>
              </a:rPr>
              <a:t>aseco@prefeitura.sp.gov.br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pt-BR" sz="1500" dirty="0">
              <a:solidFill>
                <a:schemeClr val="bg1"/>
              </a:solidFill>
              <a:latin typeface="Helvetica" panose="020B050402020203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70374" y="3160800"/>
            <a:ext cx="386957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Helvetica" panose="020B0504020202030204" pitchFamily="34" charset="0"/>
              </a:rPr>
              <a:t>Secretaria </a:t>
            </a:r>
            <a:r>
              <a:rPr lang="pt-BR" sz="2400" b="1" dirty="0" smtClean="0">
                <a:solidFill>
                  <a:schemeClr val="bg1"/>
                </a:solidFill>
                <a:latin typeface="Helvetica" panose="020B0504020202030204" pitchFamily="34" charset="0"/>
              </a:rPr>
              <a:t>Municipal da </a:t>
            </a:r>
            <a:r>
              <a:rPr lang="pt-BR" sz="2400" b="1" dirty="0">
                <a:solidFill>
                  <a:schemeClr val="bg1"/>
                </a:solidFill>
                <a:latin typeface="Helvetica" panose="020B0504020202030204" pitchFamily="34" charset="0"/>
              </a:rPr>
              <a:t>Fazenda</a:t>
            </a:r>
          </a:p>
          <a:p>
            <a:endParaRPr lang="pt-BR" sz="2400" b="1" dirty="0" smtClean="0">
              <a:solidFill>
                <a:schemeClr val="bg1"/>
              </a:solidFill>
              <a:latin typeface="Helvetica" panose="020B0504020202030204" pitchFamily="34" charset="0"/>
            </a:endParaRPr>
          </a:p>
          <a:p>
            <a:r>
              <a:rPr lang="pt-BR" b="1" dirty="0" smtClean="0">
                <a:solidFill>
                  <a:schemeClr val="bg1"/>
                </a:solidFill>
                <a:latin typeface="Helvetica" panose="020B0504020202030204" pitchFamily="34" charset="0"/>
              </a:rPr>
              <a:t>Guilherme Bueno de Camargo</a:t>
            </a:r>
            <a:endParaRPr lang="pt-BR" b="1" dirty="0">
              <a:solidFill>
                <a:schemeClr val="bg1"/>
              </a:solidFill>
              <a:latin typeface="Helvetica" panose="020B0504020202030204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4283968" y="548680"/>
            <a:ext cx="5687614" cy="5025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bg1"/>
                </a:solidFill>
                <a:latin typeface="Helvetica" panose="020B0500000000000000" pitchFamily="34" charset="0"/>
              </a:rPr>
              <a:t>OBRIGADO</a:t>
            </a:r>
            <a:endParaRPr lang="pt-BR" sz="3200" b="1" dirty="0">
              <a:solidFill>
                <a:schemeClr val="bg1"/>
              </a:solidFill>
              <a:latin typeface="Helvetica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73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1628800"/>
            <a:ext cx="3456384" cy="864096"/>
          </a:xfrm>
          <a:prstGeom prst="rect">
            <a:avLst/>
          </a:prstGeom>
          <a:solidFill>
            <a:srgbClr val="48A2A6">
              <a:alpha val="42000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SUMÁRIO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54595" y="1484784"/>
            <a:ext cx="8732519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 </a:t>
            </a:r>
            <a:r>
              <a:rPr lang="pt-BR" sz="4400" b="1" spc="1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RECEITAS</a:t>
            </a:r>
          </a:p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DESPESAS</a:t>
            </a:r>
          </a:p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RESULTADOS, DÍVIDA E LIMITES</a:t>
            </a:r>
            <a:endParaRPr lang="pt-BR" sz="4400" b="1" spc="150" dirty="0">
              <a:ln w="11430"/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64" y="6420050"/>
            <a:ext cx="485036" cy="41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5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RECEITA CONSOLIDADA</a:t>
            </a:r>
            <a:endParaRPr lang="pt-BR" sz="1050" b="1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12294" y="5412063"/>
            <a:ext cx="8119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arenBoth"/>
            </a:pPr>
            <a:r>
              <a:rPr lang="pt-BR" sz="1000" dirty="0"/>
              <a:t>As receitas de 2017 foram adaptadas ao novo plano de contas, válido a partir de </a:t>
            </a:r>
            <a:r>
              <a:rPr lang="pt-BR" sz="1000" dirty="0" smtClean="0"/>
              <a:t>2018.   </a:t>
            </a:r>
            <a:endParaRPr lang="pt-BR" sz="1000" b="1" dirty="0" smtClean="0">
              <a:solidFill>
                <a:srgbClr val="FF0000"/>
              </a:solidFill>
            </a:endParaRPr>
          </a:p>
          <a:p>
            <a:pPr marL="228600" indent="-228600">
              <a:buAutoNum type="arabicParenBoth"/>
            </a:pPr>
            <a:endParaRPr lang="en-US" sz="1000" dirty="0"/>
          </a:p>
          <a:p>
            <a:pPr marL="228600" indent="-228600">
              <a:buAutoNum type="arabicParenBoth"/>
            </a:pPr>
            <a:r>
              <a:rPr lang="en-US" sz="1000" dirty="0" err="1" smtClean="0"/>
              <a:t>Inclui</a:t>
            </a:r>
            <a:r>
              <a:rPr lang="en-US" sz="1000" dirty="0" smtClean="0"/>
              <a:t> PPI, </a:t>
            </a:r>
            <a:r>
              <a:rPr lang="en-US" sz="1000" dirty="0" err="1" smtClean="0"/>
              <a:t>transferências</a:t>
            </a:r>
            <a:r>
              <a:rPr lang="en-US" sz="1000" dirty="0" smtClean="0"/>
              <a:t> </a:t>
            </a:r>
            <a:r>
              <a:rPr lang="en-US" sz="1000" dirty="0" err="1" smtClean="0"/>
              <a:t>relacionadas</a:t>
            </a:r>
            <a:r>
              <a:rPr lang="en-US" sz="1000" dirty="0" smtClean="0"/>
              <a:t> à COVID-19, </a:t>
            </a:r>
            <a:r>
              <a:rPr lang="en-US" sz="1000" dirty="0" err="1" smtClean="0"/>
              <a:t>outorga</a:t>
            </a:r>
            <a:r>
              <a:rPr lang="en-US" sz="1000" dirty="0" smtClean="0"/>
              <a:t> de </a:t>
            </a:r>
            <a:r>
              <a:rPr lang="en-US" sz="1000" dirty="0" err="1" smtClean="0"/>
              <a:t>concessões</a:t>
            </a:r>
            <a:r>
              <a:rPr lang="en-US" sz="1000" dirty="0" smtClean="0"/>
              <a:t> e </a:t>
            </a:r>
            <a:r>
              <a:rPr lang="en-US" sz="1000" dirty="0" err="1"/>
              <a:t>c</a:t>
            </a:r>
            <a:r>
              <a:rPr lang="en-US" sz="1000" dirty="0" err="1" smtClean="0"/>
              <a:t>essão</a:t>
            </a:r>
            <a:r>
              <a:rPr lang="en-US" sz="1000" dirty="0" smtClean="0"/>
              <a:t> da </a:t>
            </a:r>
            <a:r>
              <a:rPr lang="en-US" sz="1000" dirty="0" err="1" smtClean="0"/>
              <a:t>Folha</a:t>
            </a:r>
            <a:r>
              <a:rPr lang="en-US" sz="1000" dirty="0" smtClean="0"/>
              <a:t> de </a:t>
            </a:r>
            <a:r>
              <a:rPr lang="en-US" sz="1000" dirty="0" err="1" smtClean="0"/>
              <a:t>Pagamentos</a:t>
            </a:r>
            <a:r>
              <a:rPr lang="en-US" sz="1000" dirty="0" smtClean="0"/>
              <a:t>.</a:t>
            </a:r>
            <a:endParaRPr lang="pt-BR" sz="1000" dirty="0" smtClean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516216" y="1268760"/>
            <a:ext cx="201622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</a:t>
            </a:r>
            <a:r>
              <a:rPr lang="pt-BR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Milhões Correntes</a:t>
            </a:r>
            <a:endParaRPr lang="pt-BR" sz="10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64" y="6405076"/>
            <a:ext cx="485036" cy="43318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69" y="1534866"/>
            <a:ext cx="8838441" cy="3767233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RECEITAS </a:t>
            </a:r>
            <a:r>
              <a:rPr lang="pt-BR" sz="2400" b="1" dirty="0" smtClean="0">
                <a:solidFill>
                  <a:schemeClr val="bg1"/>
                </a:solidFill>
              </a:rPr>
              <a:t>CORRENTES</a:t>
            </a:r>
            <a:endParaRPr lang="pt-BR" sz="1050" b="1" dirty="0">
              <a:solidFill>
                <a:schemeClr val="bg1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499126" y="1484784"/>
            <a:ext cx="201622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</a:t>
            </a:r>
            <a:r>
              <a:rPr lang="pt-BR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Milhões Correntes</a:t>
            </a:r>
            <a:endParaRPr lang="pt-BR" sz="10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5536" y="6033185"/>
            <a:ext cx="78125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900" i="1" dirty="0" smtClean="0"/>
              <a:t>¹ As receitas de 2017 foram adaptadas ao novo plano de contas, válido a partir de 2018;</a:t>
            </a:r>
          </a:p>
          <a:p>
            <a:pPr fontAlgn="t"/>
            <a:r>
              <a:rPr lang="pt-BR" sz="900" i="1" dirty="0" smtClean="0"/>
              <a:t>² </a:t>
            </a:r>
            <a:r>
              <a:rPr lang="pt-BR" sz="900" i="1" dirty="0"/>
              <a:t>Receita Patrimonial inclui aplicação financeira, crédito de q</a:t>
            </a:r>
            <a:r>
              <a:rPr lang="pt-BR" sz="900" i="1" dirty="0" smtClean="0"/>
              <a:t>uilômetro</a:t>
            </a:r>
            <a:r>
              <a:rPr lang="pt-BR" sz="900" i="1" dirty="0"/>
              <a:t>, </a:t>
            </a:r>
            <a:r>
              <a:rPr lang="pt-BR" sz="900" i="1" dirty="0" smtClean="0"/>
              <a:t>Concessões, </a:t>
            </a:r>
            <a:r>
              <a:rPr lang="pt-BR" sz="900" dirty="0"/>
              <a:t>C</a:t>
            </a:r>
            <a:r>
              <a:rPr lang="pt-BR" sz="900" dirty="0" smtClean="0"/>
              <a:t>essão </a:t>
            </a:r>
            <a:r>
              <a:rPr lang="pt-BR" sz="900" dirty="0"/>
              <a:t>da exclusividade da F</a:t>
            </a:r>
            <a:r>
              <a:rPr lang="pt-BR" sz="900" dirty="0" smtClean="0"/>
              <a:t>olha</a:t>
            </a:r>
          </a:p>
          <a:p>
            <a:endParaRPr lang="pt-BR" sz="900" i="1" dirty="0" smtClean="0"/>
          </a:p>
          <a:p>
            <a:r>
              <a:rPr lang="pt-BR" sz="900" i="1" dirty="0" smtClean="0"/>
              <a:t>Valores líquidos de </a:t>
            </a:r>
            <a:r>
              <a:rPr lang="pt-BR" sz="900" i="1" dirty="0"/>
              <a:t>deduções. </a:t>
            </a:r>
            <a:r>
              <a:rPr lang="pt-BR" sz="900" i="1" dirty="0" smtClean="0"/>
              <a:t>Exclui receitas </a:t>
            </a:r>
            <a:r>
              <a:rPr lang="pt-BR" sz="900" i="1" dirty="0" err="1"/>
              <a:t>intra-orçamentárias</a:t>
            </a:r>
            <a:endParaRPr lang="pt-BR" sz="900" dirty="0"/>
          </a:p>
          <a:p>
            <a:endParaRPr lang="pt-BR" sz="900" i="1" dirty="0" smtClean="0"/>
          </a:p>
          <a:p>
            <a:pPr fontAlgn="t"/>
            <a:endParaRPr lang="pt-BR" sz="900" i="1" dirty="0">
              <a:solidFill>
                <a:srgbClr val="FF0000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64" y="6405076"/>
            <a:ext cx="485036" cy="433182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914333"/>
              </p:ext>
            </p:extLst>
          </p:nvPr>
        </p:nvGraphicFramePr>
        <p:xfrm>
          <a:off x="538497" y="1844826"/>
          <a:ext cx="8030315" cy="3983073"/>
        </p:xfrm>
        <a:graphic>
          <a:graphicData uri="http://schemas.openxmlformats.org/drawingml/2006/table">
            <a:tbl>
              <a:tblPr/>
              <a:tblGrid>
                <a:gridCol w="2216426"/>
                <a:gridCol w="881918"/>
                <a:gridCol w="955939"/>
                <a:gridCol w="955939"/>
                <a:gridCol w="888263"/>
                <a:gridCol w="710610"/>
                <a:gridCol w="710610"/>
                <a:gridCol w="710610"/>
              </a:tblGrid>
              <a:tr h="42947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Receitas Correntes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Janeiro a Dezembro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Variação Nominal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25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4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Impostos, taxas e contribuições de melhoria ¹</a:t>
                      </a:r>
                    </a:p>
                  </a:txBody>
                  <a:tcPr marL="114361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27.617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33.808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35.352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9484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Principal</a:t>
                      </a:r>
                    </a:p>
                  </a:txBody>
                  <a:tcPr marL="171542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25.715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28.434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32.061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33.642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6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Multas, Juros e Deduções, Dívida Ativa e Parcelamentos</a:t>
                      </a:r>
                    </a:p>
                  </a:txBody>
                  <a:tcPr marL="171542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-32,2%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-2,1%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9093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 de Contribuições </a:t>
                      </a:r>
                    </a:p>
                  </a:txBody>
                  <a:tcPr marL="114361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93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 Patrimonial ² </a:t>
                      </a:r>
                    </a:p>
                  </a:txBody>
                  <a:tcPr marL="114361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-21,9%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9093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 de Serviços ¹</a:t>
                      </a:r>
                    </a:p>
                  </a:txBody>
                  <a:tcPr marL="114361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-57,6%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-14,6%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93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 de Transferências</a:t>
                      </a:r>
                    </a:p>
                  </a:txBody>
                  <a:tcPr marL="114361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14.120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15.177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16.350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18.840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9093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Outras Receitas Correntes ¹</a:t>
                      </a:r>
                    </a:p>
                  </a:txBody>
                  <a:tcPr marL="114361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-17,5%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-26,0%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50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47.563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50.371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56.147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60.975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99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22000">
                <a:srgbClr val="337275"/>
              </a:gs>
              <a:gs pos="94000">
                <a:srgbClr val="A5D5D7"/>
              </a:gs>
              <a:gs pos="8000">
                <a:srgbClr val="A7D7D9"/>
              </a:gs>
              <a:gs pos="77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PRINCIPAIS RECEITAS TRIBUTÁRIAS E DE ORIGEM TRIBUTÁRIA</a:t>
            </a:r>
            <a:endParaRPr lang="pt-BR" sz="105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80288" y="598240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800" i="1" dirty="0" smtClean="0"/>
              <a:t> </a:t>
            </a:r>
            <a:r>
              <a:rPr lang="pt-BR" sz="1000" i="1" dirty="0" smtClean="0"/>
              <a:t>IPTU, ISS, ITBI e taxas exceto Parcelamentos e Depósitos Judiciais</a:t>
            </a:r>
          </a:p>
          <a:p>
            <a:pPr fontAlgn="t"/>
            <a:r>
              <a:rPr lang="pt-BR" sz="1000" i="1" dirty="0" smtClean="0"/>
              <a:t> </a:t>
            </a:r>
            <a:r>
              <a:rPr lang="pt-BR" sz="1000" i="1" dirty="0"/>
              <a:t>FPM, ICMS e IPVA brutos, sem as deduções do </a:t>
            </a:r>
            <a:r>
              <a:rPr lang="pt-BR" sz="1000" i="1" dirty="0" smtClean="0"/>
              <a:t>FUNDEB</a:t>
            </a:r>
          </a:p>
          <a:p>
            <a:pPr fontAlgn="t"/>
            <a:endParaRPr lang="pt-BR" sz="800" i="1" dirty="0"/>
          </a:p>
          <a:p>
            <a:pPr fontAlgn="t"/>
            <a:endParaRPr lang="pt-BR" sz="800" i="1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710681" y="954363"/>
            <a:ext cx="201622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</a:t>
            </a:r>
            <a:r>
              <a:rPr lang="pt-BR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Milhões Correntes</a:t>
            </a:r>
            <a:endParaRPr lang="pt-BR" sz="10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64" y="6405076"/>
            <a:ext cx="485036" cy="433182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628650" y="2064719"/>
          <a:ext cx="7886700" cy="3873149"/>
        </p:xfrm>
        <a:graphic>
          <a:graphicData uri="http://schemas.openxmlformats.org/drawingml/2006/table">
            <a:tbl>
              <a:tblPr/>
              <a:tblGrid>
                <a:gridCol w="1562718"/>
                <a:gridCol w="941286"/>
                <a:gridCol w="941286"/>
                <a:gridCol w="941286"/>
                <a:gridCol w="941286"/>
                <a:gridCol w="852946"/>
                <a:gridCol w="852946"/>
                <a:gridCol w="852946"/>
              </a:tblGrid>
              <a:tr h="4303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Principais Receitas Correntes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Janeiro a Dezembro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Variação Nominal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662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56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IPTU</a:t>
                      </a:r>
                    </a:p>
                  </a:txBody>
                  <a:tcPr marL="82407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10.395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10.770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8456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ISS</a:t>
                      </a:r>
                    </a:p>
                  </a:txBody>
                  <a:tcPr marL="82407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14.373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16.252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456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ITBI</a:t>
                      </a:r>
                    </a:p>
                  </a:txBody>
                  <a:tcPr marL="82407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8456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</a:t>
                      </a:r>
                    </a:p>
                  </a:txBody>
                  <a:tcPr marL="82407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456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FPM</a:t>
                      </a:r>
                    </a:p>
                  </a:txBody>
                  <a:tcPr marL="82407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-3,6%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8456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ICMS</a:t>
                      </a:r>
                    </a:p>
                  </a:txBody>
                  <a:tcPr marL="82407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6.946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-3,3%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456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IPVA</a:t>
                      </a:r>
                    </a:p>
                  </a:txBody>
                  <a:tcPr marL="82407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8456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34.584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38.072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42.370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43.770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41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EVOLUÇÃO DAS EXPECTATIVAS EM 2020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64" y="6405076"/>
            <a:ext cx="485036" cy="433182"/>
          </a:xfrm>
          <a:prstGeom prst="rect">
            <a:avLst/>
          </a:prstGeom>
        </p:spPr>
      </p:pic>
      <p:graphicFrame>
        <p:nvGraphicFramePr>
          <p:cNvPr id="10" name="Gráfico 9"/>
          <p:cNvGraphicFramePr>
            <a:graphicFrameLocks/>
          </p:cNvGraphicFramePr>
          <p:nvPr>
            <p:extLst/>
          </p:nvPr>
        </p:nvGraphicFramePr>
        <p:xfrm>
          <a:off x="396000" y="633600"/>
          <a:ext cx="8352000" cy="5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0882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PRÉVIA PIB BRASIL </a:t>
            </a:r>
            <a:r>
              <a:rPr lang="pt-BR" sz="2400" b="1" dirty="0" err="1" smtClean="0">
                <a:solidFill>
                  <a:schemeClr val="bg1"/>
                </a:solidFill>
              </a:rPr>
              <a:t>vs</a:t>
            </a:r>
            <a:r>
              <a:rPr lang="pt-BR" sz="2400" b="1" dirty="0" smtClean="0">
                <a:solidFill>
                  <a:schemeClr val="bg1"/>
                </a:solidFill>
              </a:rPr>
              <a:t> PIB SÃO PAULO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64" y="6405076"/>
            <a:ext cx="485036" cy="433182"/>
          </a:xfrm>
          <a:prstGeom prst="rect">
            <a:avLst/>
          </a:prstGeom>
        </p:spPr>
      </p:pic>
      <p:graphicFrame>
        <p:nvGraphicFramePr>
          <p:cNvPr id="10" name="Gráfico 9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BCD5DCC8-C710-41F8-A6F7-EB470C957C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878140"/>
              </p:ext>
            </p:extLst>
          </p:nvPr>
        </p:nvGraphicFramePr>
        <p:xfrm>
          <a:off x="395287" y="855345"/>
          <a:ext cx="8353425" cy="5147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4165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RECEITA DE CAPITAL</a:t>
            </a:r>
            <a:endParaRPr lang="pt-BR" sz="105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13875" y="4552322"/>
            <a:ext cx="79757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pt-BR" sz="1000" dirty="0" smtClean="0"/>
              <a:t>Outras Receitas de Capital incluem Outorga Onerosa, Operações Urbanas, Depósitos Judiciais (DJ).  Até </a:t>
            </a:r>
            <a:r>
              <a:rPr lang="pt-BR" sz="1000" dirty="0"/>
              <a:t>2019 o valor registrado de DJ era </a:t>
            </a:r>
            <a:r>
              <a:rPr lang="pt-BR" sz="1000" dirty="0" smtClean="0"/>
              <a:t>líquido </a:t>
            </a:r>
            <a:r>
              <a:rPr lang="pt-BR" sz="1000" dirty="0"/>
              <a:t>da recomposição do Fundo de Reserva; a partir de 2020 registra-se o valor </a:t>
            </a:r>
            <a:r>
              <a:rPr lang="pt-BR" sz="1000" dirty="0" smtClean="0"/>
              <a:t>bruto na receita, enquanto a recomposição é registrada como despesa de capital.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pt-BR" sz="1000" dirty="0"/>
              <a:t>Depósitos Judiciais de 2017 foram remanejadas para Receitas de Capital para adequação ao Plano de Contas de 2018 (anteriormente em Receitas Correntes</a:t>
            </a:r>
            <a:r>
              <a:rPr lang="pt-BR" sz="1000" dirty="0" smtClean="0"/>
              <a:t>).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pt-BR" sz="1000" dirty="0"/>
          </a:p>
          <a:p>
            <a:pPr lvl="0" algn="just"/>
            <a:r>
              <a:rPr lang="pt-BR" sz="1000" i="1" dirty="0" smtClean="0"/>
              <a:t>Exclui </a:t>
            </a:r>
            <a:r>
              <a:rPr lang="pt-BR" sz="1000" i="1" dirty="0"/>
              <a:t>receitas </a:t>
            </a:r>
            <a:r>
              <a:rPr lang="pt-BR" sz="1000" i="1" dirty="0" err="1"/>
              <a:t>intra-orçamentárias</a:t>
            </a:r>
            <a:endParaRPr lang="pt-BR" sz="1000" dirty="0"/>
          </a:p>
          <a:p>
            <a:endParaRPr lang="pt-BR" sz="1000" i="1" dirty="0"/>
          </a:p>
          <a:p>
            <a:endParaRPr lang="pt-BR" sz="1000" i="1" dirty="0">
              <a:solidFill>
                <a:srgbClr val="FF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42740" y="1196752"/>
            <a:ext cx="201622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</a:t>
            </a:r>
            <a:r>
              <a:rPr lang="pt-BR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Milhões Correntes</a:t>
            </a:r>
            <a:endParaRPr lang="pt-BR" sz="10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64" y="6405076"/>
            <a:ext cx="485036" cy="433182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085776"/>
              </p:ext>
            </p:extLst>
          </p:nvPr>
        </p:nvGraphicFramePr>
        <p:xfrm>
          <a:off x="772265" y="1700808"/>
          <a:ext cx="7886699" cy="2608964"/>
        </p:xfrm>
        <a:graphic>
          <a:graphicData uri="http://schemas.openxmlformats.org/drawingml/2006/table">
            <a:tbl>
              <a:tblPr/>
              <a:tblGrid>
                <a:gridCol w="2416380"/>
                <a:gridCol w="871258"/>
                <a:gridCol w="809998"/>
                <a:gridCol w="789577"/>
                <a:gridCol w="701090"/>
                <a:gridCol w="798653"/>
                <a:gridCol w="798653"/>
                <a:gridCol w="701090"/>
              </a:tblGrid>
              <a:tr h="31749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Receitas de Capital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Janeiro a Dezembro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Variação Nominal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227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819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Operações de Crédito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3819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Alienações de Bens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819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Amortização de Empréstimos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3819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Transferências de Capital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-17,8%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819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Outras Receitas de Capital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-53,9%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3819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-31,4%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7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ffectLst>
          <a:outerShdw blurRad="190500" dist="3810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a:spPr>
      <a:bodyPr rtlCol="0" anchor="ctr">
        <a:scene3d>
          <a:camera prst="orthographicFront"/>
          <a:lightRig rig="soft" dir="t">
            <a:rot lat="0" lon="0" rev="10800000"/>
          </a:lightRig>
        </a:scene3d>
        <a:sp3d extrusionH="57150">
          <a:bevelT w="27940" h="12700" prst="coolSlant"/>
          <a:contourClr>
            <a:srgbClr val="DDDDDD"/>
          </a:contourClr>
        </a:sp3d>
      </a:bodyPr>
      <a:lstStyle>
        <a:defPPr marL="590550" indent="-590550" algn="ctr">
          <a:lnSpc>
            <a:spcPct val="80000"/>
          </a:lnSpc>
          <a:defRPr sz="5400" b="1" spc="150" dirty="0" smtClean="0">
            <a:ln w="11430"/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+mj-lt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46801</TotalTime>
  <Words>1239</Words>
  <Application>Microsoft Office PowerPoint</Application>
  <PresentationFormat>Apresentação na tela (4:3)</PresentationFormat>
  <Paragraphs>466</Paragraphs>
  <Slides>21</Slides>
  <Notes>17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Vínculos</vt:lpstr>
      </vt:variant>
      <vt:variant>
        <vt:i4>4</vt:i4>
      </vt:variant>
      <vt:variant>
        <vt:lpstr>Títulos de slides</vt:lpstr>
      </vt:variant>
      <vt:variant>
        <vt:i4>21</vt:i4>
      </vt:variant>
    </vt:vector>
  </HeadingPairs>
  <TitlesOfParts>
    <vt:vector size="33" baseType="lpstr">
      <vt:lpstr>Arial</vt:lpstr>
      <vt:lpstr>Calibri</vt:lpstr>
      <vt:lpstr>Calibri Light</vt:lpstr>
      <vt:lpstr>Helvetica</vt:lpstr>
      <vt:lpstr>Wingdings</vt:lpstr>
      <vt:lpstr>Tema do Office</vt:lpstr>
      <vt:lpstr>Personalizar design</vt:lpstr>
      <vt:lpstr>1_Tema do Office</vt:lpstr>
      <vt:lpstr>\\SF_FS_Cluster.sf.prefeitura.sp.gov.br\SF\GABSF\ASECO\Atividades_ASPLA\Pasta Geral\Apresentações\RGF\2020\3º Quadrimestre\Gestão Fiscal  3º quadr 2020 v2.xlsx!1,2 e 3 - Despesas - OK!L3C3:L8C10</vt:lpstr>
      <vt:lpstr>\\SF_FS_Cluster.sf.prefeitura.sp.gov.br\SF\GABSF\ASECO\Atividades_ASPLA\Pasta Geral\Apresentações\RGF\2020\3º Quadrimestre\Gestão Fiscal  3º quadr 2020.xlsx!1,2 e 3 - Despesas - OK!L17C3:L24C10</vt:lpstr>
      <vt:lpstr>\\SF_FS_Cluster.sf.prefeitura.sp.gov.br\SF\GABSF\ASECO\Atividades_ASPLA\Pasta Geral\Apresentações\RGF\2020\3º Quadrimestre\Gestão Fiscal  3º quadr 2020 v2.xlsx!1,2 e 3 - Despesas - OK!L32C3:L38C10</vt:lpstr>
      <vt:lpstr>\\SF_FS_Cluster.sf.prefeitura.sp.gov.br\SF\GABSF\ASECO\Atividades_ASPLA\Pasta Geral\Apresentações\RGF\2020\3º Quadrimestre\Gestão Fiscal  3º quadr 2020 v2.xlsx!1 - receita_despesa - OK!L2C1:L17C7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d698956</dc:creator>
  <cp:lastModifiedBy>Claudia Bice Romano</cp:lastModifiedBy>
  <cp:revision>3819</cp:revision>
  <cp:lastPrinted>2021-02-16T20:07:42Z</cp:lastPrinted>
  <dcterms:created xsi:type="dcterms:W3CDTF">2006-04-18T15:45:36Z</dcterms:created>
  <dcterms:modified xsi:type="dcterms:W3CDTF">2021-02-16T20:17:08Z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