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4549" r:id="rId2"/>
    <p:sldMasterId id="2147484628" r:id="rId3"/>
  </p:sldMasterIdLst>
  <p:notesMasterIdLst>
    <p:notesMasterId r:id="rId23"/>
  </p:notesMasterIdLst>
  <p:handoutMasterIdLst>
    <p:handoutMasterId r:id="rId24"/>
  </p:handoutMasterIdLst>
  <p:sldIdLst>
    <p:sldId id="568" r:id="rId4"/>
    <p:sldId id="322" r:id="rId5"/>
    <p:sldId id="592" r:id="rId6"/>
    <p:sldId id="582" r:id="rId7"/>
    <p:sldId id="587" r:id="rId8"/>
    <p:sldId id="588" r:id="rId9"/>
    <p:sldId id="589" r:id="rId10"/>
    <p:sldId id="590" r:id="rId11"/>
    <p:sldId id="593" r:id="rId12"/>
    <p:sldId id="408" r:id="rId13"/>
    <p:sldId id="409" r:id="rId14"/>
    <p:sldId id="577" r:id="rId15"/>
    <p:sldId id="540" r:id="rId16"/>
    <p:sldId id="534" r:id="rId17"/>
    <p:sldId id="558" r:id="rId18"/>
    <p:sldId id="388" r:id="rId19"/>
    <p:sldId id="603" r:id="rId20"/>
    <p:sldId id="381" r:id="rId21"/>
    <p:sldId id="602" r:id="rId2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E71"/>
    <a:srgbClr val="397F83"/>
    <a:srgbClr val="48A2A6"/>
    <a:srgbClr val="FFFFFF"/>
    <a:srgbClr val="929292"/>
    <a:srgbClr val="9F9F9F"/>
    <a:srgbClr val="3EA2A6"/>
    <a:srgbClr val="1D4575"/>
    <a:srgbClr val="5082BE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37" autoAdjust="0"/>
  </p:normalViewPr>
  <p:slideViewPr>
    <p:cSldViewPr>
      <p:cViewPr varScale="1">
        <p:scale>
          <a:sx n="113" d="100"/>
          <a:sy n="113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2929"/>
        <p:guide pos="2209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4" y="4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6625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4" y="9426625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318841-DE41-43C2-BD8B-B80CDB8C5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4" y="4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6" y="4714917"/>
            <a:ext cx="5437168" cy="44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625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4" y="9426625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EFFD5D-CF09-4E3C-B2B9-5B0594E03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09FA6-BAE6-4D81-91AC-5BA6AB1473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48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3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59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80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7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2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BB4-6217-48F4-8E9A-6951F8619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0B1-155D-4CAA-9BD3-95726A04B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E34-A0F5-45F4-9C2E-85A1D23A97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A061-4BF6-4A52-B4B2-7195F9429A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6E75-DBA7-4791-9B3C-E16ECCEDB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1B26-BD70-4EF7-BAC5-762B52CF0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A40-5A4B-4BEC-8A85-42AF0393F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A1E6-D151-4D36-AD80-D556B401BD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D289-7CB0-4D57-9616-37E34CB225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B14-5E8D-437C-8AD8-46C2D87FB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AC57-6C84-4307-9E5A-4FEE614E89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‹nº›</a:t>
            </a:fld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0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9C6-DC56-464F-97E2-5180D1B37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3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4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BEB-4649-437E-A363-EDF861DA3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925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095A2-F756-4ECE-8AAC-26E5DC12387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-3356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 prst="cross"/>
            <a:bevelB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7734523" y="124964"/>
            <a:ext cx="1290745" cy="324000"/>
            <a:chOff x="7679107" y="158644"/>
            <a:chExt cx="1290745" cy="324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12" y="209493"/>
              <a:ext cx="1004240" cy="252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107" y="158644"/>
              <a:ext cx="277269" cy="324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591" r:id="rId5"/>
    <p:sldLayoutId id="2147484592" r:id="rId6"/>
    <p:sldLayoutId id="2147484617" r:id="rId7"/>
    <p:sldLayoutId id="2147484618" r:id="rId8"/>
    <p:sldLayoutId id="214748461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8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3BD15-0DFF-4919-95DB-269E70EE6C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21" r:id="rId17"/>
    <p:sldLayoutId id="2147484622" r:id="rId18"/>
    <p:sldLayoutId id="2147484623" r:id="rId19"/>
    <p:sldLayoutId id="2147484627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5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file:///\\SF_FS_Cluster.sf.prefeitura.sp.gov.br\SF\GABSF\ASECO\Atividades_ASPLA\Pasta%20Geral\Apresenta&#231;&#245;es\RGF\2019\3&#186;%20Quadrimestre\Gest&#227;o%20Fiscal%20%203%20quadr%202019.xlsx!1,2%20e%203%20-%20Despesas%20-%20OK!L17C3:L24C10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file:///\\SF_FS_Cluster.sf.prefeitura.sp.gov.br\SF\GABSF\ASECO\Atividades_ASPLA\Pasta%20Geral\Apresenta&#231;&#245;es\RGF\2019\3&#186;%20Quadrimestre\Gest&#227;o%20Fiscal%20%203%20quadr%202019.xlsx!1,2%20e%203%20-%20Despesas%20-%20OK!L32C3:L37C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file:///\\SF_FS_Cluster.sf.prefeitura.sp.gov.br\SF\GABSF\ASECO\Atividades_ASPLA\Pasta%20Geral\Apresenta&#231;&#245;es\RGF\2019\3&#186;%20Quadrimestre\Gest&#227;o%20Fiscal%20%203%20quadr%202019.xlsx!4%20-%20Restos%20-%20OK!%5bGest&#227;o%20Fiscal%20%203%20quadr%202019.xlsx%5d4%20-%20Restos%20-%20OK%20Gr&#225;fico%20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file:///\\SF_FS_Cluster.sf.prefeitura.sp.gov.br\SF\GABSF\ASECO\Atividades_ASPLA\Pasta%20Geral\Apresenta&#231;&#245;es\Gest&#227;o\2019\3&#186;%20Quadrimestre\Gest&#227;o%20Fiscal%20%203%20quadr%202019.xlsx!1%20-%20receita_despesa%20-%20OK!L2C1:L17C7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file:///\\SF_FS_Cluster.sf.prefeitura.sp.gov.br\SF\GABSF\ASECO\Atividades_ASPLA\Pasta%20Geral\Apresenta&#231;&#245;es\Gest&#227;o\2019\3&#186;%20Quadrimestre\Gest&#227;o%20Fiscal%20%203%20quadr%202019.xlsx!2-resultado%20prim&#225;rio!L1C1:L14C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file:///\\SF_FS_Cluster.sf.prefeitura.sp.gov.br\SF\GABSF\ASECO\Atividades_ASPLA\Pasta%20Geral\Apresenta&#231;&#245;es\Gest&#227;o\2019\3&#186;%20Quadrimestre\Gest&#227;o%20Fiscal%20%203%20quadr%202019.xlsx!4%20-%20resumo%20dos%20limites!L1C1:L13C2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file:///\\SF_FS_Cluster.sf.prefeitura.sp.gov.br\SF\GABSF\ASECO\Atividades_ASPLA\Pasta%20Geral\Apresenta&#231;&#245;es\RGF\2019\3&#186;%20Quadrimestre\Gest&#227;o%20Fiscal%20%203%20quadr%202019.xlsx!3%20-DCL%20!L1C1:L19C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file:///\\SF_FS_Cluster.sf.prefeitura.sp.gov.br\SF\GABSF\ASECO\Atividades_ASPLA\Pasta%20Geral\Apresenta&#231;&#245;es\RGF\2019\3&#186;%20Quadrimestre\Gest&#227;o%20Fiscal%20%203%20quadr%202019.xlsx!5%20-%20Trajet&#243;ria%20Endividamento-OK!%5bGest&#227;o%20Fiscal%20%203%20quadr%202019.xlsx%5d5%20-%20Trajet&#243;ria%20Endividamento-OK%20Gr&#225;fico%202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file:///\\SF_FS_Cluster.sf.prefeitura.sp.gov.br\SF\GABSF\ASECO\Atividades_ASPLA\Pasta%20Geral\Apresenta&#231;&#245;es\RGF\2019\3&#186;%20Quadrimestre\Gest&#227;o%20Fiscal%20%203%20quadr%202019.xlsx!1,2%20e%203%20-%20Despesas%20-%20OK!L3C3:L8C10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8" y="-20121"/>
            <a:ext cx="10321064" cy="68807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" y="-14401"/>
            <a:ext cx="7472723" cy="689204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031CF-5A0B-4C22-95C1-532E91A3C6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0536" y="3594717"/>
            <a:ext cx="5055992" cy="2881169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GESTÃO FISCAL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Acumulado até 3º QUADRIMESTRE DE 2019</a:t>
            </a:r>
            <a:endParaRPr lang="pt-BR" sz="28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(Incluído Poder Legislativo)</a:t>
            </a:r>
            <a:endParaRPr lang="pt-BR" sz="1050" b="1" dirty="0">
              <a:solidFill>
                <a:schemeClr val="bg1"/>
              </a:solidFill>
            </a:endParaRP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96" y="332656"/>
            <a:ext cx="786404" cy="702332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80731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499126" y="1159143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9552" y="5330711"/>
            <a:ext cx="8215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AutoNum type="arabicParenBoth"/>
              <a:defRPr/>
            </a:pPr>
            <a:r>
              <a:rPr lang="pt-BR" sz="900" i="1" dirty="0" smtClean="0">
                <a:latin typeface="+mj-lt"/>
              </a:rPr>
              <a:t>Pessoal e Encargos: Inclui despesas com Aposentadoria e Pensões.</a:t>
            </a:r>
          </a:p>
          <a:p>
            <a:pPr marL="228600" indent="-228600">
              <a:buAutoNum type="arabicParenBoth"/>
              <a:defRPr/>
            </a:pPr>
            <a:r>
              <a:rPr lang="pt-BR" sz="900" i="1" dirty="0" smtClean="0">
                <a:latin typeface="+mj-lt"/>
              </a:rPr>
              <a:t>Inclui as despesas com precatórios alimentares.</a:t>
            </a:r>
          </a:p>
          <a:p>
            <a:pPr marL="228600" indent="-228600">
              <a:buAutoNum type="arabicParenBoth"/>
              <a:defRPr/>
            </a:pPr>
            <a:r>
              <a:rPr lang="pt-BR" sz="900" i="1" dirty="0" smtClean="0">
                <a:latin typeface="+mj-lt"/>
              </a:rPr>
              <a:t>Inclui as despesas com auxílios transporte e alimentação.</a:t>
            </a:r>
          </a:p>
          <a:p>
            <a:pPr marL="228600" indent="-228600">
              <a:buAutoNum type="arabicParenBoth"/>
              <a:defRPr/>
            </a:pPr>
            <a:endParaRPr lang="pt-BR" sz="900" b="1" i="1" dirty="0">
              <a:latin typeface="+mj-lt"/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35496" y="-118278"/>
            <a:ext cx="820891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CORRENTES EMPENHADAS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9552" y="5842424"/>
            <a:ext cx="20890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i="1" dirty="0"/>
              <a:t>E</a:t>
            </a:r>
            <a:r>
              <a:rPr lang="pt-BR" sz="900" i="1" dirty="0" smtClean="0"/>
              <a:t>xceto despesas Intraorçamentárias.</a:t>
            </a:r>
            <a:endParaRPr lang="pt-BR" sz="9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60365"/>
              </p:ext>
            </p:extLst>
          </p:nvPr>
        </p:nvGraphicFramePr>
        <p:xfrm>
          <a:off x="611561" y="1413059"/>
          <a:ext cx="7903790" cy="386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Planilha" r:id="rId5" imgW="10487101" imgH="4114800" progId="Excel.Sheet.12">
                  <p:link updateAutomatic="1"/>
                </p:oleObj>
              </mc:Choice>
              <mc:Fallback>
                <p:oleObj name="Planilha" r:id="rId5" imgW="10487101" imgH="41148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1" y="1413059"/>
                        <a:ext cx="7903790" cy="3862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5496" y="6597352"/>
            <a:ext cx="371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sz="9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48052" y="1565117"/>
            <a:ext cx="1665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latin typeface="+mj-lt"/>
              </a:rPr>
              <a:t>R$ </a:t>
            </a:r>
            <a:r>
              <a:rPr lang="pt-BR" sz="1000" dirty="0" smtClean="0">
                <a:latin typeface="+mj-lt"/>
              </a:rPr>
              <a:t>Milhões Correntes</a:t>
            </a:r>
            <a:endParaRPr lang="pt-BR" sz="1000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4344" y="4487663"/>
            <a:ext cx="821531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900" i="1" dirty="0" smtClean="0">
              <a:latin typeface="+mj-lt"/>
            </a:endParaRPr>
          </a:p>
          <a:p>
            <a:pPr marL="228600" indent="-228600">
              <a:buAutoNum type="arabicParenBoth"/>
              <a:defRPr/>
            </a:pPr>
            <a:r>
              <a:rPr lang="pt-BR" sz="900" i="1" dirty="0" smtClean="0">
                <a:latin typeface="+mj-lt"/>
              </a:rPr>
              <a:t>Inclui as despesas com precatórios.</a:t>
            </a:r>
          </a:p>
          <a:p>
            <a:pPr marL="228600" indent="-228600">
              <a:buAutoNum type="arabicParenBoth"/>
              <a:defRPr/>
            </a:pPr>
            <a:endParaRPr lang="pt-BR" sz="900" b="1" i="1" dirty="0"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DE CAPITAL EMPENHADAS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64344" y="4880078"/>
            <a:ext cx="20569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i="1" dirty="0"/>
              <a:t>E</a:t>
            </a:r>
            <a:r>
              <a:rPr lang="pt-BR" sz="900" i="1" dirty="0" smtClean="0"/>
              <a:t>xceto despesas Intraorçamentárias</a:t>
            </a:r>
            <a:endParaRPr lang="pt-BR" sz="9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38499"/>
              </p:ext>
            </p:extLst>
          </p:nvPr>
        </p:nvGraphicFramePr>
        <p:xfrm>
          <a:off x="611560" y="1954175"/>
          <a:ext cx="7901582" cy="25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Planilha" r:id="rId4" imgW="10487101" imgH="2676510" progId="Excel.Sheet.12">
                  <p:link updateAutomatic="1"/>
                </p:oleObj>
              </mc:Choice>
              <mc:Fallback>
                <p:oleObj name="Planilha" r:id="rId4" imgW="10487101" imgH="26765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54175"/>
                        <a:ext cx="7901582" cy="25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732588" y="170021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52563" y="1017204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9050" y="-32986"/>
            <a:ext cx="9163050" cy="429658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RESTOS A PAGAR (PROCESSADOS + NÃO PROCESSADOS)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779912" y="81714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Dezembro 2019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52394"/>
              </p:ext>
            </p:extLst>
          </p:nvPr>
        </p:nvGraphicFramePr>
        <p:xfrm>
          <a:off x="741363" y="968375"/>
          <a:ext cx="764222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Planilha" r:id="rId4" imgW="8372500" imgH="6134130" progId="Excel.Sheet.12">
                  <p:link updateAutomatic="1"/>
                </p:oleObj>
              </mc:Choice>
              <mc:Fallback>
                <p:oleObj name="Planilha" r:id="rId4" imgW="8372500" imgH="61341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363" y="968375"/>
                        <a:ext cx="7642225" cy="559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0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042988" y="3121923"/>
            <a:ext cx="6950939" cy="1512168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42988" y="836712"/>
            <a:ext cx="6985000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pt-BR" sz="4400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</a:rPr>
              <a:t>I. </a:t>
            </a:r>
            <a:r>
              <a:rPr lang="pt-BR" sz="4400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RECEITAS</a:t>
            </a:r>
            <a:endParaRPr lang="pt-BR" sz="4400" b="1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898525" indent="-898525">
              <a:lnSpc>
                <a:spcPct val="150000"/>
              </a:lnSpc>
              <a:defRPr/>
            </a:pPr>
            <a:r>
              <a:rPr lang="pt-BR" sz="4400" b="1" spc="1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II.  DESPESAS</a:t>
            </a:r>
          </a:p>
          <a:p>
            <a:pPr>
              <a:lnSpc>
                <a:spcPct val="150000"/>
              </a:lnSpc>
              <a:defRPr/>
            </a:pPr>
            <a:r>
              <a:rPr lang="pt-BR" sz="4400" b="1" spc="150" dirty="0">
                <a:ln w="11430"/>
                <a:latin typeface="+mn-lt"/>
              </a:rPr>
              <a:t>III. </a:t>
            </a:r>
            <a:r>
              <a:rPr lang="pt-BR" sz="4400" b="1" spc="150" dirty="0" smtClean="0">
                <a:ln w="11430"/>
                <a:latin typeface="+mn-lt"/>
              </a:rPr>
              <a:t>RESULTADOS, </a:t>
            </a:r>
            <a:r>
              <a:rPr lang="pt-BR" sz="4400" b="1" spc="150" dirty="0">
                <a:ln w="11430"/>
                <a:latin typeface="+mn-lt"/>
              </a:rPr>
              <a:t>DÍVIDA E </a:t>
            </a:r>
            <a:r>
              <a:rPr lang="pt-BR" sz="4400" b="1" spc="150" dirty="0" smtClean="0">
                <a:ln w="11430"/>
                <a:latin typeface="+mn-lt"/>
              </a:rPr>
              <a:t>    </a:t>
            </a:r>
          </a:p>
          <a:p>
            <a:pPr>
              <a:defRPr/>
            </a:pPr>
            <a:r>
              <a:rPr lang="pt-BR" sz="4400" b="1" spc="150" dirty="0">
                <a:ln w="11430"/>
                <a:latin typeface="+mn-lt"/>
              </a:rPr>
              <a:t> </a:t>
            </a:r>
            <a:r>
              <a:rPr lang="pt-BR" sz="4400" b="1" spc="150" dirty="0" smtClean="0">
                <a:ln w="11430"/>
                <a:latin typeface="+mn-lt"/>
              </a:rPr>
              <a:t>     LIMITES</a:t>
            </a:r>
            <a:endParaRPr lang="pt-BR" sz="4400" b="1" spc="150" dirty="0">
              <a:ln w="11430"/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057102" y="1155939"/>
            <a:ext cx="184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 CONSOLIDADO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83619"/>
              </p:ext>
            </p:extLst>
          </p:nvPr>
        </p:nvGraphicFramePr>
        <p:xfrm>
          <a:off x="293712" y="1402160"/>
          <a:ext cx="8572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" name="Planilha" r:id="rId5" imgW="8572399" imgH="3657690" progId="Excel.Sheet.12">
                  <p:link updateAutomatic="1"/>
                </p:oleObj>
              </mc:Choice>
              <mc:Fallback>
                <p:oleObj name="Planilha" r:id="rId5" imgW="8572399" imgH="36576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712" y="1402160"/>
                        <a:ext cx="85725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68144" y="878523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 E NOMINAL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8369"/>
              </p:ext>
            </p:extLst>
          </p:nvPr>
        </p:nvGraphicFramePr>
        <p:xfrm>
          <a:off x="1061300" y="1124744"/>
          <a:ext cx="6895076" cy="508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" name="Planilha" r:id="rId4" imgW="6438889" imgH="4753080" progId="Excel.Sheet.12">
                  <p:link updateAutomatic="1"/>
                </p:oleObj>
              </mc:Choice>
              <mc:Fallback>
                <p:oleObj name="Planilha" r:id="rId4" imgW="6438889" imgH="47530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1300" y="1124744"/>
                        <a:ext cx="6895076" cy="508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96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LIMITES SOBRE A RCL</a:t>
            </a:r>
            <a:endParaRPr lang="pt-BR" sz="2400" b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79912" y="70032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Dezembro 2019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68922"/>
              </p:ext>
            </p:extLst>
          </p:nvPr>
        </p:nvGraphicFramePr>
        <p:xfrm>
          <a:off x="1243013" y="1381125"/>
          <a:ext cx="66579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6" name="Planilha" r:id="rId5" imgW="6657967" imgH="4095630" progId="Excel.Sheet.12">
                  <p:link updateAutomatic="1"/>
                </p:oleObj>
              </mc:Choice>
              <mc:Fallback>
                <p:oleObj name="Planilha" r:id="rId5" imgW="6657967" imgH="40956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3013" y="1381125"/>
                        <a:ext cx="6657975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28184" y="515717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10035"/>
              </p:ext>
            </p:extLst>
          </p:nvPr>
        </p:nvGraphicFramePr>
        <p:xfrm>
          <a:off x="776170" y="761938"/>
          <a:ext cx="7612254" cy="559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Planilha" r:id="rId4" imgW="7972433" imgH="5857920" progId="Excel.Sheet.12">
                  <p:link updateAutomatic="1"/>
                </p:oleObj>
              </mc:Choice>
              <mc:Fallback>
                <p:oleObj name="Planilha" r:id="rId4" imgW="7972433" imgH="58579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170" y="761938"/>
                        <a:ext cx="7612254" cy="5593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2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43508" y="692696"/>
            <a:ext cx="88569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Dívida Consolidada Líquida em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Relação à Receita Corrente  Líquida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3991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91000">
                <a:srgbClr val="A5D5D7"/>
              </a:gs>
              <a:gs pos="15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E TRAJETÓRIA DA DÍVIDA CONSOLIDADA LÍQUIDA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71017"/>
              </p:ext>
            </p:extLst>
          </p:nvPr>
        </p:nvGraphicFramePr>
        <p:xfrm>
          <a:off x="202016" y="1594136"/>
          <a:ext cx="8615201" cy="421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7" name="Planilha" r:id="rId5" imgW="10706119" imgH="5233508" progId="Excel.Sheet.12">
                  <p:link updateAutomatic="1"/>
                </p:oleObj>
              </mc:Choice>
              <mc:Fallback>
                <p:oleObj name="Planilha" r:id="rId5" imgW="10706119" imgH="52335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016" y="1594136"/>
                        <a:ext cx="8615201" cy="4211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031CF-5A0B-4C22-95C1-532E91A3C6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335433"/>
            <a:ext cx="3464369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Elaboração: ASECO – Assessoria Econômica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500" dirty="0" smtClean="0">
                <a:solidFill>
                  <a:schemeClr val="bg1"/>
                </a:solidFill>
                <a:latin typeface="Helvetica" panose="020B0504020202030204" pitchFamily="34" charset="0"/>
              </a:rPr>
              <a:t>aseco@prefeitura.sp.gov.br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4645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Municipal da </a:t>
            </a:r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Fazenda</a:t>
            </a:r>
          </a:p>
          <a:p>
            <a:endParaRPr lang="pt-BR" sz="2400" b="1" dirty="0" smtClean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Philippe </a:t>
            </a:r>
            <a:r>
              <a:rPr lang="pt-BR" b="1" dirty="0" err="1">
                <a:solidFill>
                  <a:schemeClr val="bg1"/>
                </a:solidFill>
                <a:latin typeface="Helvetica" panose="020B0504020202030204" pitchFamily="34" charset="0"/>
              </a:rPr>
              <a:t>Duchateau</a:t>
            </a:r>
            <a:endParaRPr lang="pt-BR" b="1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283968" y="548680"/>
            <a:ext cx="5687614" cy="50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OBRIGADO</a:t>
            </a:r>
            <a:endParaRPr lang="pt-BR" sz="32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203848" y="1412776"/>
            <a:ext cx="2952328" cy="9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OBJETIVO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nº 101 de </a:t>
            </a:r>
            <a:r>
              <a:rPr lang="pt-BR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Maio/2000</a:t>
            </a:r>
            <a:endParaRPr lang="pt-BR" sz="2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31640" y="2924944"/>
            <a:ext cx="7020779" cy="184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DEMONSTRAÇÃO E AVALIAÇÃO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DO CUMPRIMENTO DAS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METAS FISCAIS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dirty="0"/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dirty="0"/>
              <a:t>§ 4º DO ARTIGO 9º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381328"/>
            <a:ext cx="485036" cy="433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628800"/>
            <a:ext cx="3456384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43481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20050"/>
            <a:ext cx="485036" cy="4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RECEITA CONSOLIDADA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1771" y="4918790"/>
            <a:ext cx="8303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 smtClean="0"/>
              <a:t>¹ As receitas de 2016 a 2017 de Depósitos Judiciais foram remanejadas para Receitas de Capital a fim de se adequar ao Plano de Contas de 2018</a:t>
            </a:r>
          </a:p>
          <a:p>
            <a:r>
              <a:rPr lang="pt-BR" sz="900" i="1" dirty="0" smtClean="0"/>
              <a:t>² Inclui Parcelamentos, </a:t>
            </a:r>
            <a:r>
              <a:rPr lang="pt-BR" sz="900" i="1" dirty="0"/>
              <a:t>e, em 2019 Outorga </a:t>
            </a:r>
            <a:r>
              <a:rPr lang="pt-BR" sz="900" i="1" dirty="0" smtClean="0"/>
              <a:t>das Concessões </a:t>
            </a:r>
            <a:r>
              <a:rPr lang="pt-BR" sz="900" i="1" dirty="0"/>
              <a:t>do Programa de </a:t>
            </a:r>
            <a:r>
              <a:rPr lang="pt-BR" sz="900" i="1" dirty="0" smtClean="0"/>
              <a:t>Desestatização e Transferência </a:t>
            </a:r>
            <a:r>
              <a:rPr lang="pt-BR" sz="900" i="1" dirty="0"/>
              <a:t>da Receita da Cessão Onerosa </a:t>
            </a:r>
            <a:r>
              <a:rPr lang="pt-BR" sz="900" i="1" dirty="0" smtClean="0"/>
              <a:t>do </a:t>
            </a:r>
            <a:r>
              <a:rPr lang="pt-BR" sz="900" i="1" dirty="0"/>
              <a:t>Bônus de Assinatura do </a:t>
            </a:r>
            <a:r>
              <a:rPr lang="pt-BR" sz="900" i="1" dirty="0" err="1" smtClean="0"/>
              <a:t>Pré</a:t>
            </a:r>
            <a:r>
              <a:rPr lang="pt-BR" sz="900" i="1" dirty="0" smtClean="0"/>
              <a:t>-sal.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28183" y="648759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70" y="902675"/>
            <a:ext cx="8303573" cy="40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RECEITAS </a:t>
            </a:r>
            <a:r>
              <a:rPr lang="pt-BR" sz="2400" b="1" dirty="0" smtClean="0">
                <a:solidFill>
                  <a:schemeClr val="bg1"/>
                </a:solidFill>
              </a:rPr>
              <a:t>CORRENTES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25733" y="1162237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319" y="5424042"/>
            <a:ext cx="781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900" i="1" dirty="0" smtClean="0"/>
              <a:t>¹ As receitas de 2016 a 2017 foram adaptadas ao novo plano de contas, válido a partir de 2018;</a:t>
            </a:r>
          </a:p>
          <a:p>
            <a:pPr fontAlgn="t"/>
            <a:r>
              <a:rPr lang="pt-BR" sz="900" i="1" dirty="0" smtClean="0"/>
              <a:t>² </a:t>
            </a:r>
            <a:r>
              <a:rPr lang="pt-BR" sz="900" i="1" dirty="0"/>
              <a:t>Receita Patrimonial inclui aplicação financeira, crédito de </a:t>
            </a:r>
            <a:r>
              <a:rPr lang="pt-BR" sz="900" i="1" dirty="0" smtClean="0"/>
              <a:t>Quilômetro</a:t>
            </a:r>
            <a:r>
              <a:rPr lang="pt-BR" sz="900" i="1" dirty="0"/>
              <a:t>, Concessões</a:t>
            </a:r>
          </a:p>
          <a:p>
            <a:pPr fontAlgn="t"/>
            <a:r>
              <a:rPr lang="pt-BR" sz="900" i="1" dirty="0" smtClean="0"/>
              <a:t> NOTA:  Valores líquidos de deduções e exceto receitas intraorçamentárias.</a:t>
            </a:r>
          </a:p>
          <a:p>
            <a:pPr fontAlgn="t"/>
            <a:r>
              <a:rPr lang="pt-BR" sz="900" i="1" dirty="0" smtClean="0"/>
              <a:t>       </a:t>
            </a:r>
            <a:r>
              <a:rPr lang="pt-BR" sz="900" i="1" dirty="0"/>
              <a:t> </a:t>
            </a:r>
            <a:r>
              <a:rPr lang="pt-BR" sz="900" i="1" dirty="0" smtClean="0"/>
              <a:t>          </a:t>
            </a:r>
            <a:endParaRPr lang="pt-BR" sz="900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8" y="1503568"/>
            <a:ext cx="8388424" cy="38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22000">
                <a:srgbClr val="337275"/>
              </a:gs>
              <a:gs pos="94000">
                <a:srgbClr val="A5D5D7"/>
              </a:gs>
              <a:gs pos="8000">
                <a:srgbClr val="A7D7D9"/>
              </a:gs>
              <a:gs pos="77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PRINCIPAIS RECEITAS DE ORIGEM TRIBUTÁRIA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1439" y="510084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800" i="1" dirty="0" smtClean="0"/>
              <a:t> IPTU, ISS, ITBI principal</a:t>
            </a:r>
          </a:p>
          <a:p>
            <a:pPr fontAlgn="t"/>
            <a:r>
              <a:rPr lang="pt-BR" sz="800" i="1" dirty="0" smtClean="0"/>
              <a:t> </a:t>
            </a:r>
            <a:r>
              <a:rPr lang="pt-BR" sz="800" i="1" dirty="0"/>
              <a:t>FPM, ICMS e IPVA brutos, sem as deduções do </a:t>
            </a:r>
            <a:r>
              <a:rPr lang="pt-BR" sz="800" i="1" dirty="0" smtClean="0"/>
              <a:t>FUNDEB</a:t>
            </a:r>
          </a:p>
          <a:p>
            <a:pPr fontAlgn="t"/>
            <a:endParaRPr lang="pt-BR" sz="800" i="1" dirty="0"/>
          </a:p>
          <a:p>
            <a:pPr fontAlgn="t"/>
            <a:endParaRPr lang="pt-BR" sz="8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19583" y="880763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4" y="1196752"/>
            <a:ext cx="7932891" cy="39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RECEITA DE CAPITAL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95109" y="1475102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7008" y="506954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800" i="1" dirty="0"/>
              <a:t>NOTA: Exceto Receitas </a:t>
            </a:r>
            <a:r>
              <a:rPr lang="pt-BR" sz="800" i="1" dirty="0" smtClean="0"/>
              <a:t>Intraorçamentárias</a:t>
            </a:r>
            <a:endParaRPr lang="pt-BR" sz="800" i="1" dirty="0"/>
          </a:p>
          <a:p>
            <a:pPr fontAlgn="t"/>
            <a:r>
              <a:rPr lang="pt-BR" sz="800" i="1" dirty="0" smtClean="0"/>
              <a:t>Operação Urbana Faria Lima – leilão realizado dia 05/12/19 (R$ 1,588 bi) </a:t>
            </a:r>
            <a:endParaRPr lang="pt-BR" sz="800" i="1" dirty="0"/>
          </a:p>
          <a:p>
            <a:pPr fontAlgn="t"/>
            <a:endParaRPr lang="pt-BR" sz="8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1800563"/>
            <a:ext cx="8515350" cy="31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43481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595" y="2633284"/>
            <a:ext cx="3353309" cy="867724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9712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EMPENHADAS</a:t>
            </a:r>
            <a:endParaRPr lang="pt-BR" sz="1050" b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3527" y="169603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64" y="6405076"/>
            <a:ext cx="485036" cy="433182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610318"/>
              </p:ext>
            </p:extLst>
          </p:nvPr>
        </p:nvGraphicFramePr>
        <p:xfrm>
          <a:off x="611560" y="2060848"/>
          <a:ext cx="7903790" cy="269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Planilha" r:id="rId5" imgW="10487101" imgH="2590920" progId="Excel.Sheet.12">
                  <p:link updateAutomatic="1"/>
                </p:oleObj>
              </mc:Choice>
              <mc:Fallback>
                <p:oleObj name="Planilha" r:id="rId5" imgW="10487101" imgH="25909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2060848"/>
                        <a:ext cx="7903790" cy="2691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>
          <a:outerShdw blurRad="190500" dist="3810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>
        <a:scene3d>
          <a:camera prst="orthographicFront"/>
          <a:lightRig rig="soft" dir="t">
            <a:rot lat="0" lon="0" rev="10800000"/>
          </a:lightRig>
        </a:scene3d>
        <a:sp3d extrusionH="57150">
          <a:bevelT w="27940" h="12700" prst="coolSlant"/>
          <a:contourClr>
            <a:srgbClr val="DDDDDD"/>
          </a:contourClr>
        </a:sp3d>
      </a:bodyPr>
      <a:lstStyle>
        <a:defPPr marL="590550" indent="-590550" algn="ctr">
          <a:lnSpc>
            <a:spcPct val="80000"/>
          </a:lnSpc>
          <a:defRPr sz="5400" b="1" spc="150" dirty="0" smtClean="0">
            <a:ln w="11430"/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42157</TotalTime>
  <Words>403</Words>
  <Application>Microsoft Office PowerPoint</Application>
  <PresentationFormat>Apresentação na tela (4:3)</PresentationFormat>
  <Paragraphs>107</Paragraphs>
  <Slides>19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Vínculos</vt:lpstr>
      </vt:variant>
      <vt:variant>
        <vt:i4>9</vt:i4>
      </vt:variant>
      <vt:variant>
        <vt:lpstr>Títulos de slides</vt:lpstr>
      </vt:variant>
      <vt:variant>
        <vt:i4>19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Wingdings</vt:lpstr>
      <vt:lpstr>Tema do Office</vt:lpstr>
      <vt:lpstr>Personalizar design</vt:lpstr>
      <vt:lpstr>1_Tema do Office</vt:lpstr>
      <vt:lpstr>\\SF_FS_Cluster.sf.prefeitura.sp.gov.br\SF\GABSF\ASECO\Atividades_ASPLA\Pasta Geral\Apresentações\RGF\2019\3º Quadrimestre\Gestão Fiscal  3 quadr 2019.xlsx!1,2 e 3 - Despesas - OK!L3C3:L8C10</vt:lpstr>
      <vt:lpstr>\\SF_FS_Cluster.sf.prefeitura.sp.gov.br\SF\GABSF\ASECO\Atividades_ASPLA\Pasta Geral\Apresentações\RGF\2019\3º Quadrimestre\Gestão Fiscal  3 quadr 2019.xlsx!1,2 e 3 - Despesas - OK!L17C3:L24C10</vt:lpstr>
      <vt:lpstr>\\SF_FS_Cluster.sf.prefeitura.sp.gov.br\SF\GABSF\ASECO\Atividades_ASPLA\Pasta Geral\Apresentações\RGF\2019\3º Quadrimestre\Gestão Fiscal  3 quadr 2019.xlsx!1,2 e 3 - Despesas - OK!L32C3:L37C10</vt:lpstr>
      <vt:lpstr>\\SF_FS_Cluster.sf.prefeitura.sp.gov.br\SF\GABSF\ASECO\Atividades_ASPLA\Pasta Geral\Apresentações\RGF\2019\3º Quadrimestre\Gestão Fiscal  3 quadr 2019.xlsx!4 - Restos - OK![Gestão Fiscal  3 quadr 2019.xlsx]4 - Restos - OK Gráfico 1</vt:lpstr>
      <vt:lpstr>\\SF_FS_Cluster.sf.prefeitura.sp.gov.br\SF\GABSF\ASECO\Atividades_ASPLA\Pasta Geral\Apresentações\Gestão\2019\3º Quadrimestre\Gestão Fiscal  3 quadr 2019.xlsx!1 - receita_despesa - OK!L2C1:L17C7</vt:lpstr>
      <vt:lpstr>\\SF_FS_Cluster.sf.prefeitura.sp.gov.br\SF\GABSF\ASECO\Atividades_ASPLA\Pasta Geral\Apresentações\Gestão\2019\3º Quadrimestre\Gestão Fiscal  3 quadr 2019.xlsx!2-resultado primário!L1C1:L14C2</vt:lpstr>
      <vt:lpstr>\\SF_FS_Cluster.sf.prefeitura.sp.gov.br\SF\GABSF\ASECO\Atividades_ASPLA\Pasta Geral\Apresentações\Gestão\2019\3º Quadrimestre\Gestão Fiscal  3 quadr 2019.xlsx!4 - resumo dos limites!L1C1:L13C2</vt:lpstr>
      <vt:lpstr>\\SF_FS_Cluster.sf.prefeitura.sp.gov.br\SF\GABSF\ASECO\Atividades_ASPLA\Pasta Geral\Apresentações\RGF\2019\3º Quadrimestre\Gestão Fiscal  3 quadr 2019.xlsx!3 -DCL !L1C1:L19C3</vt:lpstr>
      <vt:lpstr>\\SF_FS_Cluster.sf.prefeitura.sp.gov.br\SF\GABSF\ASECO\Atividades_ASPLA\Pasta Geral\Apresentações\RGF\2019\3º Quadrimestre\Gestão Fiscal  3 quadr 2019.xlsx!5 - Trajetória Endividamento-OK![Gestão Fiscal  3 quadr 2019.xlsx]5 - Trajetória Endividamento-OK Gráfico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d698956</dc:creator>
  <cp:lastModifiedBy>Lucilene Oshiro Correa</cp:lastModifiedBy>
  <cp:revision>3472</cp:revision>
  <cp:lastPrinted>2020-02-14T21:29:54Z</cp:lastPrinted>
  <dcterms:created xsi:type="dcterms:W3CDTF">2006-04-18T15:45:36Z</dcterms:created>
  <dcterms:modified xsi:type="dcterms:W3CDTF">2020-02-26T21:40:29Z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