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0229" y="1561384"/>
            <a:ext cx="7446602" cy="46444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33332" cy="4114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42644" y="0"/>
            <a:ext cx="6467094" cy="5920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3527" y="1713052"/>
            <a:ext cx="306959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3527" y="2384653"/>
            <a:ext cx="8462010" cy="2037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257667" y="6466621"/>
            <a:ext cx="2044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0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0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0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0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10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10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10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10.png"/><Relationship Id="rId5" Type="http://schemas.openxmlformats.org/officeDocument/2006/relationships/image" Target="../media/image2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hyperlink" Target="mailto:aseco@sf.prefeitura.sp.gov.br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0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3.png"/><Relationship Id="rId4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8303" y="0"/>
              <a:ext cx="8235696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076825" cy="6858000"/>
            </a:xfrm>
            <a:custGeom>
              <a:avLst/>
              <a:gdLst/>
              <a:ahLst/>
              <a:cxnLst/>
              <a:rect l="l" t="t" r="r" b="b"/>
              <a:pathLst>
                <a:path w="5076825" h="6858000">
                  <a:moveTo>
                    <a:pt x="2926810" y="0"/>
                  </a:moveTo>
                  <a:lnTo>
                    <a:pt x="0" y="0"/>
                  </a:lnTo>
                  <a:lnTo>
                    <a:pt x="0" y="6857996"/>
                  </a:lnTo>
                  <a:lnTo>
                    <a:pt x="5076443" y="6857996"/>
                  </a:lnTo>
                  <a:lnTo>
                    <a:pt x="2926810" y="0"/>
                  </a:lnTo>
                  <a:close/>
                </a:path>
              </a:pathLst>
            </a:custGeom>
            <a:solidFill>
              <a:srgbClr val="2A5D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9263" y="1034796"/>
              <a:ext cx="1327403" cy="11932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5275" y="1124711"/>
              <a:ext cx="1139952" cy="1018031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49097" y="3187065"/>
            <a:ext cx="249491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GESTÃO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097" y="3918966"/>
            <a:ext cx="338582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Acumulado</a:t>
            </a:r>
            <a:r>
              <a:rPr dirty="0" sz="2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no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2°</a:t>
            </a:r>
            <a:r>
              <a:rPr dirty="0" sz="2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QUADRIMESTRE</a:t>
            </a:r>
            <a:r>
              <a:rPr dirty="0" sz="2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9097" y="5385308"/>
            <a:ext cx="268478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(Incluído Poder Legislativo) </a:t>
            </a:r>
            <a:r>
              <a:rPr dirty="0" sz="1600" spc="-43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28/09/2022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4856" cy="3855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93847" y="0"/>
            <a:ext cx="293687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</a:rPr>
              <a:t>DESPESAS</a:t>
            </a:r>
            <a:r>
              <a:rPr dirty="0" sz="2400" spc="-70">
                <a:solidFill>
                  <a:srgbClr val="FFFFFF"/>
                </a:solidFill>
              </a:rPr>
              <a:t> </a:t>
            </a:r>
            <a:r>
              <a:rPr dirty="0" sz="2400" spc="-15">
                <a:solidFill>
                  <a:srgbClr val="FFFFFF"/>
                </a:solidFill>
              </a:rPr>
              <a:t>LIQUIDADAS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7339965" y="1799971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016" y="4402582"/>
            <a:ext cx="20205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Inclui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despesas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intra-orçamentárias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23721" y="2016252"/>
          <a:ext cx="8106409" cy="2351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710"/>
                <a:gridCol w="860425"/>
                <a:gridCol w="867410"/>
                <a:gridCol w="867410"/>
                <a:gridCol w="875030"/>
                <a:gridCol w="827404"/>
                <a:gridCol w="914400"/>
                <a:gridCol w="865504"/>
              </a:tblGrid>
              <a:tr h="365685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DESPESAS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 rowSpan="2">
                  <a:txBody>
                    <a:bodyPr/>
                    <a:lstStyle/>
                    <a:p>
                      <a:pPr marL="111061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Janeiro</a:t>
                      </a:r>
                      <a:r>
                        <a:rPr dirty="0" sz="14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0" b="1">
                          <a:latin typeface="Calibri"/>
                          <a:cs typeface="Calibri"/>
                        </a:rPr>
                        <a:t>Agosto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 marL="63373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Variação</a:t>
                      </a:r>
                      <a:r>
                        <a:rPr dirty="0" sz="14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5" b="1">
                          <a:latin typeface="Calibri"/>
                          <a:cs typeface="Calibri"/>
                        </a:rPr>
                        <a:t>Nominal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2656">
                <a:tc rowSpan="2">
                  <a:txBody>
                    <a:bodyPr/>
                    <a:lstStyle/>
                    <a:p>
                      <a:pPr marL="390525">
                        <a:lnSpc>
                          <a:spcPts val="1580"/>
                        </a:lnSpc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CONSOLIDADAS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366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3664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2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086">
                <a:tc>
                  <a:txBody>
                    <a:bodyPr/>
                    <a:lstStyle/>
                    <a:p>
                      <a:pPr marL="524510">
                        <a:lnSpc>
                          <a:spcPts val="1580"/>
                        </a:lnSpc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LIQUIDADAS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3189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3171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15" b="1">
                          <a:latin typeface="Calibri"/>
                          <a:cs typeface="Calibri"/>
                        </a:rPr>
                        <a:t>Despesas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5" b="1">
                          <a:latin typeface="Calibri"/>
                          <a:cs typeface="Calibri"/>
                        </a:rPr>
                        <a:t>Correntes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31.928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33.199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38.749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44.241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955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4,0%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89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16,7%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14,2%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458858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15" b="1">
                          <a:latin typeface="Calibri"/>
                          <a:cs typeface="Calibri"/>
                        </a:rPr>
                        <a:t>Despesas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Capital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2.575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2.788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2.271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2.527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20955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8,3%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18161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-18,5%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/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11,3%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110"/>
                </a:tc>
              </a:tr>
              <a:tr h="468220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 b="1">
                          <a:latin typeface="Calibri"/>
                          <a:cs typeface="Calibri"/>
                        </a:rPr>
                        <a:t>Geral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34.503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35.988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41.020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46.768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701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4,3%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637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14,0%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14,0%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39965" y="1265047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5712" cy="35204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00985" y="0"/>
            <a:ext cx="450342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</a:rPr>
              <a:t>DESPESAS</a:t>
            </a:r>
            <a:r>
              <a:rPr dirty="0" sz="2400" spc="-5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CORRENTES</a:t>
            </a:r>
            <a:r>
              <a:rPr dirty="0" sz="2400" spc="-55">
                <a:solidFill>
                  <a:srgbClr val="FFFFFF"/>
                </a:solidFill>
              </a:rPr>
              <a:t> </a:t>
            </a:r>
            <a:r>
              <a:rPr dirty="0" sz="2400" spc="-15">
                <a:solidFill>
                  <a:srgbClr val="FFFFFF"/>
                </a:solidFill>
              </a:rPr>
              <a:t>LIQUIDADAS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617016" y="5950711"/>
            <a:ext cx="20205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Inclui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despesas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intra-orçamentárias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23877" y="1495132"/>
          <a:ext cx="8106409" cy="4437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710"/>
                <a:gridCol w="856614"/>
                <a:gridCol w="868045"/>
                <a:gridCol w="868045"/>
                <a:gridCol w="879475"/>
                <a:gridCol w="889000"/>
                <a:gridCol w="848995"/>
                <a:gridCol w="871854"/>
              </a:tblGrid>
              <a:tr h="55356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72135" marR="94615" indent="-467995">
                        <a:lnSpc>
                          <a:spcPct val="115300"/>
                        </a:lnSpc>
                        <a:spcBef>
                          <a:spcPts val="895"/>
                        </a:spcBef>
                      </a:pPr>
                      <a:r>
                        <a:rPr dirty="0" sz="1250" b="1">
                          <a:latin typeface="Calibri"/>
                          <a:cs typeface="Calibri"/>
                        </a:rPr>
                        <a:t>DESPESAS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CONSOLIDADAS </a:t>
                      </a:r>
                      <a:r>
                        <a:rPr dirty="0" sz="1250" spc="-2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LIQUIDADAS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R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5" b="1">
                          <a:latin typeface="Calibri"/>
                          <a:cs typeface="Calibri"/>
                        </a:rPr>
                        <a:t>Janeiro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Agosto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05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-10" b="1">
                          <a:latin typeface="Calibri"/>
                          <a:cs typeface="Calibri"/>
                        </a:rPr>
                        <a:t>Variação</a:t>
                      </a:r>
                      <a:r>
                        <a:rPr dirty="0" sz="12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b="1">
                          <a:latin typeface="Calibri"/>
                          <a:cs typeface="Calibri"/>
                        </a:rPr>
                        <a:t>Nominal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32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24154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24154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635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37490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40029">
                        <a:lnSpc>
                          <a:spcPct val="100000"/>
                        </a:lnSpc>
                      </a:pPr>
                      <a:r>
                        <a:rPr dirty="0" sz="1400" spc="35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83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dirty="0" sz="1250" spc="1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Pessoal</a:t>
                      </a:r>
                      <a:r>
                        <a:rPr dirty="0" sz="1250" spc="-2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50" spc="2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Encargos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15.136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1135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15.463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16.452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01930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18.366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1653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2,2%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748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6,4%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0129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11,6%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544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5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Ativos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9.086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8.990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898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9.728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01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11.279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17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10">
                          <a:latin typeface="Calibri"/>
                          <a:cs typeface="Calibri"/>
                        </a:rPr>
                        <a:t>-1,0%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74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8,2%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012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15,9%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</a:tr>
              <a:tr h="5628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5275">
                        <a:lnSpc>
                          <a:spcPct val="100000"/>
                        </a:lnSpc>
                      </a:pPr>
                      <a:r>
                        <a:rPr dirty="0" sz="1250" spc="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Inativos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6.050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6.472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8986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6.723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01930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7.087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1653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7,0%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748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3,9%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0129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5,4%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</a:tr>
              <a:tr h="544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dirty="0" sz="1250" spc="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Juros</a:t>
                      </a:r>
                      <a:r>
                        <a:rPr dirty="0" sz="1250" spc="2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50" spc="3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Encargos</a:t>
                      </a:r>
                      <a:r>
                        <a:rPr dirty="0" sz="1250" spc="2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250" spc="-2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Dívida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86055">
                        <a:lnSpc>
                          <a:spcPct val="100000"/>
                        </a:lnSpc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761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86055">
                        <a:lnSpc>
                          <a:spcPct val="100000"/>
                        </a:lnSpc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299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86055">
                        <a:lnSpc>
                          <a:spcPct val="100000"/>
                        </a:lnSpc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565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7485">
                        <a:lnSpc>
                          <a:spcPct val="100000"/>
                        </a:lnSpc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125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4470">
                        <a:lnSpc>
                          <a:spcPct val="100000"/>
                        </a:lnSpc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-60,7%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8120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88,9%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01295">
                        <a:lnSpc>
                          <a:spcPct val="100000"/>
                        </a:lnSpc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-77,8%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</a:tr>
              <a:tr h="563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dirty="0" sz="1250" spc="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Outras</a:t>
                      </a:r>
                      <a:r>
                        <a:rPr dirty="0" sz="1250" spc="2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Despesas</a:t>
                      </a:r>
                      <a:r>
                        <a:rPr dirty="0" sz="1250" spc="3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Correntes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16.032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1135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17.438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21.732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01930">
                        <a:lnSpc>
                          <a:spcPct val="100000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25.750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1653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8,8%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98120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24,6%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01295">
                        <a:lnSpc>
                          <a:spcPct val="100000"/>
                        </a:lnSpc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18,5%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solidFill>
                      <a:srgbClr val="F1F1F1"/>
                    </a:solidFill>
                  </a:tcPr>
                </a:tc>
              </a:tr>
              <a:tr h="543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b="1">
                          <a:latin typeface="Calibri"/>
                          <a:cs typeface="Calibri"/>
                        </a:rPr>
                        <a:t>TOTAL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31.928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11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33.199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38.749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01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44.241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15" b="1">
                          <a:latin typeface="Calibri"/>
                          <a:cs typeface="Calibri"/>
                        </a:rPr>
                        <a:t>4,0%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5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 b="1">
                          <a:latin typeface="Calibri"/>
                          <a:cs typeface="Calibri"/>
                        </a:rPr>
                        <a:t>16,7%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198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50" spc="20" b="1">
                          <a:latin typeface="Calibri"/>
                          <a:cs typeface="Calibri"/>
                        </a:rPr>
                        <a:t>14,2%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03338" y="1344548"/>
            <a:ext cx="11283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 Light"/>
                <a:cs typeface="Calibri Light"/>
              </a:rPr>
              <a:t>R$</a:t>
            </a:r>
            <a:r>
              <a:rPr dirty="0" sz="1000" spc="-10">
                <a:latin typeface="Calibri Light"/>
                <a:cs typeface="Calibri Light"/>
              </a:rPr>
              <a:t> Milhões</a:t>
            </a:r>
            <a:r>
              <a:rPr dirty="0" sz="1000" spc="35">
                <a:latin typeface="Calibri Light"/>
                <a:cs typeface="Calibri Light"/>
              </a:rPr>
              <a:t> </a:t>
            </a:r>
            <a:r>
              <a:rPr dirty="0" sz="1000" spc="-10">
                <a:latin typeface="Calibri Light"/>
                <a:cs typeface="Calibri Light"/>
              </a:rPr>
              <a:t>Correntes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4583048"/>
            <a:ext cx="7919720" cy="1059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02565" indent="-190500">
              <a:lnSpc>
                <a:spcPct val="100000"/>
              </a:lnSpc>
              <a:spcBef>
                <a:spcPts val="95"/>
              </a:spcBef>
              <a:buAutoNum type="arabicParenBoth"/>
              <a:tabLst>
                <a:tab pos="203200" algn="l"/>
              </a:tabLst>
            </a:pPr>
            <a:r>
              <a:rPr dirty="0" sz="1000" spc="-5">
                <a:latin typeface="Arial MT"/>
                <a:cs typeface="Arial MT"/>
              </a:rPr>
              <a:t>Inclui despesas</a:t>
            </a:r>
            <a:r>
              <a:rPr dirty="0" sz="1000" spc="-3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com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precatórios.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AutoNum type="arabicParenBoth"/>
            </a:pPr>
            <a:endParaRPr sz="1300">
              <a:latin typeface="Arial MT"/>
              <a:cs typeface="Arial MT"/>
            </a:endParaRPr>
          </a:p>
          <a:p>
            <a:pPr algn="just" marL="12700" marR="5080">
              <a:lnSpc>
                <a:spcPct val="150000"/>
              </a:lnSpc>
              <a:spcBef>
                <a:spcPts val="5"/>
              </a:spcBef>
              <a:buAutoNum type="arabicParenBoth"/>
              <a:tabLst>
                <a:tab pos="224790" algn="l"/>
              </a:tabLst>
            </a:pPr>
            <a:r>
              <a:rPr dirty="0" sz="1000" spc="-5">
                <a:latin typeface="Arial MT"/>
                <a:cs typeface="Arial MT"/>
              </a:rPr>
              <a:t>O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contrato de refinanciamento </a:t>
            </a:r>
            <a:r>
              <a:rPr dirty="0" sz="1000" spc="-10">
                <a:latin typeface="Arial MT"/>
                <a:cs typeface="Arial MT"/>
              </a:rPr>
              <a:t>por</a:t>
            </a:r>
            <a:r>
              <a:rPr dirty="0" sz="1000" spc="-5">
                <a:latin typeface="Arial MT"/>
                <a:cs typeface="Arial MT"/>
              </a:rPr>
              <a:t> conta </a:t>
            </a:r>
            <a:r>
              <a:rPr dirty="0" sz="1000" spc="-10">
                <a:latin typeface="Arial MT"/>
                <a:cs typeface="Arial MT"/>
              </a:rPr>
              <a:t>de</a:t>
            </a:r>
            <a:r>
              <a:rPr dirty="0" sz="1000" spc="-5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sentença</a:t>
            </a:r>
            <a:r>
              <a:rPr dirty="0" sz="1000" spc="-5">
                <a:latin typeface="Arial MT"/>
                <a:cs typeface="Arial MT"/>
              </a:rPr>
              <a:t> judicial terminou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15">
                <a:latin typeface="Arial MT"/>
                <a:cs typeface="Arial MT"/>
              </a:rPr>
              <a:t>em</a:t>
            </a:r>
            <a:r>
              <a:rPr dirty="0" sz="1000" spc="-10">
                <a:latin typeface="Arial MT"/>
                <a:cs typeface="Arial MT"/>
              </a:rPr>
              <a:t> 31/01,</a:t>
            </a:r>
            <a:r>
              <a:rPr dirty="0" sz="1000" spc="-5">
                <a:latin typeface="Arial MT"/>
                <a:cs typeface="Arial MT"/>
              </a:rPr>
              <a:t> e o </a:t>
            </a:r>
            <a:r>
              <a:rPr dirty="0" sz="1000" spc="-10">
                <a:latin typeface="Arial MT"/>
                <a:cs typeface="Arial MT"/>
              </a:rPr>
              <a:t>pagamento</a:t>
            </a:r>
            <a:r>
              <a:rPr dirty="0" sz="1000" spc="-5">
                <a:latin typeface="Arial MT"/>
                <a:cs typeface="Arial MT"/>
              </a:rPr>
              <a:t> da dívida a partir</a:t>
            </a:r>
            <a:r>
              <a:rPr dirty="0" sz="1000" spc="26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 fevereiro </a:t>
            </a:r>
            <a:r>
              <a:rPr dirty="0" sz="1000">
                <a:latin typeface="Arial MT"/>
                <a:cs typeface="Arial MT"/>
              </a:rPr>
              <a:t>foi 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efetuado </a:t>
            </a:r>
            <a:r>
              <a:rPr dirty="0" sz="1000" spc="-10">
                <a:latin typeface="Arial MT"/>
                <a:cs typeface="Arial MT"/>
              </a:rPr>
              <a:t>com </a:t>
            </a:r>
            <a:r>
              <a:rPr dirty="0" sz="1000" spc="-5">
                <a:latin typeface="Arial MT"/>
                <a:cs typeface="Arial MT"/>
              </a:rPr>
              <a:t>recurso extra-orçamentário </a:t>
            </a:r>
            <a:r>
              <a:rPr dirty="0" sz="1000" spc="-10">
                <a:latin typeface="Arial MT"/>
                <a:cs typeface="Arial MT"/>
              </a:rPr>
              <a:t>via </a:t>
            </a:r>
            <a:r>
              <a:rPr dirty="0" sz="1000" spc="-5">
                <a:latin typeface="Arial MT"/>
                <a:cs typeface="Arial MT"/>
              </a:rPr>
              <a:t>depósitos judiciais </a:t>
            </a:r>
            <a:r>
              <a:rPr dirty="0" sz="1000" spc="-10">
                <a:latin typeface="Arial MT"/>
                <a:cs typeface="Arial MT"/>
              </a:rPr>
              <a:t>até </a:t>
            </a:r>
            <a:r>
              <a:rPr dirty="0" sz="1000" spc="-5">
                <a:latin typeface="Arial MT"/>
                <a:cs typeface="Arial MT"/>
              </a:rPr>
              <a:t>julho, </a:t>
            </a:r>
            <a:r>
              <a:rPr dirty="0" sz="1000" spc="-10">
                <a:latin typeface="Arial MT"/>
                <a:cs typeface="Arial MT"/>
              </a:rPr>
              <a:t>não sendo realizado em </a:t>
            </a:r>
            <a:r>
              <a:rPr dirty="0" sz="1000" spc="-5">
                <a:latin typeface="Arial MT"/>
                <a:cs typeface="Arial MT"/>
              </a:rPr>
              <a:t>agosto </a:t>
            </a:r>
            <a:r>
              <a:rPr dirty="0" sz="1000" spc="-10">
                <a:latin typeface="Arial MT"/>
                <a:cs typeface="Arial MT"/>
              </a:rPr>
              <a:t>devido </a:t>
            </a:r>
            <a:r>
              <a:rPr dirty="0" sz="1000" spc="-5">
                <a:latin typeface="Arial MT"/>
                <a:cs typeface="Arial MT"/>
              </a:rPr>
              <a:t>à baixa da dívida </a:t>
            </a:r>
            <a:r>
              <a:rPr dirty="0" sz="1000" spc="-10">
                <a:latin typeface="Arial MT"/>
                <a:cs typeface="Arial MT"/>
              </a:rPr>
              <a:t>em </a:t>
            </a:r>
            <a:r>
              <a:rPr dirty="0" sz="1000" spc="-5">
                <a:latin typeface="Arial MT"/>
                <a:cs typeface="Arial MT"/>
              </a:rPr>
              <a:t>troca 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do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Campo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Marte,em</a:t>
            </a:r>
            <a:r>
              <a:rPr dirty="0" sz="1000" spc="15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17/08/2022.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dívida</a:t>
            </a:r>
            <a:r>
              <a:rPr dirty="0" sz="1000" spc="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com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COHAB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-</a:t>
            </a:r>
            <a:r>
              <a:rPr dirty="0" sz="1000" spc="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Lei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8727/93 </a:t>
            </a:r>
            <a:r>
              <a:rPr dirty="0" sz="1000" spc="-5">
                <a:latin typeface="Arial MT"/>
                <a:cs typeface="Arial MT"/>
              </a:rPr>
              <a:t>foi</a:t>
            </a:r>
            <a:r>
              <a:rPr dirty="0" sz="1000" spc="-10">
                <a:latin typeface="Arial MT"/>
                <a:cs typeface="Arial MT"/>
              </a:rPr>
              <a:t> quitada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(em</a:t>
            </a:r>
            <a:r>
              <a:rPr dirty="0" sz="1000" spc="15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10/08/2022)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com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liberação</a:t>
            </a:r>
            <a:r>
              <a:rPr dirty="0" sz="1000" spc="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dos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títulos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do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FCVS.</a:t>
            </a:r>
            <a:endParaRPr sz="10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5712" cy="3520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31466" y="0"/>
            <a:ext cx="444119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</a:rPr>
              <a:t>DESPESAS</a:t>
            </a:r>
            <a:r>
              <a:rPr dirty="0" sz="2400" spc="-3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DE</a:t>
            </a:r>
            <a:r>
              <a:rPr dirty="0" sz="2400" spc="-15">
                <a:solidFill>
                  <a:srgbClr val="FFFFFF"/>
                </a:solidFill>
              </a:rPr>
              <a:t> </a:t>
            </a:r>
            <a:r>
              <a:rPr dirty="0" sz="2400" spc="-35">
                <a:solidFill>
                  <a:srgbClr val="FFFFFF"/>
                </a:solidFill>
              </a:rPr>
              <a:t>CAPITAL</a:t>
            </a:r>
            <a:r>
              <a:rPr dirty="0" sz="2400" spc="-30">
                <a:solidFill>
                  <a:srgbClr val="FFFFFF"/>
                </a:solidFill>
              </a:rPr>
              <a:t> </a:t>
            </a:r>
            <a:r>
              <a:rPr dirty="0" sz="2400" spc="-15">
                <a:solidFill>
                  <a:srgbClr val="FFFFFF"/>
                </a:solidFill>
              </a:rPr>
              <a:t>LIQUIDADAS</a:t>
            </a:r>
            <a:endParaRPr sz="2400"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23875" y="1569734"/>
          <a:ext cx="8106409" cy="2933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710"/>
                <a:gridCol w="861060"/>
                <a:gridCol w="867410"/>
                <a:gridCol w="867410"/>
                <a:gridCol w="873760"/>
                <a:gridCol w="853439"/>
                <a:gridCol w="891540"/>
                <a:gridCol w="862965"/>
              </a:tblGrid>
              <a:tr h="48732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72135" marR="94615" indent="-467995">
                        <a:lnSpc>
                          <a:spcPct val="115500"/>
                        </a:lnSpc>
                      </a:pPr>
                      <a:r>
                        <a:rPr dirty="0" sz="1250" spc="5" b="1">
                          <a:latin typeface="Calibri"/>
                          <a:cs typeface="Calibri"/>
                        </a:rPr>
                        <a:t>DESPESAS</a:t>
                      </a:r>
                      <a:r>
                        <a:rPr dirty="0" sz="125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CONSOLIDADAS </a:t>
                      </a:r>
                      <a:r>
                        <a:rPr dirty="0" sz="1250" spc="-2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LIQUIDADAS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250" spc="10" b="1">
                          <a:latin typeface="Calibri"/>
                          <a:cs typeface="Calibri"/>
                        </a:rPr>
                        <a:t>Janeiro</a:t>
                      </a:r>
                      <a:r>
                        <a:rPr dirty="0" sz="12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Agosto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71056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250" spc="-10" b="1">
                          <a:latin typeface="Calibri"/>
                          <a:cs typeface="Calibri"/>
                        </a:rPr>
                        <a:t>Variação</a:t>
                      </a:r>
                      <a:r>
                        <a:rPr dirty="0" sz="12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b="1">
                          <a:latin typeface="Calibri"/>
                          <a:cs typeface="Calibri"/>
                        </a:rPr>
                        <a:t>Nominal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873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4130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400" spc="40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2715"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2090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dirty="0" sz="1250" spc="15" b="1">
                          <a:latin typeface="Calibri"/>
                          <a:cs typeface="Calibri"/>
                        </a:rPr>
                        <a:t>Investimentos </a:t>
                      </a:r>
                      <a:r>
                        <a:rPr dirty="0" baseline="41666" sz="1200" spc="15" b="1">
                          <a:latin typeface="Calibri"/>
                          <a:cs typeface="Calibri"/>
                        </a:rPr>
                        <a:t>1</a:t>
                      </a:r>
                      <a:endParaRPr baseline="41666" sz="1200">
                        <a:latin typeface="Calibri"/>
                        <a:cs typeface="Calibri"/>
                      </a:endParaRPr>
                    </a:p>
                  </a:txBody>
                  <a:tcPr marL="0" marR="0" marB="0" marT="15176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1.085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1.457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40">
                          <a:latin typeface="Calibri"/>
                          <a:cs typeface="Calibri"/>
                        </a:rPr>
                        <a:t>736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1.606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34,3%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-49,5%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118,2%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224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477885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15" b="1">
                          <a:latin typeface="Calibri"/>
                          <a:cs typeface="Calibri"/>
                        </a:rPr>
                        <a:t>Inversões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b="1">
                          <a:latin typeface="Calibri"/>
                          <a:cs typeface="Calibri"/>
                        </a:rPr>
                        <a:t>Financeiras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2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164,7%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-100,0%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/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-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/>
                </a:tc>
              </a:tr>
              <a:tr h="496885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1250" b="1">
                          <a:latin typeface="Calibri"/>
                          <a:cs typeface="Calibri"/>
                        </a:rPr>
                        <a:t>Amortização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2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Dívida</a:t>
                      </a:r>
                      <a:r>
                        <a:rPr dirty="0" sz="12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41666" sz="1200" spc="15" b="1">
                          <a:latin typeface="Calibri"/>
                          <a:cs typeface="Calibri"/>
                        </a:rPr>
                        <a:t>2</a:t>
                      </a:r>
                      <a:endParaRPr baseline="41666" sz="1200">
                        <a:latin typeface="Calibri"/>
                        <a:cs typeface="Calibri"/>
                      </a:endParaRPr>
                    </a:p>
                  </a:txBody>
                  <a:tcPr marL="0" marR="0" marB="0" marT="15621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1.488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1.326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1.536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40">
                          <a:latin typeface="Calibri"/>
                          <a:cs typeface="Calibri"/>
                        </a:rPr>
                        <a:t>921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-10,9%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15,8%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129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-40,0%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solidFill>
                      <a:srgbClr val="F1F1F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b="1">
                          <a:latin typeface="Calibri"/>
                          <a:cs typeface="Calibri"/>
                        </a:rPr>
                        <a:t>TOTAL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2.575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L w="1270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2.788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2.271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2.527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15" b="1">
                          <a:latin typeface="Calibri"/>
                          <a:cs typeface="Calibri"/>
                        </a:rPr>
                        <a:t>8,3%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L w="1270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10" b="1">
                          <a:latin typeface="Calibri"/>
                          <a:cs typeface="Calibri"/>
                        </a:rPr>
                        <a:t>-18,5%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7329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250" spc="20" b="1">
                          <a:latin typeface="Calibri"/>
                          <a:cs typeface="Calibri"/>
                        </a:rPr>
                        <a:t>11,3%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3716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1333" y="0"/>
            <a:ext cx="60896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>
                <a:solidFill>
                  <a:srgbClr val="FFFFFF"/>
                </a:solidFill>
              </a:rPr>
              <a:t>Restos</a:t>
            </a:r>
            <a:r>
              <a:rPr dirty="0" sz="2400" spc="-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a</a:t>
            </a:r>
            <a:r>
              <a:rPr dirty="0" sz="2400" spc="-20">
                <a:solidFill>
                  <a:srgbClr val="FFFFFF"/>
                </a:solidFill>
              </a:rPr>
              <a:t> Pagar</a:t>
            </a:r>
            <a:r>
              <a:rPr dirty="0" sz="2400" spc="-5">
                <a:solidFill>
                  <a:srgbClr val="FFFFFF"/>
                </a:solidFill>
              </a:rPr>
              <a:t> (Processados</a:t>
            </a:r>
            <a:r>
              <a:rPr dirty="0" sz="2400" spc="-3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+</a:t>
            </a:r>
            <a:r>
              <a:rPr dirty="0" sz="2400" spc="-1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Não</a:t>
            </a:r>
            <a:r>
              <a:rPr dirty="0" sz="2400" spc="-15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Processados)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978522" y="1364996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3568" y="3686535"/>
            <a:ext cx="8609838" cy="86031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932682" y="0"/>
            <a:ext cx="12807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SUMÁRIO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9305" algn="l"/>
              </a:tabLst>
            </a:pPr>
            <a:r>
              <a:rPr dirty="0" spc="75"/>
              <a:t>I.	RECEITAS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7980" rIns="0" bIns="0" rtlCol="0" vert="horz">
            <a:spAutoFit/>
          </a:bodyPr>
          <a:lstStyle/>
          <a:p>
            <a:pPr marL="643255" indent="-631190">
              <a:lnSpc>
                <a:spcPct val="100000"/>
              </a:lnSpc>
              <a:spcBef>
                <a:spcPts val="2740"/>
              </a:spcBef>
              <a:buAutoNum type="romanUcPeriod" startAt="2"/>
              <a:tabLst>
                <a:tab pos="643890" algn="l"/>
              </a:tabLst>
            </a:pPr>
            <a:r>
              <a:rPr dirty="0" spc="110"/>
              <a:t>DESPESAS</a:t>
            </a:r>
          </a:p>
          <a:p>
            <a:pPr marL="685800" indent="-673735">
              <a:lnSpc>
                <a:spcPct val="100000"/>
              </a:lnSpc>
              <a:spcBef>
                <a:spcPts val="2640"/>
              </a:spcBef>
              <a:buAutoNum type="romanUcPeriod" startAt="2"/>
              <a:tabLst>
                <a:tab pos="686435" algn="l"/>
              </a:tabLst>
            </a:pPr>
            <a:r>
              <a:rPr dirty="0" spc="65"/>
              <a:t>RESULTADOS,</a:t>
            </a:r>
            <a:r>
              <a:rPr dirty="0" spc="245"/>
              <a:t> </a:t>
            </a:r>
            <a:r>
              <a:rPr dirty="0" spc="105"/>
              <a:t>DÍVIDA</a:t>
            </a:r>
            <a:r>
              <a:rPr dirty="0" spc="245"/>
              <a:t> </a:t>
            </a:r>
            <a:r>
              <a:rPr dirty="0"/>
              <a:t>E</a:t>
            </a:r>
            <a:r>
              <a:rPr dirty="0" spc="295"/>
              <a:t> </a:t>
            </a:r>
            <a:r>
              <a:rPr dirty="0" spc="120"/>
              <a:t>LIMITES</a:t>
            </a: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83754" y="1375029"/>
            <a:ext cx="11283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00" spc="-10">
                <a:solidFill>
                  <a:srgbClr val="252525"/>
                </a:solidFill>
                <a:latin typeface="Calibri Light"/>
                <a:cs typeface="Calibri Light"/>
              </a:rPr>
              <a:t> Milhões</a:t>
            </a:r>
            <a:r>
              <a:rPr dirty="0" sz="1000" spc="3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00" spc="-10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20" y="0"/>
            <a:ext cx="9136380" cy="659130"/>
            <a:chOff x="7620" y="0"/>
            <a:chExt cx="9136380" cy="6591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" y="0"/>
              <a:ext cx="9136380" cy="3992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9344" y="0"/>
              <a:ext cx="5962650" cy="65912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18894" y="0"/>
            <a:ext cx="552005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>
                <a:solidFill>
                  <a:srgbClr val="FFFFFF"/>
                </a:solidFill>
              </a:rPr>
              <a:t>Resultado</a:t>
            </a:r>
            <a:r>
              <a:rPr dirty="0" sz="2800" spc="15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Orçamentário</a:t>
            </a:r>
            <a:r>
              <a:rPr dirty="0" sz="2800" spc="15">
                <a:solidFill>
                  <a:srgbClr val="FFFFFF"/>
                </a:solidFill>
              </a:rPr>
              <a:t> </a:t>
            </a:r>
            <a:r>
              <a:rPr dirty="0" sz="2800" spc="-10">
                <a:solidFill>
                  <a:srgbClr val="FFFFFF"/>
                </a:solidFill>
              </a:rPr>
              <a:t>Consolidado</a:t>
            </a:r>
            <a:endParaRPr sz="2800"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59765" y="5529173"/>
            <a:ext cx="38836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MT"/>
                <a:cs typeface="Arial MT"/>
              </a:rPr>
              <a:t>*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Não inclui</a:t>
            </a:r>
            <a:r>
              <a:rPr dirty="0" sz="1000" spc="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Receitas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Arrecadadas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em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Exercícios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Anteriores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(RAEA).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9942" y="4976017"/>
            <a:ext cx="4444365" cy="286385"/>
          </a:xfrm>
          <a:custGeom>
            <a:avLst/>
            <a:gdLst/>
            <a:ahLst/>
            <a:cxnLst/>
            <a:rect l="l" t="t" r="r" b="b"/>
            <a:pathLst>
              <a:path w="4444365" h="286385">
                <a:moveTo>
                  <a:pt x="0" y="286354"/>
                </a:moveTo>
                <a:lnTo>
                  <a:pt x="4444155" y="286354"/>
                </a:lnTo>
                <a:lnTo>
                  <a:pt x="4444155" y="0"/>
                </a:lnTo>
                <a:lnTo>
                  <a:pt x="0" y="0"/>
                </a:lnTo>
                <a:lnTo>
                  <a:pt x="0" y="286354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0892" y="1595637"/>
          <a:ext cx="9526905" cy="145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4755"/>
                <a:gridCol w="1964690"/>
                <a:gridCol w="1440179"/>
                <a:gridCol w="2699384"/>
                <a:gridCol w="909320"/>
              </a:tblGrid>
              <a:tr h="477500">
                <a:tc gridSpan="2"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AGOSTO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12700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ORÇAMENTO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241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ATUALIZADO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910590" algn="l"/>
                          <a:tab pos="2694305" algn="l"/>
                        </a:tabLst>
                      </a:pPr>
                      <a:r>
                        <a:rPr dirty="0" u="sng" sz="1400" b="1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400" b="1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u="sng" sz="1400" spc="15" b="1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REALIZADA	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95605" marR="9080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Jan-Ago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R="4006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3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CORRENTES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71.638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3705" marR="9080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54.730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943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76,4%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3496">
                <a:tc>
                  <a:txBody>
                    <a:bodyPr/>
                    <a:lstStyle/>
                    <a:p>
                      <a:pPr algn="ctr" marL="31750">
                        <a:lnSpc>
                          <a:spcPts val="1540"/>
                        </a:lnSpc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RECEITAS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A6A6A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614"/>
                        </a:lnSpc>
                      </a:pPr>
                      <a:r>
                        <a:rPr dirty="0" sz="1400" spc="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CAPITAL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ts val="1614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5.900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81330" marR="908050">
                        <a:lnSpc>
                          <a:spcPts val="1614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3.127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394335">
                        <a:lnSpc>
                          <a:spcPts val="1614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53,0%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73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575"/>
                        </a:lnSpc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INTRAORÇAMENTÁRIA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ts val="1575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5.666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1330" marR="908050">
                        <a:lnSpc>
                          <a:spcPts val="1575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3.465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94335">
                        <a:lnSpc>
                          <a:spcPts val="1575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61,1%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464">
                <a:tc gridSpan="2"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TOTAL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83.204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3705" marR="9080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61.322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91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73,7%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70733" y="3218905"/>
          <a:ext cx="9518015" cy="1375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4755"/>
                <a:gridCol w="1964690"/>
                <a:gridCol w="1440179"/>
                <a:gridCol w="2695575"/>
                <a:gridCol w="904240"/>
              </a:tblGrid>
              <a:tr h="396483">
                <a:tc gridSpan="2"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AGOSTO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 b="1">
                          <a:latin typeface="Calibri"/>
                          <a:cs typeface="Calibri"/>
                        </a:rPr>
                        <a:t>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R w="12700">
                      <a:solidFill>
                        <a:srgbClr val="A6A6A6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ts val="1410"/>
                        </a:lnSpc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ORÇAMENTO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24154">
                        <a:lnSpc>
                          <a:spcPts val="1415"/>
                        </a:lnSpc>
                        <a:spcBef>
                          <a:spcPts val="195"/>
                        </a:spcBef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ATUALIZADO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510"/>
                        </a:lnSpc>
                        <a:tabLst>
                          <a:tab pos="910590" algn="l"/>
                          <a:tab pos="2694305" algn="l"/>
                        </a:tabLst>
                      </a:pPr>
                      <a:r>
                        <a:rPr dirty="0" u="sng" sz="1400" b="1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400" b="1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u="sng" sz="1400" spc="5" b="1">
                          <a:uFill>
                            <a:solidFill>
                              <a:srgbClr val="A6A6A6"/>
                            </a:solidFill>
                          </a:uFill>
                          <a:latin typeface="Calibri"/>
                          <a:cs typeface="Calibri"/>
                        </a:rPr>
                        <a:t>LIQUIDADA	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95605" marR="899160">
                        <a:lnSpc>
                          <a:spcPts val="1515"/>
                        </a:lnSpc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Jan-Ago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R="405130">
                        <a:lnSpc>
                          <a:spcPts val="1565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CORRENTES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70.293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3705" marR="899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40.843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994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58,1%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3496">
                <a:tc>
                  <a:txBody>
                    <a:bodyPr/>
                    <a:lstStyle/>
                    <a:p>
                      <a:pPr algn="ctr" marL="41275">
                        <a:lnSpc>
                          <a:spcPts val="1540"/>
                        </a:lnSpc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DESPESAS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A6A6A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614"/>
                        </a:lnSpc>
                      </a:pPr>
                      <a:r>
                        <a:rPr dirty="0" sz="1400" spc="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CAPITAL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ts val="1614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16.061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81330" marR="899160">
                        <a:lnSpc>
                          <a:spcPts val="1614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2.509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399415">
                        <a:lnSpc>
                          <a:spcPts val="1614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15,6%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72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575"/>
                        </a:lnSpc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INTRAORÇAMENTÁRIA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ts val="1575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5.808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1330" marR="899160">
                        <a:lnSpc>
                          <a:spcPts val="1575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3.417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A6A6A6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99415">
                        <a:lnSpc>
                          <a:spcPts val="1575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58,8%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496">
                <a:tc gridSpan="2"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TOTAL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92.162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3705" marR="899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46.768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A6A6A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968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50,7%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89942" y="4972524"/>
            <a:ext cx="4444365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17804">
              <a:lnSpc>
                <a:spcPct val="100000"/>
              </a:lnSpc>
              <a:spcBef>
                <a:spcPts val="130"/>
              </a:spcBef>
              <a:tabLst>
                <a:tab pos="3166110" algn="l"/>
              </a:tabLst>
            </a:pPr>
            <a:r>
              <a:rPr dirty="0" sz="1550" spc="10" b="1">
                <a:latin typeface="Calibri"/>
                <a:cs typeface="Calibri"/>
              </a:rPr>
              <a:t>RESULTADO</a:t>
            </a:r>
            <a:r>
              <a:rPr dirty="0" sz="1550" spc="5" b="1">
                <a:latin typeface="Calibri"/>
                <a:cs typeface="Calibri"/>
              </a:rPr>
              <a:t> DO</a:t>
            </a:r>
            <a:r>
              <a:rPr dirty="0" sz="1550" spc="10" b="1">
                <a:latin typeface="Calibri"/>
                <a:cs typeface="Calibri"/>
              </a:rPr>
              <a:t> </a:t>
            </a:r>
            <a:r>
              <a:rPr dirty="0" sz="1550" spc="5" b="1">
                <a:latin typeface="Calibri"/>
                <a:cs typeface="Calibri"/>
              </a:rPr>
              <a:t>PERÍODO	</a:t>
            </a:r>
            <a:r>
              <a:rPr dirty="0" sz="1550" spc="30" b="1">
                <a:latin typeface="Calibri"/>
                <a:cs typeface="Calibri"/>
              </a:rPr>
              <a:t>14.554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0416" y="4966499"/>
            <a:ext cx="4453890" cy="295910"/>
          </a:xfrm>
          <a:custGeom>
            <a:avLst/>
            <a:gdLst/>
            <a:ahLst/>
            <a:cxnLst/>
            <a:rect l="l" t="t" r="r" b="b"/>
            <a:pathLst>
              <a:path w="4453890" h="295910">
                <a:moveTo>
                  <a:pt x="4453674" y="276834"/>
                </a:moveTo>
                <a:lnTo>
                  <a:pt x="0" y="276834"/>
                </a:lnTo>
                <a:lnTo>
                  <a:pt x="0" y="295884"/>
                </a:lnTo>
                <a:lnTo>
                  <a:pt x="4453674" y="295884"/>
                </a:lnTo>
                <a:lnTo>
                  <a:pt x="4453674" y="276834"/>
                </a:lnTo>
                <a:close/>
              </a:path>
              <a:path w="4453890" h="295910">
                <a:moveTo>
                  <a:pt x="4453674" y="0"/>
                </a:moveTo>
                <a:lnTo>
                  <a:pt x="0" y="0"/>
                </a:lnTo>
                <a:lnTo>
                  <a:pt x="0" y="19050"/>
                </a:lnTo>
                <a:lnTo>
                  <a:pt x="4453674" y="19050"/>
                </a:lnTo>
                <a:lnTo>
                  <a:pt x="44536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4060" y="1071117"/>
            <a:ext cx="11283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00" spc="-10">
                <a:solidFill>
                  <a:srgbClr val="252525"/>
                </a:solidFill>
                <a:latin typeface="Calibri Light"/>
                <a:cs typeface="Calibri Light"/>
              </a:rPr>
              <a:t> Milhões</a:t>
            </a:r>
            <a:r>
              <a:rPr dirty="0" sz="1000" spc="3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00" spc="-10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20" y="0"/>
            <a:ext cx="9136380" cy="659130"/>
            <a:chOff x="7620" y="0"/>
            <a:chExt cx="9136380" cy="6591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" y="0"/>
              <a:ext cx="9136380" cy="3992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2228" y="0"/>
              <a:ext cx="5051298" cy="65912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46420" y="0"/>
              <a:ext cx="575297" cy="65912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36920" y="0"/>
              <a:ext cx="2286762" cy="65912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270253" y="0"/>
            <a:ext cx="662114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96765" algn="l"/>
              </a:tabLst>
            </a:pPr>
            <a:r>
              <a:rPr dirty="0" sz="2800" spc="-15">
                <a:solidFill>
                  <a:srgbClr val="FFFFFF"/>
                </a:solidFill>
              </a:rPr>
              <a:t>Resultado</a:t>
            </a:r>
            <a:r>
              <a:rPr dirty="0" sz="2800" spc="15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Primário</a:t>
            </a:r>
            <a:r>
              <a:rPr dirty="0" sz="2800" spc="25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e</a:t>
            </a:r>
            <a:r>
              <a:rPr dirty="0" sz="2800" spc="15">
                <a:solidFill>
                  <a:srgbClr val="FFFFFF"/>
                </a:solidFill>
              </a:rPr>
              <a:t> </a:t>
            </a:r>
            <a:r>
              <a:rPr dirty="0" sz="2800" spc="-10">
                <a:solidFill>
                  <a:srgbClr val="FFFFFF"/>
                </a:solidFill>
              </a:rPr>
              <a:t>Nominal	</a:t>
            </a:r>
            <a:r>
              <a:rPr dirty="0" sz="2800" spc="-5">
                <a:solidFill>
                  <a:srgbClr val="FFFFFF"/>
                </a:solidFill>
              </a:rPr>
              <a:t>-</a:t>
            </a:r>
            <a:r>
              <a:rPr dirty="0" sz="2800" spc="-25">
                <a:solidFill>
                  <a:srgbClr val="FFFFFF"/>
                </a:solidFill>
              </a:rPr>
              <a:t> </a:t>
            </a:r>
            <a:r>
              <a:rPr dirty="0" sz="2800" spc="-20">
                <a:solidFill>
                  <a:srgbClr val="FFFFFF"/>
                </a:solidFill>
              </a:rPr>
              <a:t>Agosto</a:t>
            </a:r>
            <a:r>
              <a:rPr dirty="0" sz="2800" spc="-30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2022</a:t>
            </a:r>
            <a:endParaRPr sz="2800"/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1352170" y="1960398"/>
            <a:ext cx="6440170" cy="334010"/>
          </a:xfrm>
          <a:custGeom>
            <a:avLst/>
            <a:gdLst/>
            <a:ahLst/>
            <a:cxnLst/>
            <a:rect l="l" t="t" r="r" b="b"/>
            <a:pathLst>
              <a:path w="6440170" h="334010">
                <a:moveTo>
                  <a:pt x="6439917" y="0"/>
                </a:moveTo>
                <a:lnTo>
                  <a:pt x="0" y="0"/>
                </a:lnTo>
                <a:lnTo>
                  <a:pt x="0" y="334007"/>
                </a:lnTo>
                <a:lnTo>
                  <a:pt x="6439917" y="334007"/>
                </a:lnTo>
                <a:lnTo>
                  <a:pt x="643991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337849" y="2609300"/>
          <a:ext cx="6459220" cy="98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44615"/>
              </a:tblGrid>
              <a:tr h="324482">
                <a:tc>
                  <a:txBody>
                    <a:bodyPr/>
                    <a:lstStyle/>
                    <a:p>
                      <a:pPr algn="r" marR="459740">
                        <a:lnSpc>
                          <a:spcPct val="100000"/>
                        </a:lnSpc>
                        <a:spcBef>
                          <a:spcPts val="290"/>
                        </a:spcBef>
                        <a:tabLst>
                          <a:tab pos="5332730" algn="l"/>
                        </a:tabLst>
                      </a:pPr>
                      <a:r>
                        <a:rPr dirty="0" sz="1550" spc="15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5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latin typeface="Calibri"/>
                          <a:cs typeface="Calibri"/>
                        </a:rPr>
                        <a:t>Primária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5" b="1">
                          <a:latin typeface="Calibri"/>
                          <a:cs typeface="Calibri"/>
                        </a:rPr>
                        <a:t>Total	</a:t>
                      </a:r>
                      <a:r>
                        <a:rPr dirty="0" baseline="1984" sz="2100" spc="30" b="1">
                          <a:latin typeface="Calibri"/>
                          <a:cs typeface="Calibri"/>
                        </a:rPr>
                        <a:t>55.304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19752">
                <a:tc>
                  <a:txBody>
                    <a:bodyPr/>
                    <a:lstStyle/>
                    <a:p>
                      <a:pPr algn="r" marR="460375">
                        <a:lnSpc>
                          <a:spcPct val="100000"/>
                        </a:lnSpc>
                        <a:spcBef>
                          <a:spcPts val="290"/>
                        </a:spcBef>
                        <a:tabLst>
                          <a:tab pos="5161280" algn="l"/>
                        </a:tabLst>
                      </a:pPr>
                      <a:r>
                        <a:rPr dirty="0" sz="1550" spc="-5">
                          <a:latin typeface="Calibri"/>
                          <a:cs typeface="Calibri"/>
                        </a:rPr>
                        <a:t>Despesas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Primárias</a:t>
                      </a:r>
                      <a:r>
                        <a:rPr dirty="0" sz="15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Pagas	</a:t>
                      </a:r>
                      <a:r>
                        <a:rPr dirty="0" baseline="1984" sz="2100" spc="37">
                          <a:latin typeface="Calibri"/>
                          <a:cs typeface="Calibri"/>
                        </a:rPr>
                        <a:t>41.310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34007">
                <a:tc>
                  <a:txBody>
                    <a:bodyPr/>
                    <a:lstStyle/>
                    <a:p>
                      <a:pPr algn="r" marR="455295">
                        <a:lnSpc>
                          <a:spcPct val="100000"/>
                        </a:lnSpc>
                        <a:spcBef>
                          <a:spcPts val="330"/>
                        </a:spcBef>
                        <a:tabLst>
                          <a:tab pos="5399405" algn="l"/>
                        </a:tabLst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Restos</a:t>
                      </a:r>
                      <a:r>
                        <a:rPr dirty="0" sz="15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5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pagar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processados</a:t>
                      </a:r>
                      <a:r>
                        <a:rPr dirty="0" sz="15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pagos	</a:t>
                      </a:r>
                      <a:r>
                        <a:rPr dirty="0" baseline="1984" sz="2100" spc="52">
                          <a:latin typeface="Calibri"/>
                          <a:cs typeface="Calibri"/>
                        </a:rPr>
                        <a:t>255</a:t>
                      </a:r>
                      <a:endParaRPr baseline="1984" sz="21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342644" y="3671315"/>
          <a:ext cx="6449695" cy="1460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9005"/>
                <a:gridCol w="1710689"/>
              </a:tblGrid>
              <a:tr h="240838">
                <a:tc>
                  <a:txBody>
                    <a:bodyPr/>
                    <a:lstStyle/>
                    <a:p>
                      <a:pPr marL="295275">
                        <a:lnSpc>
                          <a:spcPts val="1495"/>
                        </a:lnSpc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Restos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5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pagar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não</a:t>
                      </a:r>
                      <a:r>
                        <a:rPr dirty="0" sz="15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5">
                          <a:latin typeface="Calibri"/>
                          <a:cs typeface="Calibri"/>
                        </a:rPr>
                        <a:t>processados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>
                          <a:latin typeface="Calibri"/>
                          <a:cs typeface="Calibri"/>
                        </a:rPr>
                        <a:t>pagos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64184">
                        <a:lnSpc>
                          <a:spcPts val="1390"/>
                        </a:lnSpc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3.517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9720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550" spc="5" b="1">
                          <a:latin typeface="Calibri"/>
                          <a:cs typeface="Calibri"/>
                        </a:rPr>
                        <a:t>Despesa</a:t>
                      </a:r>
                      <a:r>
                        <a:rPr dirty="0" sz="15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latin typeface="Calibri"/>
                          <a:cs typeface="Calibri"/>
                        </a:rPr>
                        <a:t>Primária</a:t>
                      </a:r>
                      <a:r>
                        <a:rPr dirty="0" sz="15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5" b="1">
                          <a:latin typeface="Calibri"/>
                          <a:cs typeface="Calibri"/>
                        </a:rPr>
                        <a:t>Total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45.082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482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550" b="1">
                          <a:latin typeface="Calibri"/>
                          <a:cs typeface="Calibri"/>
                        </a:rPr>
                        <a:t>Resultado</a:t>
                      </a:r>
                      <a:r>
                        <a:rPr dirty="0" sz="15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latin typeface="Calibri"/>
                          <a:cs typeface="Calibri"/>
                        </a:rPr>
                        <a:t>Primário </a:t>
                      </a:r>
                      <a:r>
                        <a:rPr dirty="0" sz="1550" spc="5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5" b="1">
                          <a:latin typeface="Calibri"/>
                          <a:cs typeface="Calibri"/>
                        </a:rPr>
                        <a:t>Acima</a:t>
                      </a:r>
                      <a:r>
                        <a:rPr dirty="0" sz="15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Linha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10.222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24692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550" spc="5" b="1">
                          <a:latin typeface="Calibri"/>
                          <a:cs typeface="Calibri"/>
                        </a:rPr>
                        <a:t>Meta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Fiscal Anual </a:t>
                      </a:r>
                      <a:r>
                        <a:rPr dirty="0" sz="1550" spc="5" b="1">
                          <a:latin typeface="Calibri"/>
                          <a:cs typeface="Calibri"/>
                        </a:rPr>
                        <a:t>Definida</a:t>
                      </a:r>
                      <a:r>
                        <a:rPr dirty="0" sz="15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na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0" b="1">
                          <a:latin typeface="Calibri"/>
                          <a:cs typeface="Calibri"/>
                        </a:rPr>
                        <a:t>LDO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-1.338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50426">
                <a:tc>
                  <a:txBody>
                    <a:bodyPr/>
                    <a:lstStyle/>
                    <a:p>
                      <a:pPr marL="295275">
                        <a:lnSpc>
                          <a:spcPts val="184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Juros,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Encargos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e</a:t>
                      </a:r>
                      <a:r>
                        <a:rPr dirty="0" sz="15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Variações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Monetárias</a:t>
                      </a:r>
                      <a:r>
                        <a:rPr dirty="0" sz="15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Ativos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464184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3.584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333119" y="5119493"/>
          <a:ext cx="6478270" cy="935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095"/>
                <a:gridCol w="1624964"/>
              </a:tblGrid>
              <a:tr h="276855"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Juros,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Encargos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e</a:t>
                      </a:r>
                      <a:r>
                        <a:rPr dirty="0" sz="15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Variações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Monetárias</a:t>
                      </a:r>
                      <a:r>
                        <a:rPr dirty="0" sz="15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Passivos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18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 spc="25">
                          <a:latin typeface="Calibri"/>
                          <a:cs typeface="Calibri"/>
                        </a:rPr>
                        <a:t>2.654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24482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550" b="1">
                          <a:latin typeface="Calibri"/>
                          <a:cs typeface="Calibri"/>
                        </a:rPr>
                        <a:t>Resultado</a:t>
                      </a:r>
                      <a:r>
                        <a:rPr dirty="0" sz="15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Nominal</a:t>
                      </a:r>
                      <a:r>
                        <a:rPr dirty="0" sz="15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5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5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5" b="1">
                          <a:latin typeface="Calibri"/>
                          <a:cs typeface="Calibri"/>
                        </a:rPr>
                        <a:t>Acima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5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Linha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11.152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550" spc="5" b="1">
                          <a:latin typeface="Calibri"/>
                          <a:cs typeface="Calibri"/>
                        </a:rPr>
                        <a:t>Meta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Fiscal Anual </a:t>
                      </a:r>
                      <a:r>
                        <a:rPr dirty="0" sz="1550" spc="5" b="1">
                          <a:latin typeface="Calibri"/>
                          <a:cs typeface="Calibri"/>
                        </a:rPr>
                        <a:t>Definida</a:t>
                      </a:r>
                      <a:r>
                        <a:rPr dirty="0" sz="15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latin typeface="Calibri"/>
                          <a:cs typeface="Calibri"/>
                        </a:rPr>
                        <a:t>na</a:t>
                      </a:r>
                      <a:r>
                        <a:rPr dirty="0" sz="15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10" b="1">
                          <a:latin typeface="Calibri"/>
                          <a:cs typeface="Calibri"/>
                        </a:rPr>
                        <a:t>LDO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20" b="1">
                          <a:latin typeface="Calibri"/>
                          <a:cs typeface="Calibri"/>
                        </a:rPr>
                        <a:t>-4.254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1342644" y="1451385"/>
            <a:ext cx="6449695" cy="8007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553085">
              <a:lnSpc>
                <a:spcPct val="100000"/>
              </a:lnSpc>
              <a:spcBef>
                <a:spcPts val="130"/>
              </a:spcBef>
            </a:pPr>
            <a:r>
              <a:rPr dirty="0" sz="2000" spc="5" b="1">
                <a:latin typeface="Calibri"/>
                <a:cs typeface="Calibri"/>
              </a:rPr>
              <a:t>RESULTADO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PRIMÁRIO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spc="10" b="1">
                <a:latin typeface="Calibri"/>
                <a:cs typeface="Calibri"/>
              </a:rPr>
              <a:t>E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10" b="1">
                <a:latin typeface="Calibri"/>
                <a:cs typeface="Calibri"/>
              </a:rPr>
              <a:t>NOMINAL</a:t>
            </a:r>
            <a:r>
              <a:rPr dirty="0" sz="2000" spc="-40" b="1">
                <a:latin typeface="Calibri"/>
                <a:cs typeface="Calibri"/>
              </a:rPr>
              <a:t> </a:t>
            </a:r>
            <a:r>
              <a:rPr dirty="0" sz="2000" spc="15" b="1">
                <a:latin typeface="Calibri"/>
                <a:cs typeface="Calibri"/>
              </a:rPr>
              <a:t>–</a:t>
            </a:r>
            <a:r>
              <a:rPr dirty="0" sz="2000" spc="-40" b="1">
                <a:latin typeface="Calibri"/>
                <a:cs typeface="Calibri"/>
              </a:rPr>
              <a:t> </a:t>
            </a:r>
            <a:r>
              <a:rPr dirty="0" sz="2000" spc="10" b="1">
                <a:latin typeface="Calibri"/>
                <a:cs typeface="Calibri"/>
              </a:rPr>
              <a:t>Agosto</a:t>
            </a:r>
            <a:r>
              <a:rPr dirty="0" sz="2000" spc="25" b="1">
                <a:latin typeface="Calibri"/>
                <a:cs typeface="Calibri"/>
              </a:rPr>
              <a:t> </a:t>
            </a:r>
            <a:r>
              <a:rPr dirty="0" sz="2000" spc="30" b="1">
                <a:latin typeface="Calibri"/>
                <a:cs typeface="Calibri"/>
              </a:rPr>
              <a:t>2022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Calibri"/>
              <a:cs typeface="Calibri"/>
            </a:endParaRPr>
          </a:p>
          <a:p>
            <a:pPr marL="295275">
              <a:lnSpc>
                <a:spcPct val="100000"/>
              </a:lnSpc>
              <a:tabLst>
                <a:tab pos="5456555" algn="l"/>
              </a:tabLst>
            </a:pPr>
            <a:r>
              <a:rPr dirty="0" sz="1550" spc="-5">
                <a:latin typeface="Calibri"/>
                <a:cs typeface="Calibri"/>
              </a:rPr>
              <a:t>Receitas</a:t>
            </a:r>
            <a:r>
              <a:rPr dirty="0" sz="1550" spc="20">
                <a:latin typeface="Calibri"/>
                <a:cs typeface="Calibri"/>
              </a:rPr>
              <a:t> </a:t>
            </a:r>
            <a:r>
              <a:rPr dirty="0" sz="1550" spc="5">
                <a:latin typeface="Calibri"/>
                <a:cs typeface="Calibri"/>
              </a:rPr>
              <a:t>Primárias</a:t>
            </a:r>
            <a:r>
              <a:rPr dirty="0" sz="1550" spc="2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Correntes	</a:t>
            </a:r>
            <a:r>
              <a:rPr dirty="0" baseline="1984" sz="2100" spc="37">
                <a:latin typeface="Calibri"/>
                <a:cs typeface="Calibri"/>
              </a:rPr>
              <a:t>52.229</a:t>
            </a:r>
            <a:endParaRPr baseline="1984" sz="2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25583" y="2310598"/>
            <a:ext cx="237553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5">
                <a:latin typeface="Calibri"/>
                <a:cs typeface="Calibri"/>
              </a:rPr>
              <a:t>Receitas</a:t>
            </a:r>
            <a:r>
              <a:rPr dirty="0" sz="1550" spc="-10">
                <a:latin typeface="Calibri"/>
                <a:cs typeface="Calibri"/>
              </a:rPr>
              <a:t> </a:t>
            </a:r>
            <a:r>
              <a:rPr dirty="0" sz="1550" spc="5">
                <a:latin typeface="Calibri"/>
                <a:cs typeface="Calibri"/>
              </a:rPr>
              <a:t>Primárias</a:t>
            </a:r>
            <a:r>
              <a:rPr dirty="0" sz="1550" spc="-5">
                <a:latin typeface="Calibri"/>
                <a:cs typeface="Calibri"/>
              </a:rPr>
              <a:t> </a:t>
            </a:r>
            <a:r>
              <a:rPr dirty="0" sz="1550" spc="15">
                <a:latin typeface="Calibri"/>
                <a:cs typeface="Calibri"/>
              </a:rPr>
              <a:t>De</a:t>
            </a:r>
            <a:r>
              <a:rPr dirty="0" sz="1550" spc="-25">
                <a:latin typeface="Calibri"/>
                <a:cs typeface="Calibri"/>
              </a:rPr>
              <a:t> </a:t>
            </a:r>
            <a:r>
              <a:rPr dirty="0" sz="1550" spc="5">
                <a:latin typeface="Calibri"/>
                <a:cs typeface="Calibri"/>
              </a:rPr>
              <a:t>Capital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82625" y="2320123"/>
            <a:ext cx="45021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30">
                <a:latin typeface="Calibri"/>
                <a:cs typeface="Calibri"/>
              </a:rPr>
              <a:t>3</a:t>
            </a:r>
            <a:r>
              <a:rPr dirty="0" sz="1400" spc="15">
                <a:latin typeface="Calibri"/>
                <a:cs typeface="Calibri"/>
              </a:rPr>
              <a:t>.</a:t>
            </a:r>
            <a:r>
              <a:rPr dirty="0" sz="1400" spc="30">
                <a:latin typeface="Calibri"/>
                <a:cs typeface="Calibri"/>
              </a:rPr>
              <a:t>07</a:t>
            </a:r>
            <a:r>
              <a:rPr dirty="0" sz="1400" spc="1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42644" y="1292382"/>
            <a:ext cx="6449695" cy="9525"/>
          </a:xfrm>
          <a:custGeom>
            <a:avLst/>
            <a:gdLst/>
            <a:ahLst/>
            <a:cxnLst/>
            <a:rect l="l" t="t" r="r" b="b"/>
            <a:pathLst>
              <a:path w="6449695" h="9525">
                <a:moveTo>
                  <a:pt x="0" y="9525"/>
                </a:moveTo>
                <a:lnTo>
                  <a:pt x="6449443" y="9525"/>
                </a:lnTo>
                <a:lnTo>
                  <a:pt x="644944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8" name="object 18"/>
          <p:cNvGrpSpPr/>
          <p:nvPr/>
        </p:nvGrpSpPr>
        <p:grpSpPr>
          <a:xfrm>
            <a:off x="1342644" y="1960334"/>
            <a:ext cx="6449695" cy="10160"/>
            <a:chOff x="1342644" y="1960334"/>
            <a:chExt cx="6449695" cy="10160"/>
          </a:xfrm>
        </p:grpSpPr>
        <p:sp>
          <p:nvSpPr>
            <p:cNvPr id="19" name="object 19"/>
            <p:cNvSpPr/>
            <p:nvPr/>
          </p:nvSpPr>
          <p:spPr>
            <a:xfrm>
              <a:off x="1347407" y="1965097"/>
              <a:ext cx="6440170" cy="0"/>
            </a:xfrm>
            <a:custGeom>
              <a:avLst/>
              <a:gdLst/>
              <a:ahLst/>
              <a:cxnLst/>
              <a:rect l="l" t="t" r="r" b="b"/>
              <a:pathLst>
                <a:path w="6440170" h="0">
                  <a:moveTo>
                    <a:pt x="0" y="0"/>
                  </a:moveTo>
                  <a:lnTo>
                    <a:pt x="6439980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342644" y="1960398"/>
              <a:ext cx="6449695" cy="9525"/>
            </a:xfrm>
            <a:custGeom>
              <a:avLst/>
              <a:gdLst/>
              <a:ahLst/>
              <a:cxnLst/>
              <a:rect l="l" t="t" r="r" b="b"/>
              <a:pathLst>
                <a:path w="6449695" h="9525">
                  <a:moveTo>
                    <a:pt x="6449443" y="0"/>
                  </a:moveTo>
                  <a:lnTo>
                    <a:pt x="0" y="0"/>
                  </a:lnTo>
                  <a:lnTo>
                    <a:pt x="0" y="9524"/>
                  </a:lnTo>
                  <a:lnTo>
                    <a:pt x="6449443" y="9524"/>
                  </a:lnTo>
                  <a:lnTo>
                    <a:pt x="644944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" y="0"/>
            <a:ext cx="9137904" cy="3931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36138" y="0"/>
            <a:ext cx="288544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Limites </a:t>
            </a:r>
            <a:r>
              <a:rPr dirty="0" sz="2800" spc="-15">
                <a:solidFill>
                  <a:srgbClr val="FFFFFF"/>
                </a:solidFill>
              </a:rPr>
              <a:t>Sobre</a:t>
            </a:r>
            <a:r>
              <a:rPr dirty="0" sz="2800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a </a:t>
            </a:r>
            <a:r>
              <a:rPr dirty="0" sz="2800" spc="-15">
                <a:solidFill>
                  <a:srgbClr val="FFFFFF"/>
                </a:solidFill>
              </a:rPr>
              <a:t>RCL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00024" y="1275003"/>
          <a:ext cx="7799705" cy="4789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1664"/>
                <a:gridCol w="4289425"/>
                <a:gridCol w="1595755"/>
              </a:tblGrid>
              <a:tr h="361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50" b="1">
                          <a:latin typeface="Calibri"/>
                          <a:cs typeface="Calibri"/>
                        </a:rPr>
                        <a:t>DESPESAS</a:t>
                      </a:r>
                      <a:r>
                        <a:rPr dirty="0" sz="165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16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 b="1">
                          <a:latin typeface="Calibri"/>
                          <a:cs typeface="Calibri"/>
                        </a:rPr>
                        <a:t>PESSOAL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917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50" spc="1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6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 b="1">
                          <a:latin typeface="Calibri"/>
                          <a:cs typeface="Calibri"/>
                        </a:rPr>
                        <a:t>sobre</a:t>
                      </a:r>
                      <a:r>
                        <a:rPr dirty="0" sz="16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 b="1">
                          <a:latin typeface="Calibri"/>
                          <a:cs typeface="Calibri"/>
                        </a:rPr>
                        <a:t>RCL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A6A6A6"/>
                      </a:solidFill>
                      <a:prstDash val="solid"/>
                    </a:lnB>
                  </a:tcPr>
                </a:tc>
              </a:tr>
              <a:tr h="378421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-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2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650" spc="-25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o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A6A6A6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A6A6A6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759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60,00%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A6A6A6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355926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50" spc="-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50" spc="3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ud</a:t>
                      </a:r>
                      <a:r>
                        <a:rPr dirty="0" sz="1650" spc="-4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nc</a:t>
                      </a:r>
                      <a:r>
                        <a:rPr dirty="0" sz="1650" spc="-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457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592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57,00%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45720"/>
                </a:tc>
              </a:tr>
              <a:tr h="367025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5">
                          <a:latin typeface="Calibri"/>
                          <a:cs typeface="Calibri"/>
                        </a:rPr>
                        <a:t>Gastos</a:t>
                      </a:r>
                      <a:r>
                        <a:rPr dirty="0" sz="1650" spc="-15">
                          <a:latin typeface="Calibri"/>
                          <a:cs typeface="Calibri"/>
                        </a:rPr>
                        <a:t> Totais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759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29,06%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4757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20" b="1">
                          <a:latin typeface="Calibri"/>
                          <a:cs typeface="Calibri"/>
                        </a:rPr>
                        <a:t>GARANTIAS</a:t>
                      </a:r>
                      <a:r>
                        <a:rPr dirty="0" sz="165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 b="1">
                          <a:latin typeface="Calibri"/>
                          <a:cs typeface="Calibri"/>
                        </a:rPr>
                        <a:t>VALORES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39179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1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6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 b="1">
                          <a:latin typeface="Calibri"/>
                          <a:cs typeface="Calibri"/>
                        </a:rPr>
                        <a:t>sobre</a:t>
                      </a:r>
                      <a:r>
                        <a:rPr dirty="0" sz="16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 b="1">
                          <a:latin typeface="Calibri"/>
                          <a:cs typeface="Calibri"/>
                        </a:rPr>
                        <a:t>RCL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9885">
                <a:tc gridSpan="2">
                  <a:txBody>
                    <a:bodyPr/>
                    <a:lstStyle/>
                    <a:p>
                      <a:pPr marL="132715">
                        <a:lnSpc>
                          <a:spcPts val="1580"/>
                        </a:lnSpc>
                      </a:pPr>
                      <a:r>
                        <a:rPr dirty="0" sz="1650" spc="-15">
                          <a:latin typeface="Calibri"/>
                          <a:cs typeface="Calibri"/>
                        </a:rPr>
                        <a:t>Limite</a:t>
                      </a:r>
                      <a:r>
                        <a:rPr dirty="0" sz="16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Definido</a:t>
                      </a:r>
                      <a:r>
                        <a:rPr dirty="0" sz="16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Resolução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6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Senado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5920">
                        <a:lnSpc>
                          <a:spcPts val="1580"/>
                        </a:lnSpc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22,00%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</a:tr>
              <a:tr h="355926">
                <a:tc gridSpan="2"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50" spc="-15">
                          <a:latin typeface="Calibri"/>
                          <a:cs typeface="Calibri"/>
                        </a:rPr>
                        <a:t>Totais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 das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Garantias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65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0,00%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025">
                <a:tc gridSpan="2">
                  <a:txBody>
                    <a:bodyPr/>
                    <a:lstStyle/>
                    <a:p>
                      <a:pPr algn="ctr" marL="4013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5" b="1">
                          <a:latin typeface="Calibri"/>
                          <a:cs typeface="Calibri"/>
                        </a:rPr>
                        <a:t>OPERAÇÕES</a:t>
                      </a:r>
                      <a:r>
                        <a:rPr dirty="0" sz="16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 b="1">
                          <a:latin typeface="Calibri"/>
                          <a:cs typeface="Calibri"/>
                        </a:rPr>
                        <a:t>CRÉDITO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A6A6A6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9179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10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6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 b="1">
                          <a:latin typeface="Calibri"/>
                          <a:cs typeface="Calibri"/>
                        </a:rPr>
                        <a:t>sobre</a:t>
                      </a:r>
                      <a:r>
                        <a:rPr dirty="0" sz="16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 b="1">
                          <a:latin typeface="Calibri"/>
                          <a:cs typeface="Calibri"/>
                        </a:rPr>
                        <a:t>RCL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A6A6A6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67395">
                <a:tc gridSpan="2"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-15">
                          <a:latin typeface="Calibri"/>
                          <a:cs typeface="Calibri"/>
                        </a:rPr>
                        <a:t>Limite</a:t>
                      </a:r>
                      <a:r>
                        <a:rPr dirty="0" sz="16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Definido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 Resolução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Senado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Operações</a:t>
                      </a:r>
                      <a:r>
                        <a:rPr dirty="0" sz="16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Crédito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A6A6A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59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16,00%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A6A6A6"/>
                      </a:solidFill>
                      <a:prstDash val="solid"/>
                    </a:lnT>
                  </a:tcPr>
                </a:tc>
              </a:tr>
              <a:tr h="378125">
                <a:tc gridSpan="2"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>
                          <a:latin typeface="Calibri"/>
                          <a:cs typeface="Calibri"/>
                        </a:rPr>
                        <a:t>Operações</a:t>
                      </a:r>
                      <a:r>
                        <a:rPr dirty="0" sz="16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Crédito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Externas</a:t>
                      </a:r>
                      <a:r>
                        <a:rPr dirty="0" sz="16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Internas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655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0,01%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solidFill>
                      <a:srgbClr val="F1F1F1"/>
                    </a:solidFill>
                  </a:tcPr>
                </a:tc>
              </a:tr>
              <a:tr h="355922">
                <a:tc gridSpan="2"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50" spc="-15">
                          <a:latin typeface="Calibri"/>
                          <a:cs typeface="Calibri"/>
                        </a:rPr>
                        <a:t>Limite</a:t>
                      </a:r>
                      <a:r>
                        <a:rPr dirty="0" sz="16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Definido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por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Resolução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>
                          <a:latin typeface="Calibri"/>
                          <a:cs typeface="Calibri"/>
                        </a:rPr>
                        <a:t>Senado</a:t>
                      </a:r>
                      <a:r>
                        <a:rPr dirty="0" sz="16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Antecipação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25">
                          <a:latin typeface="Calibri"/>
                          <a:cs typeface="Calibri"/>
                        </a:rPr>
                        <a:t>Receita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4635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655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7,00%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46355"/>
                </a:tc>
              </a:tr>
              <a:tr h="367399">
                <a:tc gridSpan="2"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>
                          <a:latin typeface="Calibri"/>
                          <a:cs typeface="Calibri"/>
                        </a:rPr>
                        <a:t>Operações</a:t>
                      </a:r>
                      <a:r>
                        <a:rPr dirty="0" sz="16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Crédito</a:t>
                      </a:r>
                      <a:r>
                        <a:rPr dirty="0" sz="16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>
                          <a:latin typeface="Calibri"/>
                          <a:cs typeface="Calibri"/>
                        </a:rPr>
                        <a:t>por </a:t>
                      </a:r>
                      <a:r>
                        <a:rPr dirty="0" sz="1650" spc="-10">
                          <a:latin typeface="Calibri"/>
                          <a:cs typeface="Calibri"/>
                        </a:rPr>
                        <a:t>Antecipação</a:t>
                      </a:r>
                      <a:r>
                        <a:rPr dirty="0" sz="16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6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25">
                          <a:latin typeface="Calibri"/>
                          <a:cs typeface="Calibri"/>
                        </a:rPr>
                        <a:t>Receita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655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25">
                          <a:latin typeface="Calibri"/>
                          <a:cs typeface="Calibri"/>
                        </a:rPr>
                        <a:t>0,00%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67021">
                <a:tc gridSpan="2">
                  <a:txBody>
                    <a:bodyPr/>
                    <a:lstStyle/>
                    <a:p>
                      <a:pPr algn="ctr" marL="38544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50" spc="-10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6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10" b="1">
                          <a:latin typeface="Calibri"/>
                          <a:cs typeface="Calibri"/>
                        </a:rPr>
                        <a:t>CORRENTE</a:t>
                      </a:r>
                      <a:r>
                        <a:rPr dirty="0" sz="165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50" spc="-5" b="1">
                          <a:latin typeface="Calibri"/>
                          <a:cs typeface="Calibri"/>
                        </a:rPr>
                        <a:t>LÍQUIDA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429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450" spc="40" b="1">
                          <a:latin typeface="Calibri"/>
                          <a:cs typeface="Calibri"/>
                        </a:rPr>
                        <a:t>76.778</a:t>
                      </a:r>
                      <a:endParaRPr sz="145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11123" y="3093813"/>
            <a:ext cx="7776845" cy="22860"/>
          </a:xfrm>
          <a:custGeom>
            <a:avLst/>
            <a:gdLst/>
            <a:ahLst/>
            <a:cxnLst/>
            <a:rect l="l" t="t" r="r" b="b"/>
            <a:pathLst>
              <a:path w="7776845" h="22860">
                <a:moveTo>
                  <a:pt x="7776810" y="0"/>
                </a:moveTo>
                <a:lnTo>
                  <a:pt x="0" y="0"/>
                </a:lnTo>
                <a:lnTo>
                  <a:pt x="0" y="22569"/>
                </a:lnTo>
                <a:lnTo>
                  <a:pt x="7776810" y="22569"/>
                </a:lnTo>
                <a:lnTo>
                  <a:pt x="7776810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34388" y="6004369"/>
          <a:ext cx="7521575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3090"/>
                <a:gridCol w="1861185"/>
                <a:gridCol w="1256029"/>
              </a:tblGrid>
              <a:tr h="204790">
                <a:tc>
                  <a:txBody>
                    <a:bodyPr/>
                    <a:lstStyle/>
                    <a:p>
                      <a:pPr marL="31750">
                        <a:lnSpc>
                          <a:spcPts val="1205"/>
                        </a:lnSpc>
                      </a:pPr>
                      <a:r>
                        <a:rPr dirty="0" sz="1250" spc="15">
                          <a:latin typeface="Calibri"/>
                          <a:cs typeface="Calibri"/>
                        </a:rPr>
                        <a:t>PASSIVO</a:t>
                      </a:r>
                      <a:r>
                        <a:rPr dirty="0" sz="12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ATUARIAL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04825">
                        <a:lnSpc>
                          <a:spcPts val="1205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170.743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1809">
                        <a:lnSpc>
                          <a:spcPts val="1205"/>
                        </a:lnSpc>
                      </a:pPr>
                      <a:r>
                        <a:rPr dirty="0" sz="1250" spc="25">
                          <a:latin typeface="Calibri"/>
                          <a:cs typeface="Calibri"/>
                        </a:rPr>
                        <a:t>170.743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3747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50" spc="-5">
                          <a:latin typeface="Calibri"/>
                          <a:cs typeface="Calibri"/>
                        </a:rPr>
                        <a:t>RESTOS</a:t>
                      </a:r>
                      <a:r>
                        <a:rPr dirty="0" sz="12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>
                          <a:latin typeface="Calibri"/>
                          <a:cs typeface="Calibri"/>
                        </a:rPr>
                        <a:t>PAGAR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>
                          <a:latin typeface="Calibri"/>
                          <a:cs typeface="Calibri"/>
                        </a:rPr>
                        <a:t>NÃO-PROCESSADOS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r" marR="5041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7.249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6832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2.001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</a:tr>
              <a:tr h="205387">
                <a:tc>
                  <a:txBody>
                    <a:bodyPr/>
                    <a:lstStyle/>
                    <a:p>
                      <a:pPr marL="31750">
                        <a:lnSpc>
                          <a:spcPts val="1470"/>
                        </a:lnSpc>
                        <a:spcBef>
                          <a:spcPts val="45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APROPRIAÇÃO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DEPÓSITOS</a:t>
                      </a:r>
                      <a:r>
                        <a:rPr dirty="0" sz="12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10">
                          <a:latin typeface="Calibri"/>
                          <a:cs typeface="Calibri"/>
                        </a:rPr>
                        <a:t>JUDICIAIS</a:t>
                      </a:r>
                      <a:r>
                        <a:rPr dirty="0" sz="12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- LC </a:t>
                      </a:r>
                      <a:r>
                        <a:rPr dirty="0" sz="1250" spc="35">
                          <a:latin typeface="Calibri"/>
                          <a:cs typeface="Calibri"/>
                        </a:rPr>
                        <a:t>151/2015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algn="r" marR="504190">
                        <a:lnSpc>
                          <a:spcPts val="1470"/>
                        </a:lnSpc>
                        <a:spcBef>
                          <a:spcPts val="4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8.976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marL="683260">
                        <a:lnSpc>
                          <a:spcPts val="1470"/>
                        </a:lnSpc>
                        <a:spcBef>
                          <a:spcPts val="4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9.770</a:t>
                      </a:r>
                      <a:r>
                        <a:rPr dirty="0" sz="12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12345" sz="1350">
                          <a:solidFill>
                            <a:srgbClr val="888888"/>
                          </a:solidFill>
                          <a:latin typeface="Arial MT"/>
                          <a:cs typeface="Arial MT"/>
                        </a:rPr>
                        <a:t>18</a:t>
                      </a:r>
                      <a:endParaRPr baseline="12345" sz="1350">
                        <a:latin typeface="Arial MT"/>
                        <a:cs typeface="Arial MT"/>
                      </a:endParaRPr>
                    </a:p>
                  </a:txBody>
                  <a:tcPr marL="0" marR="0" marB="0" marT="5715"/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" y="0"/>
            <a:ext cx="9137904" cy="39319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78354" y="0"/>
            <a:ext cx="400050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Dívida</a:t>
            </a:r>
            <a:r>
              <a:rPr dirty="0" sz="2800" spc="-5">
                <a:solidFill>
                  <a:srgbClr val="FFFFFF"/>
                </a:solidFill>
              </a:rPr>
              <a:t> Consolidada</a:t>
            </a:r>
            <a:r>
              <a:rPr dirty="0" sz="2800" spc="-15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Líquida</a:t>
            </a:r>
            <a:endParaRPr sz="2800"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100951" y="646683"/>
            <a:ext cx="11029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44"/>
              </a:lnSpc>
            </a:pPr>
            <a:r>
              <a:rPr dirty="0" sz="1000" spc="-5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0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00" spc="-10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00" spc="4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00" spc="-10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4731" y="629795"/>
            <a:ext cx="7964170" cy="238760"/>
          </a:xfrm>
          <a:custGeom>
            <a:avLst/>
            <a:gdLst/>
            <a:ahLst/>
            <a:cxnLst/>
            <a:rect l="l" t="t" r="r" b="b"/>
            <a:pathLst>
              <a:path w="7964170" h="238759">
                <a:moveTo>
                  <a:pt x="0" y="238133"/>
                </a:moveTo>
                <a:lnTo>
                  <a:pt x="7964031" y="238133"/>
                </a:lnTo>
                <a:lnTo>
                  <a:pt x="7964031" y="0"/>
                </a:lnTo>
                <a:lnTo>
                  <a:pt x="0" y="0"/>
                </a:lnTo>
                <a:lnTo>
                  <a:pt x="0" y="2381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812177" y="617151"/>
            <a:ext cx="76327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0" b="1">
                <a:latin typeface="Calibri"/>
                <a:cs typeface="Calibri"/>
              </a:rPr>
              <a:t>D</a:t>
            </a:r>
            <a:r>
              <a:rPr dirty="0" sz="1400" spc="40" b="1">
                <a:latin typeface="Calibri"/>
                <a:cs typeface="Calibri"/>
              </a:rPr>
              <a:t>ez</a:t>
            </a:r>
            <a:r>
              <a:rPr dirty="0" sz="1400" spc="-5" b="1">
                <a:latin typeface="Calibri"/>
                <a:cs typeface="Calibri"/>
              </a:rPr>
              <a:t>/</a:t>
            </a:r>
            <a:r>
              <a:rPr dirty="0" sz="1400" spc="30" b="1">
                <a:latin typeface="Calibri"/>
                <a:cs typeface="Calibri"/>
              </a:rPr>
              <a:t>202</a:t>
            </a:r>
            <a:r>
              <a:rPr dirty="0" sz="1400" spc="1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74561" y="617151"/>
            <a:ext cx="77279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 b="1">
                <a:latin typeface="Calibri"/>
                <a:cs typeface="Calibri"/>
              </a:rPr>
              <a:t>Ago/2022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85220" y="858417"/>
          <a:ext cx="7978775" cy="5100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34585"/>
                <a:gridCol w="1510664"/>
                <a:gridCol w="1513204"/>
              </a:tblGrid>
              <a:tr h="362029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25" b="1">
                          <a:latin typeface="Calibri"/>
                          <a:cs typeface="Calibri"/>
                        </a:rPr>
                        <a:t>DÍVIDA</a:t>
                      </a:r>
                      <a:r>
                        <a:rPr dirty="0" sz="12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CONSOLIDADA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5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)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42.808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18.162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342945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Dívida</a:t>
                      </a:r>
                      <a:r>
                        <a:rPr dirty="0" sz="12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Contratual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25.839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1.317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361712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Precatórios</a:t>
                      </a:r>
                      <a:r>
                        <a:rPr dirty="0" sz="12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posteriores</a:t>
                      </a:r>
                      <a:r>
                        <a:rPr dirty="0" sz="12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35">
                          <a:latin typeface="Calibri"/>
                          <a:cs typeface="Calibri"/>
                        </a:rPr>
                        <a:t>05/05/2000</a:t>
                      </a:r>
                      <a:r>
                        <a:rPr dirty="0" sz="12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(inclusive)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16.969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16.845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</a:tr>
              <a:tr h="343008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Outras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Dívidas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34480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10">
                          <a:latin typeface="Calibri"/>
                          <a:cs typeface="Calibri"/>
                        </a:rPr>
                        <a:t>0,1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2863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10">
                          <a:latin typeface="Calibri"/>
                          <a:cs typeface="Calibri"/>
                        </a:rPr>
                        <a:t>0,0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362029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10" b="1">
                          <a:latin typeface="Calibri"/>
                          <a:cs typeface="Calibri"/>
                        </a:rPr>
                        <a:t>DEDUÇÕES</a:t>
                      </a:r>
                      <a:r>
                        <a:rPr dirty="0" sz="12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2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 b="1">
                          <a:latin typeface="Calibri"/>
                          <a:cs typeface="Calibri"/>
                        </a:rPr>
                        <a:t>II</a:t>
                      </a:r>
                      <a:r>
                        <a:rPr dirty="0" sz="125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)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23.990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31.450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</a:tr>
              <a:tr h="343072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10">
                          <a:latin typeface="Calibri"/>
                          <a:cs typeface="Calibri"/>
                        </a:rPr>
                        <a:t>Disponibilidade</a:t>
                      </a:r>
                      <a:r>
                        <a:rPr dirty="0" sz="12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>
                          <a:latin typeface="Calibri"/>
                          <a:cs typeface="Calibri"/>
                        </a:rPr>
                        <a:t>Caixa</a:t>
                      </a:r>
                      <a:r>
                        <a:rPr dirty="0" sz="12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Bruta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24.747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33.330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361712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Demais</a:t>
                      </a:r>
                      <a:r>
                        <a:rPr dirty="0" sz="12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Haveres</a:t>
                      </a:r>
                      <a:r>
                        <a:rPr dirty="0" sz="12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Financeiros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301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25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287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</a:tr>
              <a:tr h="364264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-5">
                          <a:latin typeface="Calibri"/>
                          <a:cs typeface="Calibri"/>
                        </a:rPr>
                        <a:t>(-)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Restos</a:t>
                      </a:r>
                      <a:r>
                        <a:rPr dirty="0" sz="12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Pagar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Processados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270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1.021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69850"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331263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50" spc="-5">
                          <a:latin typeface="Calibri"/>
                          <a:cs typeface="Calibri"/>
                        </a:rPr>
                        <a:t>(-)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Depósitos</a:t>
                      </a:r>
                      <a:r>
                        <a:rPr dirty="0" sz="12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Restituíveis</a:t>
                      </a:r>
                      <a:r>
                        <a:rPr dirty="0" sz="12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Valores</a:t>
                      </a:r>
                      <a:r>
                        <a:rPr dirty="0" sz="12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Vinculados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785"/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50" spc="35">
                          <a:latin typeface="Calibri"/>
                          <a:cs typeface="Calibri"/>
                        </a:rPr>
                        <a:t>788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785"/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1.146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  <a:tr h="357115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25" b="1">
                          <a:latin typeface="Calibri"/>
                          <a:cs typeface="Calibri"/>
                        </a:rPr>
                        <a:t>DÍVIDA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CONSOLIDADA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 b="1">
                          <a:latin typeface="Calibri"/>
                          <a:cs typeface="Calibri"/>
                        </a:rPr>
                        <a:t>LÍQUIDA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5" b="1">
                          <a:latin typeface="Calibri"/>
                          <a:cs typeface="Calibri"/>
                        </a:rPr>
                        <a:t>III</a:t>
                      </a:r>
                      <a:r>
                        <a:rPr dirty="0" sz="125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2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2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25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2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 b="1">
                          <a:latin typeface="Calibri"/>
                          <a:cs typeface="Calibri"/>
                        </a:rPr>
                        <a:t>II</a:t>
                      </a:r>
                      <a:r>
                        <a:rPr dirty="0" sz="125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)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18.817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50" spc="25" b="1">
                          <a:latin typeface="Calibri"/>
                          <a:cs typeface="Calibri"/>
                        </a:rPr>
                        <a:t>-13.288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9375">
                    <a:lnR w="952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69051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50" spc="5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CORRENTE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 b="1">
                          <a:latin typeface="Calibri"/>
                          <a:cs typeface="Calibri"/>
                        </a:rPr>
                        <a:t>LÍQUIDA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2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RCL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460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68.251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8765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50" spc="30" b="1">
                          <a:latin typeface="Calibri"/>
                          <a:cs typeface="Calibri"/>
                        </a:rPr>
                        <a:t>76.778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35796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50" spc="15" b="1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2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2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DCL</a:t>
                      </a:r>
                      <a:r>
                        <a:rPr dirty="0" sz="12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sobre</a:t>
                      </a:r>
                      <a:r>
                        <a:rPr dirty="0" sz="125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 b="1">
                          <a:latin typeface="Calibri"/>
                          <a:cs typeface="Calibri"/>
                        </a:rPr>
                        <a:t>RCL</a:t>
                      </a:r>
                      <a:r>
                        <a:rPr dirty="0" sz="12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(III/RCL)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384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50" spc="20" b="1">
                          <a:latin typeface="Calibri"/>
                          <a:cs typeface="Calibri"/>
                        </a:rPr>
                        <a:t>27,57%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00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50" spc="15" b="1">
                          <a:latin typeface="Calibri"/>
                          <a:cs typeface="Calibri"/>
                        </a:rPr>
                        <a:t>-17,31%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7785">
                    <a:lnR w="952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2500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50" spc="20" b="1">
                          <a:latin typeface="Calibri"/>
                          <a:cs typeface="Calibri"/>
                        </a:rPr>
                        <a:t>OUTROS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VALORES</a:t>
                      </a:r>
                      <a:r>
                        <a:rPr dirty="0" sz="125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b="1">
                          <a:latin typeface="Calibri"/>
                          <a:cs typeface="Calibri"/>
                        </a:rPr>
                        <a:t>NÃO</a:t>
                      </a:r>
                      <a:r>
                        <a:rPr dirty="0" sz="125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b="1">
                          <a:latin typeface="Calibri"/>
                          <a:cs typeface="Calibri"/>
                        </a:rPr>
                        <a:t>INTEGRANTES</a:t>
                      </a:r>
                      <a:r>
                        <a:rPr dirty="0" sz="125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 b="1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2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20" b="1">
                          <a:latin typeface="Calibri"/>
                          <a:cs typeface="Calibri"/>
                        </a:rPr>
                        <a:t>DC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25" b="1">
                          <a:latin typeface="Calibri"/>
                          <a:cs typeface="Calibri"/>
                        </a:rPr>
                        <a:t>Dez/2021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4607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15" b="1">
                          <a:latin typeface="Calibri"/>
                          <a:cs typeface="Calibri"/>
                        </a:rPr>
                        <a:t>Ago/2022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59554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50" spc="-5">
                          <a:latin typeface="Calibri"/>
                          <a:cs typeface="Calibri"/>
                        </a:rPr>
                        <a:t>PRECATÓRIOS</a:t>
                      </a:r>
                      <a:r>
                        <a:rPr dirty="0" sz="12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ANTERIORES</a:t>
                      </a:r>
                      <a:r>
                        <a:rPr dirty="0" sz="12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35">
                          <a:latin typeface="Calibri"/>
                          <a:cs typeface="Calibri"/>
                        </a:rPr>
                        <a:t>05/05/2000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441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863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0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0375">
                <a:tc>
                  <a:txBody>
                    <a:bodyPr/>
                    <a:lstStyle/>
                    <a:p>
                      <a:pPr marL="3708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50" spc="-5">
                          <a:latin typeface="Calibri"/>
                          <a:cs typeface="Calibri"/>
                        </a:rPr>
                        <a:t>PRECATÓRIOS</a:t>
                      </a:r>
                      <a:r>
                        <a:rPr dirty="0" sz="12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POSTERIORES</a:t>
                      </a:r>
                      <a:r>
                        <a:rPr dirty="0" sz="12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35">
                          <a:latin typeface="Calibri"/>
                          <a:cs typeface="Calibri"/>
                        </a:rPr>
                        <a:t>05/05/2000</a:t>
                      </a:r>
                      <a:r>
                        <a:rPr dirty="0" sz="12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(Não</a:t>
                      </a:r>
                      <a:r>
                        <a:rPr dirty="0" sz="12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incluídos</a:t>
                      </a:r>
                      <a:r>
                        <a:rPr dirty="0" sz="12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10">
                          <a:latin typeface="Calibri"/>
                          <a:cs typeface="Calibri"/>
                        </a:rPr>
                        <a:t>na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-5">
                          <a:latin typeface="Calibri"/>
                          <a:cs typeface="Calibri"/>
                        </a:rPr>
                        <a:t>DC)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r" marR="3454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3.424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50" spc="20">
                          <a:latin typeface="Calibri"/>
                          <a:cs typeface="Calibri"/>
                        </a:rPr>
                        <a:t>5.783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R w="9525">
                      <a:solidFill>
                        <a:srgbClr val="FFFFFF"/>
                      </a:solidFill>
                      <a:prstDash val="soli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099" y="894334"/>
            <a:ext cx="83331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252525"/>
                </a:solidFill>
                <a:latin typeface="Calibri"/>
                <a:cs typeface="Calibri"/>
              </a:rPr>
              <a:t>Dívida Consolidada</a:t>
            </a:r>
            <a:r>
              <a:rPr dirty="0" sz="2400" spc="-1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252525"/>
                </a:solidFill>
                <a:latin typeface="Calibri"/>
                <a:cs typeface="Calibri"/>
              </a:rPr>
              <a:t>Líquida</a:t>
            </a:r>
            <a:r>
              <a:rPr dirty="0" sz="2400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252525"/>
                </a:solidFill>
                <a:latin typeface="Calibri"/>
                <a:cs typeface="Calibri"/>
              </a:rPr>
              <a:t>em</a:t>
            </a:r>
            <a:r>
              <a:rPr dirty="0" sz="2400" spc="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252525"/>
                </a:solidFill>
                <a:latin typeface="Calibri"/>
                <a:cs typeface="Calibri"/>
              </a:rPr>
              <a:t>Relação</a:t>
            </a:r>
            <a:r>
              <a:rPr dirty="0" sz="2400" spc="-40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252525"/>
                </a:solidFill>
                <a:latin typeface="Calibri"/>
                <a:cs typeface="Calibri"/>
              </a:rPr>
              <a:t>à </a:t>
            </a:r>
            <a:r>
              <a:rPr dirty="0" sz="2400" spc="-15" b="1">
                <a:solidFill>
                  <a:srgbClr val="252525"/>
                </a:solidFill>
                <a:latin typeface="Calibri"/>
                <a:cs typeface="Calibri"/>
              </a:rPr>
              <a:t>Receita</a:t>
            </a:r>
            <a:r>
              <a:rPr dirty="0" sz="2400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252525"/>
                </a:solidFill>
                <a:latin typeface="Calibri"/>
                <a:cs typeface="Calibri"/>
              </a:rPr>
              <a:t>Corrente </a:t>
            </a:r>
            <a:r>
              <a:rPr dirty="0" sz="2400" spc="-5" b="1">
                <a:solidFill>
                  <a:srgbClr val="252525"/>
                </a:solidFill>
                <a:latin typeface="Calibri"/>
                <a:cs typeface="Calibri"/>
              </a:rPr>
              <a:t>Líquida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659130"/>
            <a:chOff x="0" y="0"/>
            <a:chExt cx="9144000" cy="6591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3992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9055" y="0"/>
              <a:ext cx="7509509" cy="65912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38250" y="0"/>
            <a:ext cx="7068184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Limite</a:t>
            </a:r>
            <a:r>
              <a:rPr dirty="0" sz="2800" spc="5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e</a:t>
            </a:r>
            <a:r>
              <a:rPr dirty="0" sz="2800" spc="5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trajetória</a:t>
            </a:r>
            <a:r>
              <a:rPr dirty="0" sz="2800" spc="30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da</a:t>
            </a:r>
            <a:r>
              <a:rPr dirty="0" sz="2800" spc="10">
                <a:solidFill>
                  <a:srgbClr val="FFFFFF"/>
                </a:solidFill>
              </a:rPr>
              <a:t> </a:t>
            </a:r>
            <a:r>
              <a:rPr dirty="0" sz="2800" spc="-10">
                <a:solidFill>
                  <a:srgbClr val="FFFFFF"/>
                </a:solidFill>
              </a:rPr>
              <a:t>Dívida</a:t>
            </a:r>
            <a:r>
              <a:rPr dirty="0" sz="2800" spc="25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consolidada</a:t>
            </a:r>
            <a:r>
              <a:rPr dirty="0" sz="2800" spc="5">
                <a:solidFill>
                  <a:srgbClr val="FFFFFF"/>
                </a:solidFill>
              </a:rPr>
              <a:t> </a:t>
            </a:r>
            <a:r>
              <a:rPr dirty="0" sz="2800" spc="-5">
                <a:solidFill>
                  <a:srgbClr val="FFFFFF"/>
                </a:solidFill>
              </a:rPr>
              <a:t>líquida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8283067" y="6455765"/>
            <a:ext cx="1536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888888"/>
                </a:solidFill>
                <a:latin typeface="Arial MT"/>
                <a:cs typeface="Arial MT"/>
              </a:rPr>
              <a:t>19</a:t>
            </a:r>
            <a:endParaRPr sz="900">
              <a:latin typeface="Arial MT"/>
              <a:cs typeface="Arial MT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494667" y="2327325"/>
            <a:ext cx="7985125" cy="2560955"/>
            <a:chOff x="494667" y="2327325"/>
            <a:chExt cx="7985125" cy="2560955"/>
          </a:xfrm>
        </p:grpSpPr>
        <p:sp>
          <p:nvSpPr>
            <p:cNvPr id="10" name="object 10"/>
            <p:cNvSpPr/>
            <p:nvPr/>
          </p:nvSpPr>
          <p:spPr>
            <a:xfrm>
              <a:off x="498441" y="4657784"/>
              <a:ext cx="7977505" cy="36830"/>
            </a:xfrm>
            <a:custGeom>
              <a:avLst/>
              <a:gdLst/>
              <a:ahLst/>
              <a:cxnLst/>
              <a:rect l="l" t="t" r="r" b="b"/>
              <a:pathLst>
                <a:path w="7977505" h="36829">
                  <a:moveTo>
                    <a:pt x="0" y="36475"/>
                  </a:moveTo>
                  <a:lnTo>
                    <a:pt x="7977440" y="36475"/>
                  </a:lnTo>
                </a:path>
                <a:path w="7977505" h="36829">
                  <a:moveTo>
                    <a:pt x="7977440" y="8804"/>
                  </a:moveTo>
                  <a:lnTo>
                    <a:pt x="7977440" y="36475"/>
                  </a:lnTo>
                </a:path>
                <a:path w="7977505" h="36829">
                  <a:moveTo>
                    <a:pt x="0" y="0"/>
                  </a:moveTo>
                  <a:lnTo>
                    <a:pt x="0" y="36475"/>
                  </a:lnTo>
                </a:path>
              </a:pathLst>
            </a:custGeom>
            <a:ln w="75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096" y="2327325"/>
              <a:ext cx="7675501" cy="2560843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35812" y="2922238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8389" y="2965422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188%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0924" y="3011540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183%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23773" y="3057764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178%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86412" y="3103778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174%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48947" y="3150106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169%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11796" y="3196120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164%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74331" y="3241882"/>
            <a:ext cx="28829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159%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37180" y="3288462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154%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99715" y="3334476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149%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62354" y="3380238"/>
            <a:ext cx="28829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144%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25204" y="3426818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139%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87738" y="3472832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135%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50273" y="3519160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130%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13122" y="3565174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125%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72486" y="3582049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120%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26320" y="3611502"/>
            <a:ext cx="101346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120%  </a:t>
            </a:r>
            <a:r>
              <a:rPr dirty="0" sz="900" spc="135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120%  </a:t>
            </a:r>
            <a:r>
              <a:rPr dirty="0" sz="900" spc="135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120%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2909" y="2666070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98389" y="2221864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236%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60924" y="2140066"/>
            <a:ext cx="28829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245%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23773" y="2124805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246%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86412" y="2364517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221%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48947" y="2597416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11796" y="2664603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74331" y="2533332"/>
            <a:ext cx="28829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203%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37180" y="2489561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208%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99715" y="2437154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213%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62354" y="2569493"/>
            <a:ext cx="288290" cy="1651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200%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25204" y="2594376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87738" y="2631900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50273" y="2653073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191%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76340" y="2755163"/>
            <a:ext cx="2876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182%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75761" y="3548248"/>
            <a:ext cx="1013460" cy="4305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900" spc="5" b="1">
                <a:latin typeface="Calibri"/>
                <a:cs typeface="Calibri"/>
              </a:rPr>
              <a:t>120%  </a:t>
            </a:r>
            <a:r>
              <a:rPr dirty="0" sz="900" spc="130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120%  </a:t>
            </a:r>
            <a:r>
              <a:rPr dirty="0" sz="900" spc="135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120%</a:t>
            </a:r>
            <a:endParaRPr sz="900">
              <a:latin typeface="Calibri"/>
              <a:cs typeface="Calibri"/>
            </a:endParaRPr>
          </a:p>
          <a:p>
            <a:pPr marL="62865">
              <a:lnSpc>
                <a:spcPct val="100000"/>
              </a:lnSpc>
              <a:spcBef>
                <a:spcPts val="509"/>
              </a:spcBef>
            </a:pPr>
            <a:r>
              <a:rPr dirty="0" sz="900" spc="5" b="1">
                <a:latin typeface="Calibri"/>
                <a:cs typeface="Calibri"/>
              </a:rPr>
              <a:t>97%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82119" y="3964939"/>
            <a:ext cx="22860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81%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31339" y="4045856"/>
            <a:ext cx="22860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73%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83285" y="4211464"/>
            <a:ext cx="22860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54%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487965" y="4068077"/>
            <a:ext cx="22860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44%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19258" y="4146793"/>
            <a:ext cx="22860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33%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1090" y="4626007"/>
            <a:ext cx="8000365" cy="2876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5080">
              <a:lnSpc>
                <a:spcPts val="1025"/>
              </a:lnSpc>
              <a:spcBef>
                <a:spcPts val="110"/>
              </a:spcBef>
            </a:pPr>
            <a:r>
              <a:rPr dirty="0" sz="900" spc="5" b="1">
                <a:latin typeface="Calibri"/>
                <a:cs typeface="Calibri"/>
              </a:rPr>
              <a:t>-17,31%</a:t>
            </a:r>
            <a:endParaRPr sz="900">
              <a:latin typeface="Calibri"/>
              <a:cs typeface="Calibri"/>
            </a:endParaRPr>
          </a:p>
          <a:p>
            <a:pPr algn="r" marR="27305">
              <a:lnSpc>
                <a:spcPts val="1025"/>
              </a:lnSpc>
            </a:pPr>
            <a:r>
              <a:rPr dirty="0" sz="900" b="1">
                <a:latin typeface="Calibri"/>
                <a:cs typeface="Calibri"/>
              </a:rPr>
              <a:t>dez/01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dez/02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dez/03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dez/04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dez/05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dez/06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dez/07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dez/08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dez/09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dez/10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dez/11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dez/14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dez/13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dez/14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dez/15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dez/16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dez/17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dez/18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dez/19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dez/20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dez/21</a:t>
            </a:r>
            <a:r>
              <a:rPr dirty="0" sz="900" spc="1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ago/22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2952941" y="5773467"/>
            <a:ext cx="201295" cy="60960"/>
            <a:chOff x="2952941" y="5773467"/>
            <a:chExt cx="201295" cy="60960"/>
          </a:xfrm>
        </p:grpSpPr>
        <p:sp>
          <p:nvSpPr>
            <p:cNvPr id="52" name="object 52"/>
            <p:cNvSpPr/>
            <p:nvPr/>
          </p:nvSpPr>
          <p:spPr>
            <a:xfrm>
              <a:off x="2952941" y="5804912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 h="0">
                  <a:moveTo>
                    <a:pt x="0" y="0"/>
                  </a:moveTo>
                  <a:lnTo>
                    <a:pt x="201291" y="0"/>
                  </a:lnTo>
                </a:path>
              </a:pathLst>
            </a:custGeom>
            <a:ln w="2264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025910" y="5777241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39">
                  <a:moveTo>
                    <a:pt x="26419" y="0"/>
                  </a:moveTo>
                  <a:lnTo>
                    <a:pt x="16143" y="2075"/>
                  </a:lnTo>
                  <a:lnTo>
                    <a:pt x="7745" y="7735"/>
                  </a:lnTo>
                  <a:lnTo>
                    <a:pt x="2078" y="16131"/>
                  </a:lnTo>
                  <a:lnTo>
                    <a:pt x="0" y="26413"/>
                  </a:lnTo>
                  <a:lnTo>
                    <a:pt x="2078" y="36695"/>
                  </a:lnTo>
                  <a:lnTo>
                    <a:pt x="7745" y="45091"/>
                  </a:lnTo>
                  <a:lnTo>
                    <a:pt x="16143" y="50751"/>
                  </a:lnTo>
                  <a:lnTo>
                    <a:pt x="26419" y="52826"/>
                  </a:lnTo>
                  <a:lnTo>
                    <a:pt x="36695" y="50751"/>
                  </a:lnTo>
                  <a:lnTo>
                    <a:pt x="45094" y="45091"/>
                  </a:lnTo>
                  <a:lnTo>
                    <a:pt x="50760" y="36695"/>
                  </a:lnTo>
                  <a:lnTo>
                    <a:pt x="52839" y="26413"/>
                  </a:lnTo>
                  <a:lnTo>
                    <a:pt x="50760" y="16131"/>
                  </a:lnTo>
                  <a:lnTo>
                    <a:pt x="45094" y="7735"/>
                  </a:lnTo>
                  <a:lnTo>
                    <a:pt x="36695" y="2075"/>
                  </a:lnTo>
                  <a:lnTo>
                    <a:pt x="2641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025910" y="5777241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39">
                  <a:moveTo>
                    <a:pt x="52839" y="26413"/>
                  </a:moveTo>
                  <a:lnTo>
                    <a:pt x="50760" y="36695"/>
                  </a:lnTo>
                  <a:lnTo>
                    <a:pt x="45094" y="45091"/>
                  </a:lnTo>
                  <a:lnTo>
                    <a:pt x="36695" y="50751"/>
                  </a:lnTo>
                  <a:lnTo>
                    <a:pt x="26419" y="52826"/>
                  </a:lnTo>
                  <a:lnTo>
                    <a:pt x="16143" y="50751"/>
                  </a:lnTo>
                  <a:lnTo>
                    <a:pt x="7745" y="45091"/>
                  </a:lnTo>
                  <a:lnTo>
                    <a:pt x="2078" y="36695"/>
                  </a:lnTo>
                  <a:lnTo>
                    <a:pt x="0" y="26413"/>
                  </a:lnTo>
                  <a:lnTo>
                    <a:pt x="2078" y="16131"/>
                  </a:lnTo>
                  <a:lnTo>
                    <a:pt x="7745" y="7735"/>
                  </a:lnTo>
                  <a:lnTo>
                    <a:pt x="16143" y="2075"/>
                  </a:lnTo>
                  <a:lnTo>
                    <a:pt x="26419" y="0"/>
                  </a:lnTo>
                  <a:lnTo>
                    <a:pt x="36695" y="2075"/>
                  </a:lnTo>
                  <a:lnTo>
                    <a:pt x="45094" y="7735"/>
                  </a:lnTo>
                  <a:lnTo>
                    <a:pt x="50760" y="16131"/>
                  </a:lnTo>
                  <a:lnTo>
                    <a:pt x="52839" y="26413"/>
                  </a:lnTo>
                  <a:close/>
                </a:path>
              </a:pathLst>
            </a:custGeom>
            <a:ln w="7547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/>
          <p:cNvSpPr txBox="1"/>
          <p:nvPr/>
        </p:nvSpPr>
        <p:spPr>
          <a:xfrm>
            <a:off x="3162711" y="5703412"/>
            <a:ext cx="1328420" cy="1765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00" spc="-10" b="1">
                <a:latin typeface="Calibri"/>
                <a:cs typeface="Calibri"/>
              </a:rPr>
              <a:t>Limite</a:t>
            </a:r>
            <a:r>
              <a:rPr dirty="0" sz="1000" spc="-2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de</a:t>
            </a:r>
            <a:r>
              <a:rPr dirty="0" sz="1000" spc="-20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Endividamento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5651508" y="5773467"/>
            <a:ext cx="201295" cy="60960"/>
            <a:chOff x="5651508" y="5773467"/>
            <a:chExt cx="201295" cy="60960"/>
          </a:xfrm>
        </p:grpSpPr>
        <p:sp>
          <p:nvSpPr>
            <p:cNvPr id="57" name="object 57"/>
            <p:cNvSpPr/>
            <p:nvPr/>
          </p:nvSpPr>
          <p:spPr>
            <a:xfrm>
              <a:off x="5651508" y="5804912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5" h="0">
                  <a:moveTo>
                    <a:pt x="0" y="0"/>
                  </a:moveTo>
                  <a:lnTo>
                    <a:pt x="201291" y="0"/>
                  </a:lnTo>
                </a:path>
              </a:pathLst>
            </a:custGeom>
            <a:ln w="2264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5724476" y="5777241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39">
                  <a:moveTo>
                    <a:pt x="26419" y="0"/>
                  </a:moveTo>
                  <a:lnTo>
                    <a:pt x="16143" y="2075"/>
                  </a:lnTo>
                  <a:lnTo>
                    <a:pt x="7745" y="7735"/>
                  </a:lnTo>
                  <a:lnTo>
                    <a:pt x="2078" y="16131"/>
                  </a:lnTo>
                  <a:lnTo>
                    <a:pt x="0" y="26413"/>
                  </a:lnTo>
                  <a:lnTo>
                    <a:pt x="2078" y="36695"/>
                  </a:lnTo>
                  <a:lnTo>
                    <a:pt x="7745" y="45091"/>
                  </a:lnTo>
                  <a:lnTo>
                    <a:pt x="16143" y="50751"/>
                  </a:lnTo>
                  <a:lnTo>
                    <a:pt x="26419" y="52826"/>
                  </a:lnTo>
                  <a:lnTo>
                    <a:pt x="36695" y="50751"/>
                  </a:lnTo>
                  <a:lnTo>
                    <a:pt x="45094" y="45091"/>
                  </a:lnTo>
                  <a:lnTo>
                    <a:pt x="50760" y="36695"/>
                  </a:lnTo>
                  <a:lnTo>
                    <a:pt x="52839" y="26413"/>
                  </a:lnTo>
                  <a:lnTo>
                    <a:pt x="50760" y="16131"/>
                  </a:lnTo>
                  <a:lnTo>
                    <a:pt x="45094" y="7735"/>
                  </a:lnTo>
                  <a:lnTo>
                    <a:pt x="36695" y="2075"/>
                  </a:lnTo>
                  <a:lnTo>
                    <a:pt x="26419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5724476" y="5777241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39">
                  <a:moveTo>
                    <a:pt x="52839" y="26413"/>
                  </a:moveTo>
                  <a:lnTo>
                    <a:pt x="50760" y="36695"/>
                  </a:lnTo>
                  <a:lnTo>
                    <a:pt x="45094" y="45091"/>
                  </a:lnTo>
                  <a:lnTo>
                    <a:pt x="36695" y="50751"/>
                  </a:lnTo>
                  <a:lnTo>
                    <a:pt x="26419" y="52826"/>
                  </a:lnTo>
                  <a:lnTo>
                    <a:pt x="16143" y="50751"/>
                  </a:lnTo>
                  <a:lnTo>
                    <a:pt x="7745" y="45091"/>
                  </a:lnTo>
                  <a:lnTo>
                    <a:pt x="2078" y="36695"/>
                  </a:lnTo>
                  <a:lnTo>
                    <a:pt x="0" y="26413"/>
                  </a:lnTo>
                  <a:lnTo>
                    <a:pt x="2078" y="16131"/>
                  </a:lnTo>
                  <a:lnTo>
                    <a:pt x="7745" y="7735"/>
                  </a:lnTo>
                  <a:lnTo>
                    <a:pt x="16143" y="2075"/>
                  </a:lnTo>
                  <a:lnTo>
                    <a:pt x="26419" y="0"/>
                  </a:lnTo>
                  <a:lnTo>
                    <a:pt x="36695" y="2075"/>
                  </a:lnTo>
                  <a:lnTo>
                    <a:pt x="45094" y="7735"/>
                  </a:lnTo>
                  <a:lnTo>
                    <a:pt x="50760" y="16131"/>
                  </a:lnTo>
                  <a:lnTo>
                    <a:pt x="52839" y="26413"/>
                  </a:lnTo>
                  <a:close/>
                </a:path>
              </a:pathLst>
            </a:custGeom>
            <a:ln w="7547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0" name="object 60"/>
          <p:cNvSpPr txBox="1"/>
          <p:nvPr/>
        </p:nvSpPr>
        <p:spPr>
          <a:xfrm>
            <a:off x="5861696" y="5703412"/>
            <a:ext cx="794385" cy="1765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00" spc="-10" b="1">
                <a:latin typeface="Calibri"/>
                <a:cs typeface="Calibri"/>
              </a:rPr>
              <a:t>Trajetória</a:t>
            </a:r>
            <a:r>
              <a:rPr dirty="0" sz="1000" spc="-40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Real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56432" y="1783067"/>
            <a:ext cx="2221230" cy="343674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9144000" cy="588010"/>
            <a:chOff x="0" y="0"/>
            <a:chExt cx="9144000" cy="58801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144000" cy="3855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5564" y="0"/>
              <a:ext cx="5471922" cy="58750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24252" y="0"/>
            <a:ext cx="509460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</a:rPr>
              <a:t>Lei</a:t>
            </a:r>
            <a:r>
              <a:rPr dirty="0" sz="2400" spc="-20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Complementar</a:t>
            </a:r>
            <a:r>
              <a:rPr dirty="0" sz="2400" spc="-5">
                <a:solidFill>
                  <a:srgbClr val="FFFFFF"/>
                </a:solidFill>
              </a:rPr>
              <a:t> nº 101</a:t>
            </a:r>
            <a:r>
              <a:rPr dirty="0" sz="2400" spc="-2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de</a:t>
            </a:r>
            <a:r>
              <a:rPr dirty="0" sz="240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Maio/2000</a:t>
            </a:r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1400936" y="2845155"/>
            <a:ext cx="6340475" cy="1485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5000"/>
              </a:lnSpc>
              <a:spcBef>
                <a:spcPts val="100"/>
              </a:spcBef>
            </a:pPr>
            <a:r>
              <a:rPr dirty="0" sz="2000">
                <a:latin typeface="Arial MT"/>
                <a:cs typeface="Arial MT"/>
              </a:rPr>
              <a:t>DEMONSTRAÇÃO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</a:t>
            </a:r>
            <a:r>
              <a:rPr dirty="0" sz="2000" spc="-120">
                <a:latin typeface="Arial MT"/>
                <a:cs typeface="Arial MT"/>
              </a:rPr>
              <a:t> </a:t>
            </a:r>
            <a:r>
              <a:rPr dirty="0" sz="2000" spc="-35">
                <a:latin typeface="Arial MT"/>
                <a:cs typeface="Arial MT"/>
              </a:rPr>
              <a:t>AVALIAÇÃO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CUMPRIMENTO </a:t>
            </a:r>
            <a:r>
              <a:rPr dirty="0" sz="2000" spc="-5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DAS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 spc="-30">
                <a:latin typeface="Arial MT"/>
                <a:cs typeface="Arial MT"/>
              </a:rPr>
              <a:t>METAS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FISCAIS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latin typeface="Arial MT"/>
                <a:cs typeface="Arial MT"/>
              </a:rPr>
              <a:t>§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4º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</a:t>
            </a:r>
            <a:r>
              <a:rPr dirty="0" sz="1800" spc="-10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ARTIGO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9º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DA</a:t>
            </a:r>
            <a:r>
              <a:rPr dirty="0" sz="1800" spc="-120">
                <a:latin typeface="Arial MT"/>
                <a:cs typeface="Arial MT"/>
              </a:rPr>
              <a:t> </a:t>
            </a:r>
            <a:r>
              <a:rPr dirty="0" sz="1800" spc="-5">
                <a:latin typeface="Arial MT"/>
                <a:cs typeface="Arial MT"/>
              </a:rPr>
              <a:t>LRF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8303" y="0"/>
              <a:ext cx="8235696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076825" cy="6858000"/>
            </a:xfrm>
            <a:custGeom>
              <a:avLst/>
              <a:gdLst/>
              <a:ahLst/>
              <a:cxnLst/>
              <a:rect l="l" t="t" r="r" b="b"/>
              <a:pathLst>
                <a:path w="5076825" h="6858000">
                  <a:moveTo>
                    <a:pt x="2926810" y="0"/>
                  </a:moveTo>
                  <a:lnTo>
                    <a:pt x="0" y="0"/>
                  </a:lnTo>
                  <a:lnTo>
                    <a:pt x="0" y="6857996"/>
                  </a:lnTo>
                  <a:lnTo>
                    <a:pt x="5076443" y="6857996"/>
                  </a:lnTo>
                  <a:lnTo>
                    <a:pt x="2926810" y="0"/>
                  </a:lnTo>
                  <a:close/>
                </a:path>
              </a:pathLst>
            </a:custGeom>
            <a:solidFill>
              <a:srgbClr val="2A5D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9263" y="1036319"/>
              <a:ext cx="1327403" cy="11932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5275" y="1126236"/>
              <a:ext cx="1139952" cy="1018032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49097" y="5272168"/>
            <a:ext cx="3583940" cy="59055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300" spc="-10" b="1">
                <a:solidFill>
                  <a:srgbClr val="FFFFFF"/>
                </a:solidFill>
                <a:latin typeface="Arial"/>
                <a:cs typeface="Arial"/>
              </a:rPr>
              <a:t>Elaboração:</a:t>
            </a:r>
            <a:r>
              <a:rPr dirty="0" sz="13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00" spc="-15" b="1">
                <a:solidFill>
                  <a:srgbClr val="FFFFFF"/>
                </a:solidFill>
                <a:latin typeface="Arial"/>
                <a:cs typeface="Arial"/>
              </a:rPr>
              <a:t>ASECO</a:t>
            </a:r>
            <a:r>
              <a:rPr dirty="0" sz="13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00" spc="-5" b="1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13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FFFFFF"/>
                </a:solidFill>
                <a:latin typeface="Arial"/>
                <a:cs typeface="Arial"/>
              </a:rPr>
              <a:t>Assessoria</a:t>
            </a:r>
            <a:r>
              <a:rPr dirty="0" sz="1300" spc="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00" spc="-5" b="1">
                <a:solidFill>
                  <a:srgbClr val="FFFFFF"/>
                </a:solidFill>
                <a:latin typeface="Arial"/>
                <a:cs typeface="Arial"/>
              </a:rPr>
              <a:t>Econômica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  <a:hlinkClick r:id="rId5"/>
              </a:rPr>
              <a:t>aseco@sf.prefeitura.sp.gov.br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097" y="3187065"/>
            <a:ext cx="3681729" cy="1428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5781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Secretaria</a:t>
            </a:r>
            <a:r>
              <a:rPr dirty="0" sz="2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Municipal</a:t>
            </a:r>
            <a:r>
              <a:rPr dirty="0" sz="2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dirty="0" sz="2400" spc="-6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Fazenda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Guilherme</a:t>
            </a:r>
            <a:r>
              <a:rPr dirty="0" sz="20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Bueno</a:t>
            </a:r>
            <a:r>
              <a:rPr dirty="0" sz="2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Camargo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058536" y="567385"/>
            <a:ext cx="226568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OBRIGADO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936" y="1632183"/>
            <a:ext cx="3457194" cy="86031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932682" y="0"/>
            <a:ext cx="12807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SUMÁRIO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9305" algn="l"/>
              </a:tabLst>
            </a:pPr>
            <a:r>
              <a:rPr dirty="0" spc="75"/>
              <a:t>I.	RECEITAS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7980" rIns="0" bIns="0" rtlCol="0" vert="horz">
            <a:spAutoFit/>
          </a:bodyPr>
          <a:lstStyle/>
          <a:p>
            <a:pPr marL="643255" indent="-631190">
              <a:lnSpc>
                <a:spcPct val="100000"/>
              </a:lnSpc>
              <a:spcBef>
                <a:spcPts val="2740"/>
              </a:spcBef>
              <a:buAutoNum type="romanUcPeriod" startAt="2"/>
              <a:tabLst>
                <a:tab pos="643890" algn="l"/>
              </a:tabLst>
            </a:pPr>
            <a:r>
              <a:rPr dirty="0" spc="110"/>
              <a:t>DESPESAS</a:t>
            </a:r>
          </a:p>
          <a:p>
            <a:pPr marL="685800" indent="-673735">
              <a:lnSpc>
                <a:spcPct val="100000"/>
              </a:lnSpc>
              <a:spcBef>
                <a:spcPts val="2640"/>
              </a:spcBef>
              <a:buAutoNum type="romanUcPeriod" startAt="2"/>
              <a:tabLst>
                <a:tab pos="686435" algn="l"/>
              </a:tabLst>
            </a:pPr>
            <a:r>
              <a:rPr dirty="0" spc="65"/>
              <a:t>RESULTADOS,</a:t>
            </a:r>
            <a:r>
              <a:rPr dirty="0" spc="245"/>
              <a:t> </a:t>
            </a:r>
            <a:r>
              <a:rPr dirty="0" spc="105"/>
              <a:t>DÍVIDA</a:t>
            </a:r>
            <a:r>
              <a:rPr dirty="0" spc="245"/>
              <a:t> </a:t>
            </a:r>
            <a:r>
              <a:rPr dirty="0"/>
              <a:t>E</a:t>
            </a:r>
            <a:r>
              <a:rPr dirty="0" spc="295"/>
              <a:t> </a:t>
            </a:r>
            <a:r>
              <a:rPr dirty="0" spc="120"/>
              <a:t>LIMITES</a:t>
            </a: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2289" y="0"/>
            <a:ext cx="297878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5">
                <a:solidFill>
                  <a:srgbClr val="FFFFFF"/>
                </a:solidFill>
              </a:rPr>
              <a:t>RECEITA </a:t>
            </a:r>
            <a:r>
              <a:rPr dirty="0" sz="2400" spc="-20">
                <a:solidFill>
                  <a:srgbClr val="FFFFFF"/>
                </a:solidFill>
              </a:rPr>
              <a:t>CONSOLIDADA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690473" y="4904994"/>
            <a:ext cx="6917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MT"/>
                <a:cs typeface="Arial MT"/>
              </a:rPr>
              <a:t>(1)</a:t>
            </a:r>
            <a:r>
              <a:rPr dirty="0" sz="1000" spc="3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Inclui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PPI,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transferências relacionadas à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COVID-19,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outorga de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concessões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cessão da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Folha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Pagamentos</a:t>
            </a:r>
            <a:r>
              <a:rPr dirty="0" sz="1000" spc="-2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(2020).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9619" y="1372870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58951" y="1603112"/>
          <a:ext cx="7672070" cy="3270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275"/>
                <a:gridCol w="967739"/>
                <a:gridCol w="929639"/>
                <a:gridCol w="873125"/>
                <a:gridCol w="790575"/>
                <a:gridCol w="715010"/>
                <a:gridCol w="720089"/>
                <a:gridCol w="728345"/>
              </a:tblGrid>
              <a:tr h="47249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10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2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" b="1">
                          <a:latin typeface="Calibri"/>
                          <a:cs typeface="Calibri"/>
                        </a:rPr>
                        <a:t>CONSOLIDADA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90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1200" spc="5" b="1">
                          <a:latin typeface="Calibri"/>
                          <a:cs typeface="Calibri"/>
                        </a:rPr>
                        <a:t>Janeiro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2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Agosto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6525">
                    <a:lnL w="19050">
                      <a:solidFill>
                        <a:srgbClr val="BEBEBE"/>
                      </a:solidFill>
                      <a:prstDash val="solid"/>
                    </a:lnL>
                    <a:lnR w="190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Variação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Nominal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6525">
                    <a:lnL w="19050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004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9050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R w="190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9050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200" spc="40" b="1">
                          <a:latin typeface="Calibri"/>
                          <a:cs typeface="Calibri"/>
                        </a:rPr>
                        <a:t>2022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88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5" b="1">
                          <a:latin typeface="Calibri"/>
                          <a:cs typeface="Calibri"/>
                        </a:rPr>
                        <a:t>RECEITAS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CORRENTES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37.607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41.066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45.783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54.730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9,2%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11,5%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19,5%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382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dirty="0" sz="950" spc="5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RECORRENTE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9525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dirty="0" sz="950" spc="-15">
                          <a:latin typeface="Calibri"/>
                          <a:cs typeface="Calibri"/>
                        </a:rPr>
                        <a:t>37.115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9525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dirty="0" sz="950" spc="-15">
                          <a:latin typeface="Calibri"/>
                          <a:cs typeface="Calibri"/>
                        </a:rPr>
                        <a:t>37.619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87655">
                        <a:lnSpc>
                          <a:spcPct val="100000"/>
                        </a:lnSpc>
                      </a:pPr>
                      <a:r>
                        <a:rPr dirty="0" sz="950" spc="-15">
                          <a:latin typeface="Calibri"/>
                          <a:cs typeface="Calibri"/>
                        </a:rPr>
                        <a:t>44.454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54635">
                        <a:lnSpc>
                          <a:spcPct val="100000"/>
                        </a:lnSpc>
                      </a:pPr>
                      <a:r>
                        <a:rPr dirty="0" sz="950" spc="-15">
                          <a:latin typeface="Calibri"/>
                          <a:cs typeface="Calibri"/>
                        </a:rPr>
                        <a:t>53.597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7620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1,4%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18,2%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20,6%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</a:tr>
              <a:tr h="3976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dirty="0" sz="950" spc="5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9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NÃO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RECORRENTE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¹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9525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13970">
                        <a:lnSpc>
                          <a:spcPct val="100000"/>
                        </a:lnSpc>
                      </a:pPr>
                      <a:r>
                        <a:rPr dirty="0" sz="950" spc="-15">
                          <a:latin typeface="Calibri"/>
                          <a:cs typeface="Calibri"/>
                        </a:rPr>
                        <a:t>492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9525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32740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3.447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18135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1.329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84480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1.134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7620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600,5%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-61,5%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ct val="100000"/>
                        </a:lnSpc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-14,7%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solidFill>
                      <a:srgbClr val="F1F1F1"/>
                    </a:solidFill>
                  </a:tcPr>
                </a:tc>
              </a:tr>
              <a:tr h="38266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5" b="1">
                          <a:latin typeface="Calibri"/>
                          <a:cs typeface="Calibri"/>
                        </a:rPr>
                        <a:t>RECEITAS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CAPITAL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>
                    <a:lnR w="9525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1.634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>
                    <a:lnL w="9525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1.982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2.274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/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3.127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21,3%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14,8%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37,5%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0330"/>
                </a:tc>
              </a:tr>
              <a:tr h="397404">
                <a:tc>
                  <a:txBody>
                    <a:bodyPr/>
                    <a:lstStyle/>
                    <a:p>
                      <a:pPr marL="29845" marR="534670">
                        <a:lnSpc>
                          <a:spcPts val="1480"/>
                        </a:lnSpc>
                        <a:spcBef>
                          <a:spcPts val="5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RECEITA 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R w="9525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1.519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L w="9525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1.797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1.766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3.465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18,3%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15" b="1">
                          <a:latin typeface="Calibri"/>
                          <a:cs typeface="Calibri"/>
                        </a:rPr>
                        <a:t>-1,7%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20" b="1">
                          <a:latin typeface="Calibri"/>
                          <a:cs typeface="Calibri"/>
                        </a:rPr>
                        <a:t>96,2%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314">
                    <a:solidFill>
                      <a:srgbClr val="F1F1F1"/>
                    </a:solidFill>
                  </a:tcPr>
                </a:tc>
              </a:tr>
              <a:tr h="382687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200" spc="10" b="1">
                          <a:latin typeface="Calibri"/>
                          <a:cs typeface="Calibri"/>
                        </a:rPr>
                        <a:t>TOTAL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R w="9525">
                      <a:solidFill>
                        <a:srgbClr val="BEBEBE"/>
                      </a:solidFill>
                      <a:prstDash val="solid"/>
                    </a:lnR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b="1">
                          <a:latin typeface="Calibri"/>
                          <a:cs typeface="Calibri"/>
                        </a:rPr>
                        <a:t>40.759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L w="9525">
                      <a:solidFill>
                        <a:srgbClr val="BEBEBE"/>
                      </a:solidFill>
                      <a:prstDash val="solid"/>
                    </a:lnL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b="1">
                          <a:latin typeface="Calibri"/>
                          <a:cs typeface="Calibri"/>
                        </a:rPr>
                        <a:t>44.845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b="1">
                          <a:latin typeface="Calibri"/>
                          <a:cs typeface="Calibri"/>
                        </a:rPr>
                        <a:t>49.823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b="1">
                          <a:latin typeface="Calibri"/>
                          <a:cs typeface="Calibri"/>
                        </a:rPr>
                        <a:t>61.322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R w="9525">
                      <a:solidFill>
                        <a:srgbClr val="808080"/>
                      </a:solidFill>
                      <a:prstDash val="solid"/>
                    </a:lnR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spc="5" b="1">
                          <a:latin typeface="Calibri"/>
                          <a:cs typeface="Calibri"/>
                        </a:rPr>
                        <a:t>10,0%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L w="9525">
                      <a:solidFill>
                        <a:srgbClr val="808080"/>
                      </a:solidFill>
                      <a:prstDash val="solid"/>
                    </a:lnL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spc="5" b="1">
                          <a:latin typeface="Calibri"/>
                          <a:cs typeface="Calibri"/>
                        </a:rPr>
                        <a:t>11,1%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150" spc="5" b="1">
                          <a:latin typeface="Calibri"/>
                          <a:cs typeface="Calibri"/>
                        </a:rPr>
                        <a:t>23,1%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00965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2017" y="0"/>
            <a:ext cx="275780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0">
                <a:solidFill>
                  <a:srgbClr val="FFFFFF"/>
                </a:solidFill>
              </a:rPr>
              <a:t>RECEITAS</a:t>
            </a:r>
            <a:r>
              <a:rPr dirty="0" sz="2400" spc="-65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CORRENTES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7249414" y="1067561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8009" y="5002148"/>
            <a:ext cx="7147559" cy="1101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AutoNum type="arabicParenBoth"/>
              <a:tabLst>
                <a:tab pos="241935" algn="l"/>
              </a:tabLst>
            </a:pPr>
            <a:r>
              <a:rPr dirty="0" sz="1000" spc="-10">
                <a:latin typeface="Arial MT"/>
                <a:cs typeface="Arial MT"/>
              </a:rPr>
              <a:t>Em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2022,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as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Receitas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Contribuições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Previdenciárias</a:t>
            </a:r>
            <a:r>
              <a:rPr dirty="0" sz="1000" spc="3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estão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também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alocadas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no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FUNFIN</a:t>
            </a:r>
            <a:r>
              <a:rPr dirty="0" sz="1000" spc="2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no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FUNPREV,</a:t>
            </a:r>
            <a:r>
              <a:rPr dirty="0" sz="1000" spc="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para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além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do </a:t>
            </a:r>
            <a:r>
              <a:rPr dirty="0" sz="1000" spc="-26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IPREM.</a:t>
            </a:r>
            <a:endParaRPr sz="1000">
              <a:latin typeface="Arial MT"/>
              <a:cs typeface="Arial MT"/>
            </a:endParaRPr>
          </a:p>
          <a:p>
            <a:pPr marL="241300" indent="-229235">
              <a:lnSpc>
                <a:spcPct val="100000"/>
              </a:lnSpc>
              <a:buAutoNum type="arabicParenBoth"/>
              <a:tabLst>
                <a:tab pos="241935" algn="l"/>
              </a:tabLst>
            </a:pPr>
            <a:r>
              <a:rPr dirty="0" sz="1000" spc="-5">
                <a:latin typeface="Arial MT"/>
                <a:cs typeface="Arial MT"/>
              </a:rPr>
              <a:t>Receita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Patrimonial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inclui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aplicação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financeira,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crédito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quilômetro e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concessões.</a:t>
            </a:r>
            <a:endParaRPr sz="1000">
              <a:latin typeface="Arial MT"/>
              <a:cs typeface="Arial MT"/>
            </a:endParaRPr>
          </a:p>
          <a:p>
            <a:pPr marL="241300" indent="-229235">
              <a:lnSpc>
                <a:spcPct val="100000"/>
              </a:lnSpc>
              <a:buAutoNum type="arabicParenBoth"/>
              <a:tabLst>
                <a:tab pos="241935" algn="l"/>
              </a:tabLst>
            </a:pPr>
            <a:r>
              <a:rPr dirty="0" sz="1000" spc="-5">
                <a:latin typeface="Arial MT"/>
                <a:cs typeface="Arial MT"/>
              </a:rPr>
              <a:t>Receita de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Transferências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inclui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Cota-Parte do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ICMS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IPVA,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FPM,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FUNDEB,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transferências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para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 </a:t>
            </a:r>
            <a:r>
              <a:rPr dirty="0" sz="1000" spc="-10">
                <a:latin typeface="Arial MT"/>
                <a:cs typeface="Arial MT"/>
              </a:rPr>
              <a:t>Saúde,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Educação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</a:t>
            </a:r>
            <a:endParaRPr sz="1000">
              <a:latin typeface="Arial MT"/>
              <a:cs typeface="Arial MT"/>
            </a:endParaRPr>
          </a:p>
          <a:p>
            <a:pPr marL="241300">
              <a:lnSpc>
                <a:spcPct val="100000"/>
              </a:lnSpc>
            </a:pPr>
            <a:r>
              <a:rPr dirty="0" sz="1000" spc="-5">
                <a:latin typeface="Arial MT"/>
                <a:cs typeface="Arial MT"/>
              </a:rPr>
              <a:t>Assistência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10">
                <a:latin typeface="Arial MT"/>
                <a:cs typeface="Arial MT"/>
              </a:rPr>
              <a:t>Social.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000" spc="-5" i="1">
                <a:latin typeface="Arial"/>
                <a:cs typeface="Arial"/>
              </a:rPr>
              <a:t>Valores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líquidos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de deduções.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Exclui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receitas</a:t>
            </a:r>
            <a:r>
              <a:rPr dirty="0" sz="1000" spc="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intra-orçamentárias.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67512" y="1289256"/>
          <a:ext cx="7809230" cy="3621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4560"/>
                <a:gridCol w="853439"/>
                <a:gridCol w="854710"/>
                <a:gridCol w="892175"/>
                <a:gridCol w="894080"/>
                <a:gridCol w="714375"/>
                <a:gridCol w="688340"/>
                <a:gridCol w="715645"/>
              </a:tblGrid>
              <a:tr h="3897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90550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Receitas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Correntes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000" spc="5" b="1">
                          <a:latin typeface="Calibri"/>
                          <a:cs typeface="Calibri"/>
                        </a:rPr>
                        <a:t>Janeiro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Agosto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Variação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Nominal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BEBEBE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18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R w="1270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06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209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0905">
                <a:tc>
                  <a:txBody>
                    <a:bodyPr/>
                    <a:lstStyle/>
                    <a:p>
                      <a:pPr marL="137795" marR="179705">
                        <a:lnSpc>
                          <a:spcPct val="115599"/>
                        </a:lnSpc>
                        <a:spcBef>
                          <a:spcPts val="370"/>
                        </a:spcBef>
                      </a:pPr>
                      <a:r>
                        <a:rPr dirty="0" sz="1000" spc="5" b="1">
                          <a:latin typeface="Calibri"/>
                          <a:cs typeface="Calibri"/>
                        </a:rPr>
                        <a:t>Impostos, taxas 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contribuições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2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melhoria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R w="1270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65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22.978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BEBEBE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10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23.744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463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28.613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7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32.577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R w="1270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3,3%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BEBEBE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167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20,5%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179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13,9%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352107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10">
                          <a:latin typeface="Calibri"/>
                          <a:cs typeface="Calibri"/>
                        </a:rPr>
                        <a:t>Principal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21.830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22.627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/>
                </a:tc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27.142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/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30.841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16891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20,0%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/>
                </a:tc>
                <a:tc>
                  <a:txBody>
                    <a:bodyPr/>
                    <a:lstStyle/>
                    <a:p>
                      <a:pPr algn="r" marR="18097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13,6%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710"/>
                </a:tc>
              </a:tr>
              <a:tr h="471513">
                <a:tc>
                  <a:txBody>
                    <a:bodyPr/>
                    <a:lstStyle/>
                    <a:p>
                      <a:pPr marL="194945" marR="239395">
                        <a:lnSpc>
                          <a:spcPct val="115599"/>
                        </a:lnSpc>
                        <a:spcBef>
                          <a:spcPts val="345"/>
                        </a:spcBef>
                      </a:pPr>
                      <a:r>
                        <a:rPr dirty="0" sz="1000" spc="10">
                          <a:latin typeface="Calibri"/>
                          <a:cs typeface="Calibri"/>
                        </a:rPr>
                        <a:t>Multas, Juros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Deduções, Dívida </a:t>
                      </a:r>
                      <a:r>
                        <a:rPr dirty="0" sz="1000" spc="-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Ativa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Parcelamentos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7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1.147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10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1.117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3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1.471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7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1.736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-2,7%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1689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31,7%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1809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25">
                          <a:latin typeface="Calibri"/>
                          <a:cs typeface="Calibri"/>
                        </a:rPr>
                        <a:t>18,0%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solidFill>
                      <a:srgbClr val="F1F1F1"/>
                    </a:solidFill>
                  </a:tcPr>
                </a:tc>
              </a:tr>
              <a:tr h="257721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Contribuições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39682" sz="1050" spc="-7" b="1">
                          <a:latin typeface="Calibri"/>
                          <a:cs typeface="Calibri"/>
                        </a:rPr>
                        <a:t>1</a:t>
                      </a:r>
                      <a:endParaRPr baseline="39682" sz="105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1.488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1.597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1.610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2.041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7,4%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205104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0,8%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algn="r" marR="17907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26,7%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</a:tr>
              <a:tr h="27027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Patrimonial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39682" sz="1050" spc="-7" b="1">
                          <a:latin typeface="Calibri"/>
                          <a:cs typeface="Calibri"/>
                        </a:rPr>
                        <a:t>2</a:t>
                      </a:r>
                      <a:endParaRPr baseline="39682" sz="105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687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1.844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809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2.863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25" b="1">
                          <a:latin typeface="Calibri"/>
                          <a:cs typeface="Calibri"/>
                        </a:rPr>
                        <a:t>168,4%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4859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-56,1%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479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25" b="1">
                          <a:latin typeface="Calibri"/>
                          <a:cs typeface="Calibri"/>
                        </a:rPr>
                        <a:t>254,0%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</a:tr>
              <a:tr h="257679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Serviços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156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138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157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165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-11,9%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13,8%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5,5%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4"/>
                </a:tc>
              </a:tr>
              <a:tr h="27027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Receita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Transferências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39682" sz="1050" spc="-7" b="1">
                          <a:latin typeface="Calibri"/>
                          <a:cs typeface="Calibri"/>
                        </a:rPr>
                        <a:t>3</a:t>
                      </a:r>
                      <a:endParaRPr baseline="39682" sz="105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10.996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12.631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13.911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15.367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14,9%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10,1%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790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10,5%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solidFill>
                      <a:srgbClr val="F1F1F1"/>
                    </a:solidFill>
                  </a:tcPr>
                </a:tc>
              </a:tr>
              <a:tr h="257721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Outras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Receitas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Correntes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1.303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1.113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/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35" b="1">
                          <a:latin typeface="Calibri"/>
                          <a:cs typeface="Calibri"/>
                        </a:rPr>
                        <a:t>683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/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1.717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-14,6%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148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15" b="1">
                          <a:latin typeface="Calibri"/>
                          <a:cs typeface="Calibri"/>
                        </a:rPr>
                        <a:t>-38,7%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/>
                </a:tc>
                <a:tc>
                  <a:txBody>
                    <a:bodyPr/>
                    <a:lstStyle/>
                    <a:p>
                      <a:pPr algn="r" marR="14795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000" spc="25" b="1">
                          <a:latin typeface="Calibri"/>
                          <a:cs typeface="Calibri"/>
                        </a:rPr>
                        <a:t>151,6%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8895"/>
                </a:tc>
              </a:tr>
              <a:tr h="304998"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10" b="1">
                          <a:latin typeface="Calibri"/>
                          <a:cs typeface="Calibri"/>
                        </a:rPr>
                        <a:t>TOTAL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R w="12700">
                      <a:solidFill>
                        <a:srgbClr val="BEBEBE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37.607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BEBEBE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41.066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45.783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30" b="1">
                          <a:latin typeface="Calibri"/>
                          <a:cs typeface="Calibri"/>
                        </a:rPr>
                        <a:t>54.730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R w="12700">
                      <a:solidFill>
                        <a:srgbClr val="BEBEBE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9,2%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BEBEBE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11,5%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7907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00" spc="20" b="1">
                          <a:latin typeface="Calibri"/>
                          <a:cs typeface="Calibri"/>
                        </a:rPr>
                        <a:t>19,5%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5350" y="0"/>
            <a:ext cx="775271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solidFill>
                  <a:srgbClr val="FFFFFF"/>
                </a:solidFill>
              </a:rPr>
              <a:t>PRINCIPAIS</a:t>
            </a:r>
            <a:r>
              <a:rPr dirty="0" sz="2400">
                <a:solidFill>
                  <a:srgbClr val="FFFFFF"/>
                </a:solidFill>
              </a:rPr>
              <a:t> </a:t>
            </a:r>
            <a:r>
              <a:rPr dirty="0" sz="2400" spc="-30">
                <a:solidFill>
                  <a:srgbClr val="FFFFFF"/>
                </a:solidFill>
              </a:rPr>
              <a:t>RECEITAS</a:t>
            </a:r>
            <a:r>
              <a:rPr dirty="0" sz="2400" spc="-15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TRIBUTÁRIAS</a:t>
            </a:r>
            <a:r>
              <a:rPr dirty="0" sz="2400" spc="-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E</a:t>
            </a:r>
            <a:r>
              <a:rPr dirty="0" sz="2400" spc="-15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DE</a:t>
            </a:r>
            <a:r>
              <a:rPr dirty="0" sz="240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ORIGEM</a:t>
            </a:r>
            <a:r>
              <a:rPr dirty="0" sz="2400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TRIBUTÁRIA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678891" y="5545327"/>
            <a:ext cx="435038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IPTU, </a:t>
            </a:r>
            <a:r>
              <a:rPr dirty="0" sz="1000" spc="-10" i="1">
                <a:latin typeface="Arial"/>
                <a:cs typeface="Arial"/>
              </a:rPr>
              <a:t>ISS,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ITBI —</a:t>
            </a:r>
            <a:r>
              <a:rPr dirty="0" sz="1000" spc="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somente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o principal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(exclui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Parcelamentos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e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Dívida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Ativa).</a:t>
            </a:r>
            <a:endParaRPr sz="1000">
              <a:latin typeface="Arial"/>
              <a:cs typeface="Arial"/>
            </a:endParaRPr>
          </a:p>
          <a:p>
            <a:pPr marL="18415">
              <a:lnSpc>
                <a:spcPct val="100000"/>
              </a:lnSpc>
            </a:pPr>
            <a:r>
              <a:rPr dirty="0" sz="1000" spc="-10" i="1">
                <a:latin typeface="Arial"/>
                <a:cs typeface="Arial"/>
              </a:rPr>
              <a:t>FPM,</a:t>
            </a:r>
            <a:r>
              <a:rPr dirty="0" sz="1000" spc="1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ICMS</a:t>
            </a:r>
            <a:r>
              <a:rPr dirty="0" sz="1000" spc="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e</a:t>
            </a:r>
            <a:r>
              <a:rPr dirty="0" sz="1000" spc="-10" i="1">
                <a:latin typeface="Arial"/>
                <a:cs typeface="Arial"/>
              </a:rPr>
              <a:t> IPVA </a:t>
            </a:r>
            <a:r>
              <a:rPr dirty="0" sz="1000" spc="-5" i="1">
                <a:latin typeface="Arial"/>
                <a:cs typeface="Arial"/>
              </a:rPr>
              <a:t>brutos,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sem as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deduções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do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FUNDEB.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51954" y="1448816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59891" y="1677854"/>
          <a:ext cx="7824470" cy="3845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5115"/>
                <a:gridCol w="927099"/>
                <a:gridCol w="934085"/>
                <a:gridCol w="934085"/>
                <a:gridCol w="941069"/>
                <a:gridCol w="836295"/>
                <a:gridCol w="844550"/>
                <a:gridCol w="853440"/>
              </a:tblGrid>
              <a:tr h="4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z="1350" b="1">
                          <a:latin typeface="Calibri"/>
                          <a:cs typeface="Calibri"/>
                        </a:rPr>
                        <a:t>Principais</a:t>
                      </a:r>
                      <a:r>
                        <a:rPr dirty="0" sz="13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0" b="1">
                          <a:latin typeface="Calibri"/>
                          <a:cs typeface="Calibri"/>
                        </a:rPr>
                        <a:t>Receitas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50" b="1">
                          <a:latin typeface="Calibri"/>
                          <a:cs typeface="Calibri"/>
                        </a:rPr>
                        <a:t>Janeiro</a:t>
                      </a:r>
                      <a:r>
                        <a:rPr dirty="0" sz="135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35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10" b="1">
                          <a:latin typeface="Calibri"/>
                          <a:cs typeface="Calibri"/>
                        </a:rPr>
                        <a:t>Agosto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95885">
                    <a:lnL w="9525">
                      <a:solidFill>
                        <a:srgbClr val="808080"/>
                      </a:solidFill>
                      <a:prstDash val="solid"/>
                    </a:lnL>
                    <a:lnR w="190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2992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50" spc="-10" b="1">
                          <a:latin typeface="Calibri"/>
                          <a:cs typeface="Calibri"/>
                        </a:rPr>
                        <a:t>Variação</a:t>
                      </a:r>
                      <a:r>
                        <a:rPr dirty="0" sz="135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50" spc="-5" b="1">
                          <a:latin typeface="Calibri"/>
                          <a:cs typeface="Calibri"/>
                        </a:rPr>
                        <a:t>Nominal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2804">
                <a:tc>
                  <a:txBody>
                    <a:bodyPr/>
                    <a:lstStyle/>
                    <a:p>
                      <a:pPr marL="416559">
                        <a:lnSpc>
                          <a:spcPts val="1375"/>
                        </a:lnSpc>
                      </a:pPr>
                      <a:r>
                        <a:rPr dirty="0" sz="1350" spc="5" b="1">
                          <a:latin typeface="Calibri"/>
                          <a:cs typeface="Calibri"/>
                        </a:rPr>
                        <a:t>Correntes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80808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2019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11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2020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2021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2022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2020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2021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36854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50" spc="25" b="1">
                          <a:latin typeface="Calibri"/>
                          <a:cs typeface="Calibri"/>
                        </a:rPr>
                        <a:t>2022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6858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85392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-10" b="1">
                          <a:latin typeface="Calibri"/>
                          <a:cs typeface="Calibri"/>
                        </a:rPr>
                        <a:t>IPTU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7.972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717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8.224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8.907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9.850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3,2%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8,3%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574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10,6%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371851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b="1">
                          <a:latin typeface="Calibri"/>
                          <a:cs typeface="Calibri"/>
                        </a:rPr>
                        <a:t>ISS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10.491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21209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10.929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13.822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16.417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4,2%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26,5%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r" marR="205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18,8%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</a:tr>
              <a:tr h="389946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-5" b="1">
                          <a:latin typeface="Calibri"/>
                          <a:cs typeface="Calibri"/>
                        </a:rPr>
                        <a:t>ITBI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1.486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717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1.381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2.253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2.127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-7,0%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63,1%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352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-5,6%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-10" b="1">
                          <a:latin typeface="Calibri"/>
                          <a:cs typeface="Calibri"/>
                        </a:rPr>
                        <a:t>IR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1.584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2571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1.772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1.850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2.038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11,8%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4,4%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r" marR="205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10,2%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</a:tr>
              <a:tr h="389946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5" b="1">
                          <a:latin typeface="Calibri"/>
                          <a:cs typeface="Calibri"/>
                        </a:rPr>
                        <a:t>FPM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25">
                          <a:latin typeface="Calibri"/>
                          <a:cs typeface="Calibri"/>
                        </a:rPr>
                        <a:t>220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25">
                          <a:latin typeface="Calibri"/>
                          <a:cs typeface="Calibri"/>
                        </a:rPr>
                        <a:t>206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25">
                          <a:latin typeface="Calibri"/>
                          <a:cs typeface="Calibri"/>
                        </a:rPr>
                        <a:t>275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25">
                          <a:latin typeface="Calibri"/>
                          <a:cs typeface="Calibri"/>
                        </a:rPr>
                        <a:t>353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-6,1%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33,2%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57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28,6%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</a:tr>
              <a:tr h="371851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5" b="1">
                          <a:latin typeface="Calibri"/>
                          <a:cs typeface="Calibri"/>
                        </a:rPr>
                        <a:t>ICMS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4.890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2571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4.534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6.008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6.779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-7,3%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32,5%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 algn="r" marR="2057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12,8%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</a:tr>
              <a:tr h="380902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-10" b="1">
                          <a:latin typeface="Calibri"/>
                          <a:cs typeface="Calibri"/>
                        </a:rPr>
                        <a:t>IPVA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2.342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717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2.328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2.583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3.075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-0,6%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11,0%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57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>
                          <a:latin typeface="Calibri"/>
                          <a:cs typeface="Calibri"/>
                        </a:rPr>
                        <a:t>19,0%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solidFill>
                      <a:srgbClr val="F1F1F1"/>
                    </a:solidFill>
                  </a:tcPr>
                </a:tc>
              </a:tr>
              <a:tr h="38089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-5" b="1">
                          <a:latin typeface="Calibri"/>
                          <a:cs typeface="Calibri"/>
                        </a:rPr>
                        <a:t>TOTAL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 b="1">
                          <a:latin typeface="Calibri"/>
                          <a:cs typeface="Calibri"/>
                        </a:rPr>
                        <a:t>28.984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1209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 b="1">
                          <a:latin typeface="Calibri"/>
                          <a:cs typeface="Calibri"/>
                        </a:rPr>
                        <a:t>29.373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 b="1">
                          <a:latin typeface="Calibri"/>
                          <a:cs typeface="Calibri"/>
                        </a:rPr>
                        <a:t>35.699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 b="1">
                          <a:latin typeface="Calibri"/>
                          <a:cs typeface="Calibri"/>
                        </a:rPr>
                        <a:t>40.639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R w="9525">
                      <a:solidFill>
                        <a:srgbClr val="808080"/>
                      </a:solidFill>
                      <a:prstDash val="solid"/>
                    </a:lnR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0" b="1">
                          <a:latin typeface="Calibri"/>
                          <a:cs typeface="Calibri"/>
                        </a:rPr>
                        <a:t>1,3%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9525">
                      <a:solidFill>
                        <a:srgbClr val="808080"/>
                      </a:solidFill>
                      <a:prstDash val="solid"/>
                    </a:lnL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 b="1">
                          <a:latin typeface="Calibri"/>
                          <a:cs typeface="Calibri"/>
                        </a:rPr>
                        <a:t>21,5%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32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350" spc="15" b="1">
                          <a:latin typeface="Calibri"/>
                          <a:cs typeface="Calibri"/>
                        </a:rPr>
                        <a:t>13,8%</a:t>
                      </a:r>
                      <a:endParaRPr sz="135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B w="19050">
                      <a:solidFill>
                        <a:srgbClr val="80808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1436" y="0"/>
            <a:ext cx="596455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</a:rPr>
              <a:t>SALDO</a:t>
            </a:r>
            <a:r>
              <a:rPr dirty="0" sz="2400" spc="-25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DE </a:t>
            </a:r>
            <a:r>
              <a:rPr dirty="0" sz="2400" spc="-10">
                <a:solidFill>
                  <a:srgbClr val="FFFFFF"/>
                </a:solidFill>
              </a:rPr>
              <a:t>EMPREGOS</a:t>
            </a:r>
            <a:r>
              <a:rPr dirty="0" sz="2400" spc="-5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– </a:t>
            </a:r>
            <a:r>
              <a:rPr dirty="0" sz="2400" spc="-15">
                <a:solidFill>
                  <a:srgbClr val="FFFFFF"/>
                </a:solidFill>
              </a:rPr>
              <a:t>CIDADE</a:t>
            </a:r>
            <a:r>
              <a:rPr dirty="0" sz="240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DE</a:t>
            </a:r>
            <a:r>
              <a:rPr dirty="0" sz="2400" spc="10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SÃO</a:t>
            </a:r>
            <a:r>
              <a:rPr dirty="0" sz="2400" spc="-5">
                <a:solidFill>
                  <a:srgbClr val="FFFFFF"/>
                </a:solidFill>
              </a:rPr>
              <a:t> </a:t>
            </a:r>
            <a:r>
              <a:rPr dirty="0" sz="2400" spc="-50">
                <a:solidFill>
                  <a:srgbClr val="FFFFFF"/>
                </a:solidFill>
              </a:rPr>
              <a:t>PAULO</a:t>
            </a:r>
            <a:endParaRPr sz="240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458467" y="5705855"/>
            <a:ext cx="6689090" cy="0"/>
          </a:xfrm>
          <a:custGeom>
            <a:avLst/>
            <a:gdLst/>
            <a:ahLst/>
            <a:cxnLst/>
            <a:rect l="l" t="t" r="r" b="b"/>
            <a:pathLst>
              <a:path w="6689090" h="0">
                <a:moveTo>
                  <a:pt x="0" y="0"/>
                </a:moveTo>
                <a:lnTo>
                  <a:pt x="6688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58467" y="5195315"/>
            <a:ext cx="6689090" cy="0"/>
          </a:xfrm>
          <a:custGeom>
            <a:avLst/>
            <a:gdLst/>
            <a:ahLst/>
            <a:cxnLst/>
            <a:rect l="l" t="t" r="r" b="b"/>
            <a:pathLst>
              <a:path w="6689090" h="0">
                <a:moveTo>
                  <a:pt x="0" y="0"/>
                </a:moveTo>
                <a:lnTo>
                  <a:pt x="6688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58467" y="4684776"/>
            <a:ext cx="6689090" cy="0"/>
          </a:xfrm>
          <a:custGeom>
            <a:avLst/>
            <a:gdLst/>
            <a:ahLst/>
            <a:cxnLst/>
            <a:rect l="l" t="t" r="r" b="b"/>
            <a:pathLst>
              <a:path w="6689090" h="0">
                <a:moveTo>
                  <a:pt x="0" y="0"/>
                </a:moveTo>
                <a:lnTo>
                  <a:pt x="6688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58467" y="4172711"/>
            <a:ext cx="6689090" cy="0"/>
          </a:xfrm>
          <a:custGeom>
            <a:avLst/>
            <a:gdLst/>
            <a:ahLst/>
            <a:cxnLst/>
            <a:rect l="l" t="t" r="r" b="b"/>
            <a:pathLst>
              <a:path w="6689090" h="0">
                <a:moveTo>
                  <a:pt x="0" y="0"/>
                </a:moveTo>
                <a:lnTo>
                  <a:pt x="6688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9" name="object 9"/>
          <p:cNvGrpSpPr/>
          <p:nvPr/>
        </p:nvGrpSpPr>
        <p:grpSpPr>
          <a:xfrm>
            <a:off x="1453705" y="2117026"/>
            <a:ext cx="6698615" cy="1765300"/>
            <a:chOff x="1453705" y="2117026"/>
            <a:chExt cx="6698615" cy="1765300"/>
          </a:xfrm>
        </p:grpSpPr>
        <p:sp>
          <p:nvSpPr>
            <p:cNvPr id="10" name="object 10"/>
            <p:cNvSpPr/>
            <p:nvPr/>
          </p:nvSpPr>
          <p:spPr>
            <a:xfrm>
              <a:off x="1458467" y="2129028"/>
              <a:ext cx="6689090" cy="1022985"/>
            </a:xfrm>
            <a:custGeom>
              <a:avLst/>
              <a:gdLst/>
              <a:ahLst/>
              <a:cxnLst/>
              <a:rect l="l" t="t" r="r" b="b"/>
              <a:pathLst>
                <a:path w="6689090" h="1022985">
                  <a:moveTo>
                    <a:pt x="0" y="1022604"/>
                  </a:moveTo>
                  <a:lnTo>
                    <a:pt x="6688835" y="1022604"/>
                  </a:lnTo>
                </a:path>
                <a:path w="6689090" h="1022985">
                  <a:moveTo>
                    <a:pt x="0" y="512063"/>
                  </a:moveTo>
                  <a:lnTo>
                    <a:pt x="6688835" y="512063"/>
                  </a:lnTo>
                </a:path>
                <a:path w="6689090" h="1022985">
                  <a:moveTo>
                    <a:pt x="0" y="0"/>
                  </a:moveTo>
                  <a:lnTo>
                    <a:pt x="6688835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35251" y="3465576"/>
              <a:ext cx="161925" cy="196850"/>
            </a:xfrm>
            <a:custGeom>
              <a:avLst/>
              <a:gdLst/>
              <a:ahLst/>
              <a:cxnLst/>
              <a:rect l="l" t="t" r="r" b="b"/>
              <a:pathLst>
                <a:path w="161925" h="196850">
                  <a:moveTo>
                    <a:pt x="161544" y="0"/>
                  </a:moveTo>
                  <a:lnTo>
                    <a:pt x="0" y="0"/>
                  </a:lnTo>
                  <a:lnTo>
                    <a:pt x="0" y="196596"/>
                  </a:lnTo>
                  <a:lnTo>
                    <a:pt x="161544" y="196596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635251" y="3465576"/>
              <a:ext cx="161925" cy="196850"/>
            </a:xfrm>
            <a:custGeom>
              <a:avLst/>
              <a:gdLst/>
              <a:ahLst/>
              <a:cxnLst/>
              <a:rect l="l" t="t" r="r" b="b"/>
              <a:pathLst>
                <a:path w="161925" h="196850">
                  <a:moveTo>
                    <a:pt x="0" y="0"/>
                  </a:moveTo>
                  <a:lnTo>
                    <a:pt x="161544" y="0"/>
                  </a:lnTo>
                  <a:lnTo>
                    <a:pt x="161544" y="196596"/>
                  </a:lnTo>
                  <a:lnTo>
                    <a:pt x="0" y="19659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150363" y="3453384"/>
              <a:ext cx="161925" cy="208915"/>
            </a:xfrm>
            <a:custGeom>
              <a:avLst/>
              <a:gdLst/>
              <a:ahLst/>
              <a:cxnLst/>
              <a:rect l="l" t="t" r="r" b="b"/>
              <a:pathLst>
                <a:path w="161925" h="208914">
                  <a:moveTo>
                    <a:pt x="161544" y="0"/>
                  </a:moveTo>
                  <a:lnTo>
                    <a:pt x="0" y="0"/>
                  </a:lnTo>
                  <a:lnTo>
                    <a:pt x="0" y="208787"/>
                  </a:lnTo>
                  <a:lnTo>
                    <a:pt x="161544" y="208787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150363" y="3453384"/>
              <a:ext cx="161925" cy="208915"/>
            </a:xfrm>
            <a:custGeom>
              <a:avLst/>
              <a:gdLst/>
              <a:ahLst/>
              <a:cxnLst/>
              <a:rect l="l" t="t" r="r" b="b"/>
              <a:pathLst>
                <a:path w="161925" h="208914">
                  <a:moveTo>
                    <a:pt x="0" y="0"/>
                  </a:moveTo>
                  <a:lnTo>
                    <a:pt x="161544" y="0"/>
                  </a:lnTo>
                  <a:lnTo>
                    <a:pt x="161544" y="208787"/>
                  </a:lnTo>
                  <a:lnTo>
                    <a:pt x="0" y="2087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663951" y="3486912"/>
              <a:ext cx="161925" cy="175260"/>
            </a:xfrm>
            <a:custGeom>
              <a:avLst/>
              <a:gdLst/>
              <a:ahLst/>
              <a:cxnLst/>
              <a:rect l="l" t="t" r="r" b="b"/>
              <a:pathLst>
                <a:path w="161925" h="175260">
                  <a:moveTo>
                    <a:pt x="161544" y="0"/>
                  </a:moveTo>
                  <a:lnTo>
                    <a:pt x="0" y="0"/>
                  </a:lnTo>
                  <a:lnTo>
                    <a:pt x="0" y="175260"/>
                  </a:lnTo>
                  <a:lnTo>
                    <a:pt x="161544" y="175260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663951" y="3486912"/>
              <a:ext cx="161925" cy="175260"/>
            </a:xfrm>
            <a:custGeom>
              <a:avLst/>
              <a:gdLst/>
              <a:ahLst/>
              <a:cxnLst/>
              <a:rect l="l" t="t" r="r" b="b"/>
              <a:pathLst>
                <a:path w="161925" h="175260">
                  <a:moveTo>
                    <a:pt x="0" y="0"/>
                  </a:moveTo>
                  <a:lnTo>
                    <a:pt x="161544" y="0"/>
                  </a:lnTo>
                  <a:lnTo>
                    <a:pt x="161544" y="175260"/>
                  </a:lnTo>
                  <a:lnTo>
                    <a:pt x="0" y="17526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179063" y="3485388"/>
              <a:ext cx="161925" cy="177165"/>
            </a:xfrm>
            <a:custGeom>
              <a:avLst/>
              <a:gdLst/>
              <a:ahLst/>
              <a:cxnLst/>
              <a:rect l="l" t="t" r="r" b="b"/>
              <a:pathLst>
                <a:path w="161925" h="177164">
                  <a:moveTo>
                    <a:pt x="161544" y="0"/>
                  </a:moveTo>
                  <a:lnTo>
                    <a:pt x="0" y="0"/>
                  </a:lnTo>
                  <a:lnTo>
                    <a:pt x="0" y="176784"/>
                  </a:lnTo>
                  <a:lnTo>
                    <a:pt x="161544" y="176784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179063" y="3485388"/>
              <a:ext cx="161925" cy="177165"/>
            </a:xfrm>
            <a:custGeom>
              <a:avLst/>
              <a:gdLst/>
              <a:ahLst/>
              <a:cxnLst/>
              <a:rect l="l" t="t" r="r" b="b"/>
              <a:pathLst>
                <a:path w="161925" h="177164">
                  <a:moveTo>
                    <a:pt x="0" y="0"/>
                  </a:moveTo>
                  <a:lnTo>
                    <a:pt x="161544" y="0"/>
                  </a:lnTo>
                  <a:lnTo>
                    <a:pt x="161544" y="176784"/>
                  </a:lnTo>
                  <a:lnTo>
                    <a:pt x="0" y="17678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692651" y="3418332"/>
              <a:ext cx="161925" cy="243840"/>
            </a:xfrm>
            <a:custGeom>
              <a:avLst/>
              <a:gdLst/>
              <a:ahLst/>
              <a:cxnLst/>
              <a:rect l="l" t="t" r="r" b="b"/>
              <a:pathLst>
                <a:path w="161925" h="243839">
                  <a:moveTo>
                    <a:pt x="161544" y="0"/>
                  </a:moveTo>
                  <a:lnTo>
                    <a:pt x="0" y="0"/>
                  </a:lnTo>
                  <a:lnTo>
                    <a:pt x="0" y="243839"/>
                  </a:lnTo>
                  <a:lnTo>
                    <a:pt x="161544" y="243839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692651" y="3418332"/>
              <a:ext cx="161925" cy="243840"/>
            </a:xfrm>
            <a:custGeom>
              <a:avLst/>
              <a:gdLst/>
              <a:ahLst/>
              <a:cxnLst/>
              <a:rect l="l" t="t" r="r" b="b"/>
              <a:pathLst>
                <a:path w="161925" h="243839">
                  <a:moveTo>
                    <a:pt x="0" y="0"/>
                  </a:moveTo>
                  <a:lnTo>
                    <a:pt x="161544" y="0"/>
                  </a:lnTo>
                  <a:lnTo>
                    <a:pt x="161544" y="243839"/>
                  </a:lnTo>
                  <a:lnTo>
                    <a:pt x="0" y="24383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207763" y="3662172"/>
              <a:ext cx="161925" cy="215265"/>
            </a:xfrm>
            <a:custGeom>
              <a:avLst/>
              <a:gdLst/>
              <a:ahLst/>
              <a:cxnLst/>
              <a:rect l="l" t="t" r="r" b="b"/>
              <a:pathLst>
                <a:path w="161925" h="215264">
                  <a:moveTo>
                    <a:pt x="161544" y="0"/>
                  </a:moveTo>
                  <a:lnTo>
                    <a:pt x="0" y="0"/>
                  </a:lnTo>
                  <a:lnTo>
                    <a:pt x="0" y="214883"/>
                  </a:lnTo>
                  <a:lnTo>
                    <a:pt x="161544" y="214883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207763" y="3662172"/>
              <a:ext cx="161925" cy="215265"/>
            </a:xfrm>
            <a:custGeom>
              <a:avLst/>
              <a:gdLst/>
              <a:ahLst/>
              <a:cxnLst/>
              <a:rect l="l" t="t" r="r" b="b"/>
              <a:pathLst>
                <a:path w="161925" h="215264">
                  <a:moveTo>
                    <a:pt x="0" y="214883"/>
                  </a:moveTo>
                  <a:lnTo>
                    <a:pt x="161544" y="214883"/>
                  </a:lnTo>
                  <a:lnTo>
                    <a:pt x="161544" y="0"/>
                  </a:lnTo>
                  <a:lnTo>
                    <a:pt x="0" y="0"/>
                  </a:lnTo>
                  <a:lnTo>
                    <a:pt x="0" y="214883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722876" y="3582924"/>
              <a:ext cx="160020" cy="79375"/>
            </a:xfrm>
            <a:custGeom>
              <a:avLst/>
              <a:gdLst/>
              <a:ahLst/>
              <a:cxnLst/>
              <a:rect l="l" t="t" r="r" b="b"/>
              <a:pathLst>
                <a:path w="160020" h="79375">
                  <a:moveTo>
                    <a:pt x="160020" y="0"/>
                  </a:moveTo>
                  <a:lnTo>
                    <a:pt x="0" y="0"/>
                  </a:lnTo>
                  <a:lnTo>
                    <a:pt x="0" y="79248"/>
                  </a:lnTo>
                  <a:lnTo>
                    <a:pt x="160020" y="79248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722876" y="3582924"/>
              <a:ext cx="160020" cy="79375"/>
            </a:xfrm>
            <a:custGeom>
              <a:avLst/>
              <a:gdLst/>
              <a:ahLst/>
              <a:cxnLst/>
              <a:rect l="l" t="t" r="r" b="b"/>
              <a:pathLst>
                <a:path w="160020" h="79375">
                  <a:moveTo>
                    <a:pt x="0" y="0"/>
                  </a:moveTo>
                  <a:lnTo>
                    <a:pt x="160020" y="0"/>
                  </a:lnTo>
                  <a:lnTo>
                    <a:pt x="160020" y="79248"/>
                  </a:lnTo>
                  <a:lnTo>
                    <a:pt x="0" y="7924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236464" y="3477768"/>
              <a:ext cx="161925" cy="184785"/>
            </a:xfrm>
            <a:custGeom>
              <a:avLst/>
              <a:gdLst/>
              <a:ahLst/>
              <a:cxnLst/>
              <a:rect l="l" t="t" r="r" b="b"/>
              <a:pathLst>
                <a:path w="161925" h="184785">
                  <a:moveTo>
                    <a:pt x="161544" y="0"/>
                  </a:moveTo>
                  <a:lnTo>
                    <a:pt x="0" y="0"/>
                  </a:lnTo>
                  <a:lnTo>
                    <a:pt x="0" y="184404"/>
                  </a:lnTo>
                  <a:lnTo>
                    <a:pt x="161544" y="184404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236464" y="3477768"/>
              <a:ext cx="161925" cy="184785"/>
            </a:xfrm>
            <a:custGeom>
              <a:avLst/>
              <a:gdLst/>
              <a:ahLst/>
              <a:cxnLst/>
              <a:rect l="l" t="t" r="r" b="b"/>
              <a:pathLst>
                <a:path w="161925" h="184785">
                  <a:moveTo>
                    <a:pt x="0" y="0"/>
                  </a:moveTo>
                  <a:lnTo>
                    <a:pt x="161544" y="0"/>
                  </a:lnTo>
                  <a:lnTo>
                    <a:pt x="161544" y="184404"/>
                  </a:lnTo>
                  <a:lnTo>
                    <a:pt x="0" y="18440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751576" y="3642360"/>
              <a:ext cx="161925" cy="20320"/>
            </a:xfrm>
            <a:custGeom>
              <a:avLst/>
              <a:gdLst/>
              <a:ahLst/>
              <a:cxnLst/>
              <a:rect l="l" t="t" r="r" b="b"/>
              <a:pathLst>
                <a:path w="161925" h="20320">
                  <a:moveTo>
                    <a:pt x="161544" y="0"/>
                  </a:moveTo>
                  <a:lnTo>
                    <a:pt x="0" y="0"/>
                  </a:lnTo>
                  <a:lnTo>
                    <a:pt x="0" y="19812"/>
                  </a:lnTo>
                  <a:lnTo>
                    <a:pt x="161544" y="19812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751576" y="3642360"/>
              <a:ext cx="161925" cy="20320"/>
            </a:xfrm>
            <a:custGeom>
              <a:avLst/>
              <a:gdLst/>
              <a:ahLst/>
              <a:cxnLst/>
              <a:rect l="l" t="t" r="r" b="b"/>
              <a:pathLst>
                <a:path w="161925" h="20320">
                  <a:moveTo>
                    <a:pt x="0" y="0"/>
                  </a:moveTo>
                  <a:lnTo>
                    <a:pt x="161544" y="0"/>
                  </a:lnTo>
                  <a:lnTo>
                    <a:pt x="161544" y="19812"/>
                  </a:lnTo>
                  <a:lnTo>
                    <a:pt x="0" y="198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265164" y="3596640"/>
              <a:ext cx="161925" cy="66040"/>
            </a:xfrm>
            <a:custGeom>
              <a:avLst/>
              <a:gdLst/>
              <a:ahLst/>
              <a:cxnLst/>
              <a:rect l="l" t="t" r="r" b="b"/>
              <a:pathLst>
                <a:path w="161925" h="66039">
                  <a:moveTo>
                    <a:pt x="161544" y="0"/>
                  </a:moveTo>
                  <a:lnTo>
                    <a:pt x="0" y="0"/>
                  </a:lnTo>
                  <a:lnTo>
                    <a:pt x="0" y="65532"/>
                  </a:lnTo>
                  <a:lnTo>
                    <a:pt x="161544" y="65532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265164" y="3596640"/>
              <a:ext cx="161925" cy="66040"/>
            </a:xfrm>
            <a:custGeom>
              <a:avLst/>
              <a:gdLst/>
              <a:ahLst/>
              <a:cxnLst/>
              <a:rect l="l" t="t" r="r" b="b"/>
              <a:pathLst>
                <a:path w="161925" h="66039">
                  <a:moveTo>
                    <a:pt x="0" y="0"/>
                  </a:moveTo>
                  <a:lnTo>
                    <a:pt x="161544" y="0"/>
                  </a:lnTo>
                  <a:lnTo>
                    <a:pt x="161544" y="65532"/>
                  </a:lnTo>
                  <a:lnTo>
                    <a:pt x="0" y="6553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780276" y="3537204"/>
              <a:ext cx="161925" cy="125095"/>
            </a:xfrm>
            <a:custGeom>
              <a:avLst/>
              <a:gdLst/>
              <a:ahLst/>
              <a:cxnLst/>
              <a:rect l="l" t="t" r="r" b="b"/>
              <a:pathLst>
                <a:path w="161925" h="125095">
                  <a:moveTo>
                    <a:pt x="161544" y="0"/>
                  </a:moveTo>
                  <a:lnTo>
                    <a:pt x="0" y="0"/>
                  </a:lnTo>
                  <a:lnTo>
                    <a:pt x="0" y="124968"/>
                  </a:lnTo>
                  <a:lnTo>
                    <a:pt x="161544" y="124968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780276" y="3537204"/>
              <a:ext cx="161925" cy="125095"/>
            </a:xfrm>
            <a:custGeom>
              <a:avLst/>
              <a:gdLst/>
              <a:ahLst/>
              <a:cxnLst/>
              <a:rect l="l" t="t" r="r" b="b"/>
              <a:pathLst>
                <a:path w="161925" h="125095">
                  <a:moveTo>
                    <a:pt x="0" y="0"/>
                  </a:moveTo>
                  <a:lnTo>
                    <a:pt x="161544" y="0"/>
                  </a:lnTo>
                  <a:lnTo>
                    <a:pt x="161544" y="124968"/>
                  </a:lnTo>
                  <a:lnTo>
                    <a:pt x="0" y="12496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7295388" y="3480816"/>
              <a:ext cx="160020" cy="181610"/>
            </a:xfrm>
            <a:custGeom>
              <a:avLst/>
              <a:gdLst/>
              <a:ahLst/>
              <a:cxnLst/>
              <a:rect l="l" t="t" r="r" b="b"/>
              <a:pathLst>
                <a:path w="160020" h="181610">
                  <a:moveTo>
                    <a:pt x="160019" y="0"/>
                  </a:moveTo>
                  <a:lnTo>
                    <a:pt x="0" y="0"/>
                  </a:lnTo>
                  <a:lnTo>
                    <a:pt x="0" y="181356"/>
                  </a:lnTo>
                  <a:lnTo>
                    <a:pt x="160019" y="181356"/>
                  </a:lnTo>
                  <a:lnTo>
                    <a:pt x="160019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7295388" y="3480816"/>
              <a:ext cx="160020" cy="181610"/>
            </a:xfrm>
            <a:custGeom>
              <a:avLst/>
              <a:gdLst/>
              <a:ahLst/>
              <a:cxnLst/>
              <a:rect l="l" t="t" r="r" b="b"/>
              <a:pathLst>
                <a:path w="160020" h="181610">
                  <a:moveTo>
                    <a:pt x="0" y="0"/>
                  </a:moveTo>
                  <a:lnTo>
                    <a:pt x="160019" y="0"/>
                  </a:lnTo>
                  <a:lnTo>
                    <a:pt x="160019" y="181356"/>
                  </a:lnTo>
                  <a:lnTo>
                    <a:pt x="0" y="18135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7808976" y="3578352"/>
              <a:ext cx="161925" cy="83820"/>
            </a:xfrm>
            <a:custGeom>
              <a:avLst/>
              <a:gdLst/>
              <a:ahLst/>
              <a:cxnLst/>
              <a:rect l="l" t="t" r="r" b="b"/>
              <a:pathLst>
                <a:path w="161925" h="83820">
                  <a:moveTo>
                    <a:pt x="16154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61544" y="83820"/>
                  </a:lnTo>
                  <a:lnTo>
                    <a:pt x="16154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7808976" y="3578352"/>
              <a:ext cx="161925" cy="83820"/>
            </a:xfrm>
            <a:custGeom>
              <a:avLst/>
              <a:gdLst/>
              <a:ahLst/>
              <a:cxnLst/>
              <a:rect l="l" t="t" r="r" b="b"/>
              <a:pathLst>
                <a:path w="161925" h="83820">
                  <a:moveTo>
                    <a:pt x="0" y="0"/>
                  </a:moveTo>
                  <a:lnTo>
                    <a:pt x="161544" y="0"/>
                  </a:lnTo>
                  <a:lnTo>
                    <a:pt x="161544" y="83820"/>
                  </a:lnTo>
                  <a:lnTo>
                    <a:pt x="0" y="8382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458467" y="3662172"/>
              <a:ext cx="6689090" cy="36830"/>
            </a:xfrm>
            <a:custGeom>
              <a:avLst/>
              <a:gdLst/>
              <a:ahLst/>
              <a:cxnLst/>
              <a:rect l="l" t="t" r="r" b="b"/>
              <a:pathLst>
                <a:path w="6689090" h="36829">
                  <a:moveTo>
                    <a:pt x="0" y="0"/>
                  </a:moveTo>
                  <a:lnTo>
                    <a:pt x="6688835" y="0"/>
                  </a:lnTo>
                </a:path>
                <a:path w="6689090" h="36829">
                  <a:moveTo>
                    <a:pt x="0" y="0"/>
                  </a:moveTo>
                  <a:lnTo>
                    <a:pt x="0" y="36575"/>
                  </a:lnTo>
                </a:path>
                <a:path w="6689090" h="36829">
                  <a:moveTo>
                    <a:pt x="515112" y="0"/>
                  </a:moveTo>
                  <a:lnTo>
                    <a:pt x="515112" y="36575"/>
                  </a:lnTo>
                </a:path>
                <a:path w="6689090" h="36829">
                  <a:moveTo>
                    <a:pt x="1028700" y="0"/>
                  </a:moveTo>
                  <a:lnTo>
                    <a:pt x="1028700" y="36575"/>
                  </a:lnTo>
                </a:path>
                <a:path w="6689090" h="36829">
                  <a:moveTo>
                    <a:pt x="1543812" y="0"/>
                  </a:moveTo>
                  <a:lnTo>
                    <a:pt x="1543812" y="36575"/>
                  </a:lnTo>
                </a:path>
                <a:path w="6689090" h="36829">
                  <a:moveTo>
                    <a:pt x="2058923" y="0"/>
                  </a:moveTo>
                  <a:lnTo>
                    <a:pt x="2058923" y="36575"/>
                  </a:lnTo>
                </a:path>
                <a:path w="6689090" h="36829">
                  <a:moveTo>
                    <a:pt x="2572511" y="0"/>
                  </a:moveTo>
                  <a:lnTo>
                    <a:pt x="2572511" y="36575"/>
                  </a:lnTo>
                </a:path>
                <a:path w="6689090" h="36829">
                  <a:moveTo>
                    <a:pt x="3087623" y="0"/>
                  </a:moveTo>
                  <a:lnTo>
                    <a:pt x="3087623" y="36575"/>
                  </a:lnTo>
                </a:path>
                <a:path w="6689090" h="36829">
                  <a:moveTo>
                    <a:pt x="3601211" y="0"/>
                  </a:moveTo>
                  <a:lnTo>
                    <a:pt x="3601211" y="36575"/>
                  </a:lnTo>
                </a:path>
                <a:path w="6689090" h="36829">
                  <a:moveTo>
                    <a:pt x="4116324" y="0"/>
                  </a:moveTo>
                  <a:lnTo>
                    <a:pt x="4116324" y="36575"/>
                  </a:lnTo>
                </a:path>
                <a:path w="6689090" h="36829">
                  <a:moveTo>
                    <a:pt x="4629911" y="0"/>
                  </a:moveTo>
                  <a:lnTo>
                    <a:pt x="4629911" y="36575"/>
                  </a:lnTo>
                </a:path>
                <a:path w="6689090" h="36829">
                  <a:moveTo>
                    <a:pt x="5145024" y="0"/>
                  </a:moveTo>
                  <a:lnTo>
                    <a:pt x="5145024" y="36575"/>
                  </a:lnTo>
                </a:path>
                <a:path w="6689090" h="36829">
                  <a:moveTo>
                    <a:pt x="5660135" y="0"/>
                  </a:moveTo>
                  <a:lnTo>
                    <a:pt x="5660135" y="36575"/>
                  </a:lnTo>
                </a:path>
                <a:path w="6689090" h="36829">
                  <a:moveTo>
                    <a:pt x="6173724" y="0"/>
                  </a:moveTo>
                  <a:lnTo>
                    <a:pt x="6173724" y="36575"/>
                  </a:lnTo>
                </a:path>
                <a:path w="6689090" h="36829">
                  <a:moveTo>
                    <a:pt x="6688835" y="0"/>
                  </a:moveTo>
                  <a:lnTo>
                    <a:pt x="6688835" y="36575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716785" y="2131314"/>
              <a:ext cx="6174105" cy="1335405"/>
            </a:xfrm>
            <a:custGeom>
              <a:avLst/>
              <a:gdLst/>
              <a:ahLst/>
              <a:cxnLst/>
              <a:rect l="l" t="t" r="r" b="b"/>
              <a:pathLst>
                <a:path w="6174105" h="1335404">
                  <a:moveTo>
                    <a:pt x="0" y="1335024"/>
                  </a:moveTo>
                  <a:lnTo>
                    <a:pt x="513588" y="1126236"/>
                  </a:lnTo>
                  <a:lnTo>
                    <a:pt x="1028700" y="950976"/>
                  </a:lnTo>
                  <a:lnTo>
                    <a:pt x="1542288" y="772668"/>
                  </a:lnTo>
                  <a:lnTo>
                    <a:pt x="2057400" y="528827"/>
                  </a:lnTo>
                  <a:lnTo>
                    <a:pt x="2570988" y="743712"/>
                  </a:lnTo>
                  <a:lnTo>
                    <a:pt x="3086100" y="664463"/>
                  </a:lnTo>
                  <a:lnTo>
                    <a:pt x="3601212" y="478536"/>
                  </a:lnTo>
                  <a:lnTo>
                    <a:pt x="4114800" y="458724"/>
                  </a:lnTo>
                  <a:lnTo>
                    <a:pt x="4629912" y="391668"/>
                  </a:lnTo>
                  <a:lnTo>
                    <a:pt x="5143499" y="266700"/>
                  </a:lnTo>
                  <a:lnTo>
                    <a:pt x="5658612" y="85344"/>
                  </a:lnTo>
                  <a:lnTo>
                    <a:pt x="6173723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/>
          <p:nvPr/>
        </p:nvSpPr>
        <p:spPr>
          <a:xfrm>
            <a:off x="1458467" y="1618488"/>
            <a:ext cx="6689090" cy="0"/>
          </a:xfrm>
          <a:custGeom>
            <a:avLst/>
            <a:gdLst/>
            <a:ahLst/>
            <a:cxnLst/>
            <a:rect l="l" t="t" r="r" b="b"/>
            <a:pathLst>
              <a:path w="6689090" h="0">
                <a:moveTo>
                  <a:pt x="0" y="0"/>
                </a:moveTo>
                <a:lnTo>
                  <a:pt x="6688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543050" y="3251708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38.418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57526" y="3238880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40.889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72004" y="3272409"/>
            <a:ext cx="8604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050" algn="l"/>
              </a:tabLst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34.33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	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34.779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00958" y="3204209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47.671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98797" y="3916171"/>
            <a:ext cx="3810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41.946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30292" y="3367862"/>
            <a:ext cx="34544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15.578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44770" y="3262325"/>
            <a:ext cx="34544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36.216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688329" y="3427221"/>
            <a:ext cx="2876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4.052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173851" y="3381502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12.989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88328" y="3322446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24.534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03185" y="3266059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35.598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717663" y="3363848"/>
            <a:ext cx="3460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16.465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688706" y="1885315"/>
            <a:ext cx="4038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404040"/>
                </a:solidFill>
                <a:latin typeface="Calibri"/>
                <a:cs typeface="Calibri"/>
              </a:rPr>
              <a:t>299.575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27303" y="5612688"/>
            <a:ext cx="43878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-400.000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31265" y="5761431"/>
            <a:ext cx="309753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3255">
              <a:lnSpc>
                <a:spcPct val="100000"/>
              </a:lnSpc>
              <a:spcBef>
                <a:spcPts val="100"/>
              </a:spcBef>
              <a:tabLst>
                <a:tab pos="1130300" algn="l"/>
                <a:tab pos="1659889" algn="l"/>
                <a:tab pos="2164715" algn="l"/>
                <a:tab pos="2672080" algn="l"/>
              </a:tabLst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jul/21	ago/21	set/21	out/21	nov/21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Arial MT"/>
                <a:cs typeface="Arial MT"/>
              </a:rPr>
              <a:t>Fonte:</a:t>
            </a:r>
            <a:r>
              <a:rPr dirty="0" sz="1000" spc="-2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Novo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CAGED</a:t>
            </a:r>
            <a:r>
              <a:rPr dirty="0" sz="1000" spc="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–</a:t>
            </a:r>
            <a:r>
              <a:rPr dirty="0" sz="1000" spc="-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SEPRT/ME.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Série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com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ajustes.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27303" y="5101590"/>
            <a:ext cx="43878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-300.000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27303" y="4590669"/>
            <a:ext cx="43878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-200.000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27303" y="4079494"/>
            <a:ext cx="43878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-100.000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282446" y="3568141"/>
            <a:ext cx="838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62355" y="3057525"/>
            <a:ext cx="4038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100.000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62355" y="2546350"/>
            <a:ext cx="4038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200.000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62355" y="2035555"/>
            <a:ext cx="4038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300.000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62355" y="1524380"/>
            <a:ext cx="4038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400.000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111878" y="5761431"/>
            <a:ext cx="3549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z/21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634865" y="5761431"/>
            <a:ext cx="337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ja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149088" y="5761431"/>
            <a:ext cx="337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fe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v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642609" y="5761431"/>
            <a:ext cx="3810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ma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172961" y="5761431"/>
            <a:ext cx="3486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b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677914" y="5761431"/>
            <a:ext cx="3683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ma</a:t>
            </a:r>
            <a:r>
              <a:rPr dirty="0" sz="900" spc="-10" b="1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205218" y="5761431"/>
            <a:ext cx="342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ju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736585" y="5761431"/>
            <a:ext cx="3092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ju</a:t>
            </a:r>
            <a:r>
              <a:rPr dirty="0" sz="900" spc="5" b="1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z="900" spc="-5" b="1">
                <a:solidFill>
                  <a:srgbClr val="585858"/>
                </a:solidFill>
                <a:latin typeface="Calibri"/>
                <a:cs typeface="Calibri"/>
              </a:rPr>
              <a:t>/</a:t>
            </a:r>
            <a:r>
              <a:rPr dirty="0" sz="900" b="1">
                <a:solidFill>
                  <a:srgbClr val="585858"/>
                </a:solidFill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3866197" y="1336357"/>
            <a:ext cx="253365" cy="72390"/>
            <a:chOff x="3866197" y="1336357"/>
            <a:chExt cx="253365" cy="72390"/>
          </a:xfrm>
        </p:grpSpPr>
        <p:sp>
          <p:nvSpPr>
            <p:cNvPr id="72" name="object 72"/>
            <p:cNvSpPr/>
            <p:nvPr/>
          </p:nvSpPr>
          <p:spPr>
            <a:xfrm>
              <a:off x="3870959" y="1341119"/>
              <a:ext cx="243840" cy="62865"/>
            </a:xfrm>
            <a:custGeom>
              <a:avLst/>
              <a:gdLst/>
              <a:ahLst/>
              <a:cxnLst/>
              <a:rect l="l" t="t" r="r" b="b"/>
              <a:pathLst>
                <a:path w="243839" h="62865">
                  <a:moveTo>
                    <a:pt x="243839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243839" y="62484"/>
                  </a:lnTo>
                  <a:lnTo>
                    <a:pt x="243839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3870959" y="1341119"/>
              <a:ext cx="243840" cy="62865"/>
            </a:xfrm>
            <a:custGeom>
              <a:avLst/>
              <a:gdLst/>
              <a:ahLst/>
              <a:cxnLst/>
              <a:rect l="l" t="t" r="r" b="b"/>
              <a:pathLst>
                <a:path w="243839" h="62865">
                  <a:moveTo>
                    <a:pt x="0" y="62484"/>
                  </a:moveTo>
                  <a:lnTo>
                    <a:pt x="243839" y="62484"/>
                  </a:lnTo>
                  <a:lnTo>
                    <a:pt x="243839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4" name="object 74"/>
          <p:cNvSpPr/>
          <p:nvPr/>
        </p:nvSpPr>
        <p:spPr>
          <a:xfrm>
            <a:off x="4520946" y="137236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581401" y="930909"/>
            <a:ext cx="3981450" cy="50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585858"/>
                </a:solidFill>
                <a:latin typeface="Calibri"/>
                <a:cs typeface="Calibri"/>
              </a:rPr>
              <a:t>Evolução</a:t>
            </a:r>
            <a:r>
              <a:rPr dirty="0" sz="1400" spc="-2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do 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Saldo</a:t>
            </a:r>
            <a:r>
              <a:rPr dirty="0" sz="1400" spc="-1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z="1400" spc="-1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Empregos</a:t>
            </a:r>
            <a:r>
              <a:rPr dirty="0" sz="1400" spc="-1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Cidade</a:t>
            </a:r>
            <a:r>
              <a:rPr dirty="0" sz="1400" spc="-3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de 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São</a:t>
            </a:r>
            <a:r>
              <a:rPr dirty="0" sz="140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585858"/>
                </a:solidFill>
                <a:latin typeface="Calibri"/>
                <a:cs typeface="Calibri"/>
              </a:rPr>
              <a:t>Paulo</a:t>
            </a:r>
            <a:endParaRPr sz="1400">
              <a:latin typeface="Calibri"/>
              <a:cs typeface="Calibri"/>
            </a:endParaRPr>
          </a:p>
          <a:p>
            <a:pPr marL="1558925">
              <a:lnSpc>
                <a:spcPct val="100000"/>
              </a:lnSpc>
              <a:spcBef>
                <a:spcPts val="1040"/>
              </a:spcBef>
              <a:tabLst>
                <a:tab pos="2210435" algn="l"/>
              </a:tabLst>
            </a:pPr>
            <a:r>
              <a:rPr dirty="0" sz="900" spc="-5">
                <a:latin typeface="Calibri"/>
                <a:cs typeface="Calibri"/>
              </a:rPr>
              <a:t>Saldo	Acumulado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97173" y="0"/>
            <a:ext cx="255016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5">
                <a:solidFill>
                  <a:srgbClr val="FFFFFF"/>
                </a:solidFill>
              </a:rPr>
              <a:t>RECEITA</a:t>
            </a:r>
            <a:r>
              <a:rPr dirty="0" sz="2400" spc="-30">
                <a:solidFill>
                  <a:srgbClr val="FFFFFF"/>
                </a:solidFill>
              </a:rPr>
              <a:t> </a:t>
            </a:r>
            <a:r>
              <a:rPr dirty="0" sz="2400" spc="-5">
                <a:solidFill>
                  <a:srgbClr val="FFFFFF"/>
                </a:solidFill>
              </a:rPr>
              <a:t>DE</a:t>
            </a:r>
            <a:r>
              <a:rPr dirty="0" sz="2400" spc="-40">
                <a:solidFill>
                  <a:srgbClr val="FFFFFF"/>
                </a:solidFill>
              </a:rPr>
              <a:t> </a:t>
            </a:r>
            <a:r>
              <a:rPr dirty="0" sz="2400" spc="-35">
                <a:solidFill>
                  <a:srgbClr val="FFFFFF"/>
                </a:solidFill>
              </a:rPr>
              <a:t>CAPITAL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681024" y="4426077"/>
            <a:ext cx="640905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 MT"/>
                <a:cs typeface="Arial MT"/>
              </a:rPr>
              <a:t>(1)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Outras Receitas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Capital</a:t>
            </a:r>
            <a:r>
              <a:rPr dirty="0" sz="1000" spc="2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incluem</a:t>
            </a:r>
            <a:r>
              <a:rPr dirty="0" sz="1000" spc="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Depósitos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Judiciais,</a:t>
            </a:r>
            <a:r>
              <a:rPr dirty="0" sz="1000" spc="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Outorga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Onerosa e</a:t>
            </a:r>
            <a:r>
              <a:rPr dirty="0" sz="1000" spc="-15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Operações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Urbanas,</a:t>
            </a:r>
            <a:r>
              <a:rPr dirty="0" sz="100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entre</a:t>
            </a:r>
            <a:r>
              <a:rPr dirty="0" sz="1000" spc="-10">
                <a:latin typeface="Arial MT"/>
                <a:cs typeface="Arial MT"/>
              </a:rPr>
              <a:t> </a:t>
            </a:r>
            <a:r>
              <a:rPr dirty="0" sz="1000" spc="-5">
                <a:latin typeface="Arial MT"/>
                <a:cs typeface="Arial MT"/>
              </a:rPr>
              <a:t>outras.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000" spc="-5" i="1">
                <a:latin typeface="Arial"/>
                <a:cs typeface="Arial"/>
              </a:rPr>
              <a:t>Exclui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receitas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intra-orçamentárias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75956" y="1464945"/>
            <a:ext cx="1186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252525"/>
                </a:solidFill>
                <a:latin typeface="Calibri Light"/>
                <a:cs typeface="Calibri Light"/>
              </a:rPr>
              <a:t>R$</a:t>
            </a:r>
            <a:r>
              <a:rPr dirty="0" sz="1050" spc="-2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Milhões</a:t>
            </a:r>
            <a:r>
              <a:rPr dirty="0" sz="1050" spc="5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dirty="0" sz="1050" spc="-5">
                <a:solidFill>
                  <a:srgbClr val="252525"/>
                </a:solidFill>
                <a:latin typeface="Calibri Light"/>
                <a:cs typeface="Calibri Light"/>
              </a:rPr>
              <a:t>Correntes</a:t>
            </a:r>
            <a:endParaRPr sz="105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1876" y="1745022"/>
          <a:ext cx="7970520" cy="2644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4595"/>
                <a:gridCol w="873759"/>
                <a:gridCol w="838835"/>
                <a:gridCol w="789939"/>
                <a:gridCol w="741045"/>
                <a:gridCol w="746125"/>
                <a:gridCol w="751840"/>
                <a:gridCol w="754379"/>
              </a:tblGrid>
              <a:tr h="32101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68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b="1">
                          <a:latin typeface="Calibri"/>
                          <a:cs typeface="Calibri"/>
                        </a:rPr>
                        <a:t>Receitas</a:t>
                      </a:r>
                      <a:r>
                        <a:rPr dirty="0" sz="115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-1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5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-15" b="1">
                          <a:latin typeface="Calibri"/>
                          <a:cs typeface="Calibri"/>
                        </a:rPr>
                        <a:t>Capital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-20" b="1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1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2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20" b="1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o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9525">
                      <a:solidFill>
                        <a:srgbClr val="808080"/>
                      </a:solidFill>
                      <a:prstDash val="solid"/>
                    </a:lnL>
                    <a:lnR w="190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36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-15" b="1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ã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2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-1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30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1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l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512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2019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2020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2021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2022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2020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2021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2022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4540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Operações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Crédito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111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388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L w="9525">
                      <a:solidFill>
                        <a:srgbClr val="808080"/>
                      </a:solidFill>
                      <a:prstDash val="solid"/>
                    </a:lnL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7526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-98,1%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396,6%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0010">
                    <a:lnT w="9525">
                      <a:solidFill>
                        <a:srgbClr val="80808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33493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Alienações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Bens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286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293,4%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17526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-77,7%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13,0%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</a:tr>
              <a:tr h="348856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Amortização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Empréstimos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286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286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-13,3%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10,4%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</a:tr>
              <a:tr h="334911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Transferências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Capital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403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422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473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534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R w="9525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4,9%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9525">
                      <a:solidFill>
                        <a:srgbClr val="80808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1962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12,0%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12,8%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/>
                </a:tc>
              </a:tr>
              <a:tr h="348856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Outras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Receitas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Capital</a:t>
                      </a:r>
                      <a:r>
                        <a:rPr dirty="0" sz="11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43650" sz="1050" spc="7" b="1">
                          <a:latin typeface="Calibri"/>
                          <a:cs typeface="Calibri"/>
                        </a:rPr>
                        <a:t>1</a:t>
                      </a:r>
                      <a:endParaRPr baseline="43650" sz="1050">
                        <a:latin typeface="Calibri"/>
                        <a:cs typeface="Calibri"/>
                      </a:endParaRPr>
                    </a:p>
                  </a:txBody>
                  <a:tcPr marL="0" marR="0" marB="0" marT="97155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1.099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1.136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5336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1.775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2.536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R w="9525">
                      <a:solidFill>
                        <a:srgbClr val="80808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3,4%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L w="9525">
                      <a:solidFill>
                        <a:srgbClr val="80808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9621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56,2%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42,9%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solidFill>
                      <a:srgbClr val="F1F1F1"/>
                    </a:solidFill>
                  </a:tcPr>
                </a:tc>
              </a:tr>
              <a:tr h="33471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R w="9525">
                      <a:solidFill>
                        <a:srgbClr val="808080"/>
                      </a:solidFill>
                      <a:prstDash val="solid"/>
                    </a:lnR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1.634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9525">
                      <a:solidFill>
                        <a:srgbClr val="808080"/>
                      </a:solidFill>
                      <a:prstDash val="solid"/>
                    </a:lnL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1.982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2.274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3.127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R w="9525">
                      <a:solidFill>
                        <a:srgbClr val="808080"/>
                      </a:solidFill>
                      <a:prstDash val="solid"/>
                    </a:lnR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21,3%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9525">
                      <a:solidFill>
                        <a:srgbClr val="808080"/>
                      </a:solidFill>
                      <a:prstDash val="solid"/>
                    </a:lnL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558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14,8%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15" b="1">
                          <a:latin typeface="Calibri"/>
                          <a:cs typeface="Calibri"/>
                        </a:rPr>
                        <a:t>37,5%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B w="190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8557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932682" y="0"/>
            <a:ext cx="12807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SUMÁRIO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9305" algn="l"/>
              </a:tabLst>
            </a:pPr>
            <a:r>
              <a:rPr dirty="0" spc="75"/>
              <a:t>I.	RECEITAS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33527" y="2384653"/>
            <a:ext cx="8167370" cy="2037714"/>
          </a:xfrm>
          <a:prstGeom prst="rect">
            <a:avLst/>
          </a:prstGeom>
        </p:spPr>
        <p:txBody>
          <a:bodyPr wrap="square" lIns="0" tIns="347980" rIns="0" bIns="0" rtlCol="0" vert="horz">
            <a:spAutoFit/>
          </a:bodyPr>
          <a:lstStyle/>
          <a:p>
            <a:pPr marL="643255" indent="-631190">
              <a:lnSpc>
                <a:spcPct val="100000"/>
              </a:lnSpc>
              <a:spcBef>
                <a:spcPts val="2740"/>
              </a:spcBef>
              <a:buAutoNum type="romanUcPeriod" startAt="2"/>
              <a:tabLst>
                <a:tab pos="643890" algn="l"/>
              </a:tabLst>
            </a:pPr>
            <a:r>
              <a:rPr dirty="0" sz="4400" spc="110" b="1">
                <a:solidFill>
                  <a:srgbClr val="252525"/>
                </a:solidFill>
                <a:latin typeface="Calibri"/>
                <a:cs typeface="Calibri"/>
              </a:rPr>
              <a:t>DESPESAS</a:t>
            </a:r>
            <a:endParaRPr sz="4400">
              <a:latin typeface="Calibri"/>
              <a:cs typeface="Calibri"/>
            </a:endParaRPr>
          </a:p>
          <a:p>
            <a:pPr marL="685800" indent="-673735">
              <a:lnSpc>
                <a:spcPct val="100000"/>
              </a:lnSpc>
              <a:spcBef>
                <a:spcPts val="2640"/>
              </a:spcBef>
              <a:buAutoNum type="romanUcPeriod" startAt="2"/>
              <a:tabLst>
                <a:tab pos="686435" algn="l"/>
              </a:tabLst>
            </a:pPr>
            <a:r>
              <a:rPr dirty="0" sz="4400" spc="50" b="1">
                <a:solidFill>
                  <a:srgbClr val="252525"/>
                </a:solidFill>
                <a:latin typeface="Calibri"/>
                <a:cs typeface="Calibri"/>
              </a:rPr>
              <a:t>RESULTADO,</a:t>
            </a:r>
            <a:r>
              <a:rPr dirty="0" sz="4400" spc="24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4400" spc="105" b="1">
                <a:solidFill>
                  <a:srgbClr val="252525"/>
                </a:solidFill>
                <a:latin typeface="Calibri"/>
                <a:cs typeface="Calibri"/>
              </a:rPr>
              <a:t>DÍVIDA</a:t>
            </a:r>
            <a:r>
              <a:rPr dirty="0" sz="4400" spc="24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4400" b="1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dirty="0" sz="4400" spc="275" b="1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4400" spc="120" b="1">
                <a:solidFill>
                  <a:srgbClr val="252525"/>
                </a:solidFill>
                <a:latin typeface="Calibri"/>
                <a:cs typeface="Calibri"/>
              </a:rPr>
              <a:t>LIMITES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568" y="2631948"/>
            <a:ext cx="3353562" cy="86791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8700" y="6341364"/>
            <a:ext cx="484631" cy="43281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d698956</dc:creator>
  <dc:title>Slide 1</dc:title>
  <dcterms:created xsi:type="dcterms:W3CDTF">2023-05-24T13:34:55Z</dcterms:created>
  <dcterms:modified xsi:type="dcterms:W3CDTF">2023-05-24T13:34:55Z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2022-09-28T00:00:00Z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2023-05-24T00:00:00Z</vt:filetime>
  </property>
</Properties>
</file>