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9" r:id="rId1"/>
  </p:sldMasterIdLst>
  <p:notesMasterIdLst>
    <p:notesMasterId r:id="rId33"/>
  </p:notesMasterIdLst>
  <p:handoutMasterIdLst>
    <p:handoutMasterId r:id="rId34"/>
  </p:handoutMasterIdLst>
  <p:sldIdLst>
    <p:sldId id="285" r:id="rId2"/>
    <p:sldId id="286" r:id="rId3"/>
    <p:sldId id="316" r:id="rId4"/>
    <p:sldId id="317" r:id="rId5"/>
    <p:sldId id="296" r:id="rId6"/>
    <p:sldId id="284" r:id="rId7"/>
    <p:sldId id="256" r:id="rId8"/>
    <p:sldId id="287" r:id="rId9"/>
    <p:sldId id="288" r:id="rId10"/>
    <p:sldId id="291" r:id="rId11"/>
    <p:sldId id="314" r:id="rId12"/>
    <p:sldId id="289" r:id="rId13"/>
    <p:sldId id="290" r:id="rId14"/>
    <p:sldId id="294" r:id="rId15"/>
    <p:sldId id="309" r:id="rId16"/>
    <p:sldId id="293" r:id="rId17"/>
    <p:sldId id="302" r:id="rId18"/>
    <p:sldId id="306" r:id="rId19"/>
    <p:sldId id="303" r:id="rId20"/>
    <p:sldId id="304" r:id="rId21"/>
    <p:sldId id="305" r:id="rId22"/>
    <p:sldId id="297" r:id="rId23"/>
    <p:sldId id="298" r:id="rId24"/>
    <p:sldId id="301" r:id="rId25"/>
    <p:sldId id="299" r:id="rId26"/>
    <p:sldId id="300" r:id="rId27"/>
    <p:sldId id="307" r:id="rId28"/>
    <p:sldId id="312" r:id="rId29"/>
    <p:sldId id="313" r:id="rId30"/>
    <p:sldId id="310" r:id="rId31"/>
    <p:sldId id="311" r:id="rId3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DC3"/>
    <a:srgbClr val="FFFF66"/>
    <a:srgbClr val="FFFF00"/>
    <a:srgbClr val="99CCFF"/>
    <a:srgbClr val="CCECFF"/>
    <a:srgbClr val="FFFF99"/>
    <a:srgbClr val="242F01"/>
    <a:srgbClr val="66CCFF"/>
    <a:srgbClr val="1D230D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3836" autoAdjust="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1B24-31CF-421B-8411-654D01197126}" type="datetimeFigureOut">
              <a:rPr lang="pt-BR" smtClean="0"/>
              <a:t>10/04/2024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5B0D1-197B-4637-991F-73C282E2024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857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8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8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C76AF-D4C7-42A1-8674-9176CD6F8205}" type="datetimeFigureOut">
              <a:rPr lang="pt-BR" smtClean="0"/>
              <a:t>10/04/2024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085" y="4777960"/>
            <a:ext cx="5437506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223"/>
            <a:ext cx="2945448" cy="498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643" y="9430223"/>
            <a:ext cx="2945448" cy="498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B82D9-3CAE-426C-BAD9-736885C75B1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1968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82D9-3CAE-426C-BAD9-736885C75B1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25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82D9-3CAE-426C-BAD9-736885C75B1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39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82D9-3CAE-426C-BAD9-736885C75B1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257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82D9-3CAE-426C-BAD9-736885C75B1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31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82D9-3CAE-426C-BAD9-736885C75B1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27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E612-F336-4B0E-9129-5CEDFF73CB6A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2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EA48-BC7D-4919-87FF-BA3DA43E67B2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8BD-9E21-4C40-9FC7-AD3B8468BC26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82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1279-A36D-4578-9CE9-4B26FA4D4AAC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4088-C284-4A73-A2FD-A724FBE772CD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59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4433-6C72-4CCA-A8B2-2E8DA5577989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8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7AA8-C222-40CC-9537-FEB8DCF2DB76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9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9137-8551-49D8-8382-983EE60B8792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4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FFF3-7E31-47CB-AD1D-C06828574308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6EBA-7CA8-407B-A59C-2FCA3DDA07C2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962D-AC98-4C3F-AF23-B9BFE3C8CD9A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7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B70B-BB57-4CBF-8560-3CAC325C3761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4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BB40-E536-40BA-A318-2B65A0BD5BF8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6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69AB-4341-4439-8993-218D3540ABEF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7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8D4-B0C1-4471-8D1E-D86F4EA884DA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9E4-B992-453E-9257-2F562537F178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7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EFB3-9A14-4AA5-9F12-E910728DF826}" type="datetime1">
              <a:rPr lang="en-US" smtClean="0">
                <a:solidFill>
                  <a:prstClr val="black"/>
                </a:solidFill>
              </a:rPr>
              <a:t>4/10/2024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decreto/D3048.htm#art216%C2%A726" TargetMode="External"/><Relationship Id="rId2" Type="http://schemas.openxmlformats.org/officeDocument/2006/relationships/hyperlink" Target="http://www.planalto.gov.br/ccivil_03/Leis/L8212cons.htm#art30%C2%A7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.gov.br/en/web/dou/-/instrucao-normativa-rfb-n-2.110-de-17-de-outubro-de-2022-43761936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1-2014/2014/decreto/d8373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42" y="325211"/>
            <a:ext cx="2201710" cy="79035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1481" y="2865757"/>
            <a:ext cx="113121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65000"/>
            </a:pPr>
            <a:r>
              <a:rPr lang="pt-BR" sz="5400" i="1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SISTEMA DE ORÇAMENTO E FINANÇAS </a:t>
            </a:r>
            <a:r>
              <a:rPr lang="pt-BR" sz="5400" i="1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- SOF</a:t>
            </a:r>
            <a:endParaRPr lang="pt-BR" sz="5400" i="1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55210" y="1818229"/>
            <a:ext cx="10509467" cy="31393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dirty="0"/>
              <a:t>Art. 37. A alíquota da contribuição social previdenciária do segurado contribuinte individual, observado o limite máximo do salário de contribuição e o disposto no art. 38, é de: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II - 11% (onze por cento), em face da dedução de 45% (quarenta e cinco por cento) da contribuição patronal recolhida ou declarada pelo contratante, incidente sobre a remuneração que este lhe tenha pago ou creditado no respectivo mês, limitada a dedução a 9% (nove por cento) do respectivo salário de contribuição incidente sobre:</a:t>
            </a:r>
          </a:p>
          <a:p>
            <a:pPr algn="ctr"/>
            <a:r>
              <a:rPr lang="pt-BR" dirty="0"/>
              <a:t>a) a remuneração que lhe for paga ou creditada, no decorrer do mês, pelos serviços prestados a empresa, ou prestados a pessoas físicas por intermédio de empresa que os contrata; (</a:t>
            </a:r>
            <a:r>
              <a:rPr lang="pt-BR" dirty="0">
                <a:hlinkClick r:id="rId2"/>
              </a:rPr>
              <a:t>Lei nº 8.212, de 1991</a:t>
            </a:r>
            <a:r>
              <a:rPr lang="pt-BR" dirty="0"/>
              <a:t>, art. 30, § 4º; e </a:t>
            </a:r>
            <a:r>
              <a:rPr lang="pt-BR" dirty="0">
                <a:hlinkClick r:id="rId3"/>
              </a:rPr>
              <a:t>Regulamento da Previdência Social, de 1999</a:t>
            </a:r>
            <a:r>
              <a:rPr lang="pt-BR" dirty="0"/>
              <a:t>, art. 216, § 26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97467" y="780942"/>
            <a:ext cx="9807342" cy="965121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36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Tabela de contribuição mensal do </a:t>
            </a: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INSS – </a:t>
            </a: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RGPS </a:t>
            </a:r>
            <a:endParaRPr lang="pt-BR" sz="36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85351" y="5112012"/>
            <a:ext cx="39212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i="1" dirty="0">
                <a:solidFill>
                  <a:srgbClr val="32333C"/>
                </a:solidFill>
                <a:latin typeface="open sans"/>
              </a:rPr>
              <a:t>Fonte: 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Portaria Interministerial MPS/MF nº 2, de 11/01/2024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203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812669" y="2573309"/>
            <a:ext cx="9099452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000" dirty="0"/>
              <a:t>Art. 29. Salvo disposição de lei em contrário, considera-se ocorrido o fato gerador da obrigação previdenciária principal e existentes seus efeitos</a:t>
            </a:r>
            <a:r>
              <a:rPr lang="pt-BR" sz="2000" dirty="0" smtClean="0"/>
              <a:t>:</a:t>
            </a:r>
          </a:p>
          <a:p>
            <a:pPr algn="ctr"/>
            <a:endParaRPr lang="pt-BR" sz="2000" dirty="0" smtClean="0"/>
          </a:p>
          <a:p>
            <a:pPr algn="ctr"/>
            <a:r>
              <a:rPr lang="pt-BR" sz="2000" i="1" dirty="0"/>
              <a:t>§ 2º Para os órgãos do poder público considera-se creditada a remuneração na competência da liquidação do empenho, entendendo-se como tal, o momento do reconhecimento da </a:t>
            </a:r>
            <a:r>
              <a:rPr lang="pt-BR" sz="2000" i="1" dirty="0" smtClean="0"/>
              <a:t>despesa.</a:t>
            </a:r>
          </a:p>
          <a:p>
            <a:pPr algn="ctr"/>
            <a:endParaRPr lang="pt-BR" sz="2000" dirty="0"/>
          </a:p>
        </p:txBody>
      </p:sp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58724" y="652081"/>
            <a:ext cx="9807342" cy="1792367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Competência para </a:t>
            </a:r>
            <a:r>
              <a:rPr lang="pt-BR" sz="36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contribuição previdenciária </a:t>
            </a: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FATO </a:t>
            </a:r>
            <a:r>
              <a:rPr lang="pt-BR" sz="36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GERADOR DAS CONTRIBUIÇÕES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17575" y="5105196"/>
            <a:ext cx="2784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i="1" dirty="0">
                <a:solidFill>
                  <a:srgbClr val="32333C"/>
                </a:solidFill>
                <a:latin typeface="open sans"/>
              </a:rPr>
              <a:t>Fonte: </a:t>
            </a:r>
            <a:r>
              <a:rPr lang="de-DE" sz="1100" i="1" dirty="0">
                <a:solidFill>
                  <a:srgbClr val="32333C"/>
                </a:solidFill>
                <a:latin typeface="open sans"/>
              </a:rPr>
              <a:t>art. 29, § 2º da IN RFB 2.110/2022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725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4120" y="0"/>
            <a:ext cx="625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SOF - Sistema de Orçamento e Finanças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8873" t="29507" r="30236" b="45644"/>
          <a:stretch/>
        </p:blipFill>
        <p:spPr>
          <a:xfrm>
            <a:off x="4554960" y="459212"/>
            <a:ext cx="3109967" cy="9078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8750" t="23225" r="18465" b="25513"/>
          <a:stretch/>
        </p:blipFill>
        <p:spPr>
          <a:xfrm>
            <a:off x="1898647" y="1367082"/>
            <a:ext cx="8429299" cy="457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4120" y="0"/>
            <a:ext cx="625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SOF - Sistema de Orçamento e Finanças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9655" t="72963" r="38703" b="9207"/>
          <a:stretch/>
        </p:blipFill>
        <p:spPr>
          <a:xfrm>
            <a:off x="2020824" y="1407214"/>
            <a:ext cx="8395682" cy="20210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9500" t="29132" r="30523" b="48057"/>
          <a:stretch/>
        </p:blipFill>
        <p:spPr>
          <a:xfrm>
            <a:off x="2022528" y="3267273"/>
            <a:ext cx="8393978" cy="22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8873" t="29507" r="30236" b="45644"/>
          <a:stretch/>
        </p:blipFill>
        <p:spPr>
          <a:xfrm>
            <a:off x="4554960" y="459212"/>
            <a:ext cx="3109967" cy="9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65715" y="752370"/>
            <a:ext cx="1023797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Indicadores</a:t>
            </a:r>
            <a:r>
              <a:rPr lang="pt-BR" sz="2400" dirty="0" smtClean="0">
                <a:solidFill>
                  <a:srgbClr val="FF0000"/>
                </a:solidFill>
              </a:rPr>
              <a:t> e suas definições para cadastro do duplo vínculo</a:t>
            </a:r>
            <a:endParaRPr lang="pt-BR" sz="2400" dirty="0"/>
          </a:p>
        </p:txBody>
      </p:sp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98751" y="5485436"/>
            <a:ext cx="67361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i="1" dirty="0">
                <a:solidFill>
                  <a:srgbClr val="32333C"/>
                </a:solidFill>
                <a:latin typeface="open sans"/>
              </a:rPr>
              <a:t>Fonte: 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Manual do </a:t>
            </a:r>
            <a:r>
              <a:rPr lang="pt-BR" sz="1100" i="1" dirty="0" err="1" smtClean="0">
                <a:solidFill>
                  <a:srgbClr val="32333C"/>
                </a:solidFill>
                <a:latin typeface="open sans"/>
              </a:rPr>
              <a:t>eSocial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 com atualização do salário máximo de </a:t>
            </a:r>
            <a:r>
              <a:rPr lang="pt-BR" sz="1100" i="1" dirty="0">
                <a:solidFill>
                  <a:srgbClr val="32333C"/>
                </a:solidFill>
                <a:latin typeface="open sans"/>
              </a:rPr>
              <a:t>contribuição que é alterado anualmente</a:t>
            </a:r>
            <a:endParaRPr lang="pt-BR" sz="11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34342"/>
              </p:ext>
            </p:extLst>
          </p:nvPr>
        </p:nvGraphicFramePr>
        <p:xfrm>
          <a:off x="2512645" y="1634031"/>
          <a:ext cx="7286472" cy="3623769"/>
        </p:xfrm>
        <a:graphic>
          <a:graphicData uri="http://schemas.openxmlformats.org/drawingml/2006/table">
            <a:tbl>
              <a:tblPr/>
              <a:tblGrid>
                <a:gridCol w="2533681"/>
                <a:gridCol w="4752791"/>
              </a:tblGrid>
              <a:tr h="351289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dirty="0" err="1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IndMV</a:t>
                      </a:r>
                      <a:endParaRPr lang="pt-BR" sz="1400" b="0" dirty="0">
                        <a:solidFill>
                          <a:srgbClr val="555555"/>
                        </a:solidFill>
                        <a:effectLst/>
                        <a:latin typeface="rawline"/>
                      </a:endParaRPr>
                    </a:p>
                  </a:txBody>
                  <a:tcPr marL="64770" marR="64770" marT="48577" marB="485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Definição</a:t>
                      </a:r>
                      <a:endParaRPr lang="pt-BR" sz="1400" b="0">
                        <a:solidFill>
                          <a:srgbClr val="555555"/>
                        </a:solidFill>
                        <a:effectLst/>
                        <a:latin typeface="rawline"/>
                      </a:endParaRPr>
                    </a:p>
                  </a:txBody>
                  <a:tcPr marL="64770" marR="64770" marT="48577" marB="485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542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 </a:t>
                      </a:r>
                    </a:p>
                    <a:p>
                      <a:pPr algn="ctr" fontAlgn="base"/>
                      <a:r>
                        <a:rPr lang="pt-BR" sz="1400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1</a:t>
                      </a:r>
                    </a:p>
                  </a:txBody>
                  <a:tcPr marL="64770" marR="64770" marT="48577" marB="4857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400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O declarante aplica a alíquota de desconto do segurado sobre a remuneração por ele informada (o percentual da alíquota será obtido considerando a remuneração total do trabalhador).</a:t>
                      </a:r>
                    </a:p>
                  </a:txBody>
                  <a:tcPr marL="64770" marR="64770" marT="48577" marB="4857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800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 </a:t>
                      </a:r>
                    </a:p>
                    <a:p>
                      <a:pPr algn="ctr" fontAlgn="base"/>
                      <a:r>
                        <a:rPr lang="pt-BR" sz="1400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2</a:t>
                      </a:r>
                    </a:p>
                  </a:txBody>
                  <a:tcPr marL="64770" marR="64770" marT="48577" marB="4857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O declarante aplica a alíquota de desconto do segurado sobre a diferença entre o limite máximo do salário de contribuição e a remuneração de outra(s) empresa(s) para as quais o trabalhador informou que houve o desconto.</a:t>
                      </a:r>
                    </a:p>
                  </a:txBody>
                  <a:tcPr marL="64770" marR="64770" marT="48577" marB="4857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25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3</a:t>
                      </a:r>
                    </a:p>
                  </a:txBody>
                  <a:tcPr marL="64770" marR="64770" marT="48577" marB="4857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O declarante não realiza desconto do segurado, uma vez que houve desconto sobre o limite máximo de salário de contribuição em outra(s) empresa(s).</a:t>
                      </a:r>
                    </a:p>
                  </a:txBody>
                  <a:tcPr marL="64770" marR="64770" marT="48577" marB="4857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9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1840" y="2039599"/>
            <a:ext cx="102379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2000" dirty="0" smtClean="0"/>
              <a:t>Exemplo: </a:t>
            </a:r>
            <a:r>
              <a:rPr lang="pt-BR" sz="2000" dirty="0" smtClean="0">
                <a:solidFill>
                  <a:srgbClr val="FF0000"/>
                </a:solidFill>
              </a:rPr>
              <a:t>Indicador </a:t>
            </a:r>
            <a:r>
              <a:rPr lang="pt-BR" sz="2000" dirty="0" err="1" smtClean="0">
                <a:solidFill>
                  <a:srgbClr val="FF0000"/>
                </a:solidFill>
              </a:rPr>
              <a:t>Mv</a:t>
            </a:r>
            <a:r>
              <a:rPr lang="pt-BR" sz="2000" dirty="0" smtClean="0">
                <a:solidFill>
                  <a:srgbClr val="FF0000"/>
                </a:solidFill>
              </a:rPr>
              <a:t> 2</a:t>
            </a:r>
            <a:r>
              <a:rPr lang="pt-BR" sz="2000" dirty="0" smtClean="0"/>
              <a:t> - Trabalhador </a:t>
            </a:r>
            <a:r>
              <a:rPr lang="pt-BR" sz="2000" dirty="0"/>
              <a:t>Contribuinte Individual com remuneração de 6.000,00 e com vínculo em outra empresa na categoria </a:t>
            </a:r>
            <a:r>
              <a:rPr lang="pt-BR" sz="2000" dirty="0" smtClean="0"/>
              <a:t>101 - Empregado</a:t>
            </a:r>
            <a:endParaRPr lang="pt-BR" sz="2000" dirty="0"/>
          </a:p>
        </p:txBody>
      </p:sp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519827" y="598060"/>
            <a:ext cx="10019985" cy="1792367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Situação de Contribuição Individual com vínculo em outra empresa</a:t>
            </a:r>
            <a:endParaRPr lang="pt-BR" sz="36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04490"/>
              </p:ext>
            </p:extLst>
          </p:nvPr>
        </p:nvGraphicFramePr>
        <p:xfrm>
          <a:off x="2400795" y="3077586"/>
          <a:ext cx="7418298" cy="1508760"/>
        </p:xfrm>
        <a:graphic>
          <a:graphicData uri="http://schemas.openxmlformats.org/drawingml/2006/table">
            <a:tbl>
              <a:tblPr/>
              <a:tblGrid>
                <a:gridCol w="1971110"/>
                <a:gridCol w="1931154"/>
                <a:gridCol w="1837927"/>
                <a:gridCol w="1678107"/>
              </a:tblGrid>
              <a:tr h="381000">
                <a:tc>
                  <a:txBody>
                    <a:bodyPr/>
                    <a:lstStyle/>
                    <a:p>
                      <a:pPr algn="just" fontAlgn="base"/>
                      <a:r>
                        <a:rPr lang="pt-BR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Empregador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Categoria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Remuneração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b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Ordem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A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101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2.000,00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1º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B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701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6.000,00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dirty="0">
                          <a:solidFill>
                            <a:srgbClr val="555555"/>
                          </a:solidFill>
                          <a:effectLst/>
                          <a:latin typeface="rawline"/>
                        </a:rPr>
                        <a:t>2º</a:t>
                      </a:r>
                    </a:p>
                  </a:txBody>
                  <a:tcPr marL="152400" marR="152400" marT="114300" marB="1143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4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741874" y="4936698"/>
            <a:ext cx="67361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i="1" dirty="0">
                <a:solidFill>
                  <a:srgbClr val="32333C"/>
                </a:solidFill>
                <a:latin typeface="open sans"/>
              </a:rPr>
              <a:t>Fonte: 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Manual do </a:t>
            </a:r>
            <a:r>
              <a:rPr lang="pt-BR" sz="1100" i="1" dirty="0" err="1" smtClean="0">
                <a:solidFill>
                  <a:srgbClr val="32333C"/>
                </a:solidFill>
                <a:latin typeface="open sans"/>
              </a:rPr>
              <a:t>eSocial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 com atualização do salário máximo de contribuição que é alterado anualmente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693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98352" y="624186"/>
            <a:ext cx="10085294" cy="1792367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36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Situação de Contribuição Individual com vínculo em outra </a:t>
            </a: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empresa – Ind. </a:t>
            </a:r>
            <a:r>
              <a:rPr lang="pt-BR" sz="36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</a:t>
            </a: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2</a:t>
            </a:r>
            <a:endParaRPr lang="pt-BR" sz="36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10083" y="5736160"/>
            <a:ext cx="67361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i="1" dirty="0">
                <a:solidFill>
                  <a:srgbClr val="32333C"/>
                </a:solidFill>
                <a:latin typeface="open sans"/>
              </a:rPr>
              <a:t>Fonte: 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Manual do </a:t>
            </a:r>
            <a:r>
              <a:rPr lang="pt-BR" sz="1100" i="1" dirty="0" err="1" smtClean="0">
                <a:solidFill>
                  <a:srgbClr val="32333C"/>
                </a:solidFill>
                <a:latin typeface="open sans"/>
              </a:rPr>
              <a:t>eSocial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 com atualização do salário máximo de contribuição que é alterado anualmente</a:t>
            </a:r>
            <a:endParaRPr lang="pt-BR" sz="1100" dirty="0"/>
          </a:p>
        </p:txBody>
      </p:sp>
      <p:sp>
        <p:nvSpPr>
          <p:cNvPr id="3" name="Retângulo 2"/>
          <p:cNvSpPr/>
          <p:nvPr/>
        </p:nvSpPr>
        <p:spPr>
          <a:xfrm>
            <a:off x="2202171" y="1921640"/>
            <a:ext cx="8677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1) Empregador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A: primeiro desconto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/>
            </a:r>
            <a:br>
              <a:rPr lang="pt-BR" sz="1600" dirty="0">
                <a:solidFill>
                  <a:srgbClr val="555555"/>
                </a:solidFill>
                <a:latin typeface="rawline"/>
              </a:rPr>
            </a:br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A tributação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será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efetuada obedecendo a tabela progressiva do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INSS</a:t>
            </a:r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endParaRPr lang="pt-BR" sz="1600" dirty="0" smtClean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Contribuição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descontada: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R$ 158,82 (categoria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101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)</a:t>
            </a:r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 </a:t>
            </a: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2) Empregador B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:</a:t>
            </a:r>
            <a:endParaRPr lang="pt-BR" sz="1600" b="1" i="1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Deve informar no registro {</a:t>
            </a:r>
            <a:r>
              <a:rPr lang="pt-BR" sz="1600" dirty="0" err="1">
                <a:solidFill>
                  <a:srgbClr val="555555"/>
                </a:solidFill>
                <a:latin typeface="rawline"/>
              </a:rPr>
              <a:t>remunOutEmpr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} o empregador ordenado antes dele, no caso o Empregador A (R$ 2.000,00).</a:t>
            </a: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A tributação será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: Categoria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701</a:t>
            </a: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-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Valor Bruto NLP: R$ 6.000,00</a:t>
            </a:r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- Remuneração já tributada em outras empresas: 2.000,00 na categoria 101. </a:t>
            </a:r>
            <a:r>
              <a:rPr lang="pt-BR" sz="1600" i="1" dirty="0">
                <a:solidFill>
                  <a:srgbClr val="FF0000"/>
                </a:solidFill>
                <a:latin typeface="rawline"/>
              </a:rPr>
              <a:t>Observar o limite máximo do salário de contribuição para identificar a parcela da remuneração tributável.</a:t>
            </a: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-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(R$ 7.786,02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–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R$ 2.000,00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) =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R$ 5.786,02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x 11% =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R$ 636,46</a:t>
            </a:r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Contribuição descontada: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R$ 636,46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(categoria 701)</a:t>
            </a:r>
            <a:endParaRPr lang="pt-BR" sz="1600" b="0" i="0" dirty="0">
              <a:solidFill>
                <a:srgbClr val="555555"/>
              </a:solidFill>
              <a:effectLst/>
              <a:latin typeface="rawline"/>
            </a:endParaRPr>
          </a:p>
        </p:txBody>
      </p:sp>
    </p:spTree>
    <p:extLst>
      <p:ext uri="{BB962C8B-B14F-4D97-AF65-F5344CB8AC3E}">
        <p14:creationId xmlns:p14="http://schemas.microsoft.com/office/powerpoint/2010/main" val="4582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12672" y="624186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Comprovante Contribuinte Individual com 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vínculo em outra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empresa 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2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5214" t="16364" r="24893" b="22272"/>
          <a:stretch/>
        </p:blipFill>
        <p:spPr>
          <a:xfrm>
            <a:off x="2295144" y="1491780"/>
            <a:ext cx="7953433" cy="458140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327763" y="5317889"/>
            <a:ext cx="1994045" cy="8451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322576" y="1790832"/>
            <a:ext cx="972000" cy="208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pPr algn="ctr"/>
            <a:endParaRPr lang="pt-B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Competência é o mês da liquidação da NE</a:t>
            </a: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34147" y="624186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Comprovante Contribuinte Individual com 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vínculo em outra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empresa 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2 – Cálculo no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eSocial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88400"/>
              </p:ext>
            </p:extLst>
          </p:nvPr>
        </p:nvGraphicFramePr>
        <p:xfrm>
          <a:off x="2440683" y="1541686"/>
          <a:ext cx="4473485" cy="4289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6152"/>
                <a:gridCol w="1287333"/>
              </a:tblGrid>
              <a:tr h="5046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MELISSA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Remuneração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46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Escola Viva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4.230,18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46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2302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4604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8.230,18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2302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7569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Salário Máximo </a:t>
                      </a:r>
                      <a:r>
                        <a:rPr lang="pt-BR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7.786,02</a:t>
                      </a:r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Rem. Declarada/Comprovada </a:t>
                      </a:r>
                      <a:r>
                        <a:rPr lang="pt-B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4.230,18</a:t>
                      </a:r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3.555,84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2302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4604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391,14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2302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4846320" y="5039795"/>
            <a:ext cx="2059797" cy="85808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906117" y="5206417"/>
            <a:ext cx="3701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solidFill>
                  <a:srgbClr val="32333C"/>
                </a:solidFill>
                <a:latin typeface="open sans"/>
              </a:rPr>
              <a:t>Valor de INSS que deverá ser retido na NLP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7123177" y="4328626"/>
            <a:ext cx="2898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FF0000"/>
                </a:solidFill>
                <a:latin typeface="rawline"/>
              </a:rPr>
              <a:t>parcela da remuneração tributável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6914168" y="2764665"/>
            <a:ext cx="1721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solidFill>
                  <a:srgbClr val="32333C"/>
                </a:solidFill>
                <a:latin typeface="open sans"/>
              </a:rPr>
              <a:t>Valor Bruto da NLP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7015775" y="5581254"/>
            <a:ext cx="3113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 smtClean="0">
                <a:solidFill>
                  <a:srgbClr val="32333C"/>
                </a:solidFill>
                <a:latin typeface="open sans"/>
              </a:rPr>
              <a:t>Motivo de alteração do INSS no SOF: 42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7715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97548" y="540492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Tela </a:t>
            </a:r>
            <a:r>
              <a:rPr lang="pt-BR" sz="2400" dirty="0" err="1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eSocial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Contribuinte Individual com vínculo em outra empresa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2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820" t="11029" r="25828" b="12362"/>
          <a:stretch/>
        </p:blipFill>
        <p:spPr>
          <a:xfrm>
            <a:off x="2112264" y="1449986"/>
            <a:ext cx="8339327" cy="499702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2645" y="2121408"/>
            <a:ext cx="2114219" cy="199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862072" y="2345022"/>
            <a:ext cx="1078991" cy="169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407458" y="3468849"/>
            <a:ext cx="1874469" cy="160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437419" y="5461460"/>
            <a:ext cx="590203" cy="206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440,00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57381" y="2511686"/>
            <a:ext cx="563994" cy="187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2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4120" y="0"/>
            <a:ext cx="625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SOF - Sistema de Orçamento e Finanças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5602" y="688906"/>
            <a:ext cx="10564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r>
              <a:rPr lang="pt-BR" sz="4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Contribuinte Individual:</a:t>
            </a:r>
            <a:endParaRPr lang="pt-BR" sz="4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56229" y="2122442"/>
            <a:ext cx="924243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r>
              <a:rPr lang="pt-BR" dirty="0" smtClean="0"/>
              <a:t>Dentre outros tipos de segurados obrigatórios definidos na </a:t>
            </a:r>
            <a:r>
              <a:rPr lang="pt-BR" b="1" dirty="0" smtClean="0"/>
              <a:t>I.N. 2.110/22</a:t>
            </a:r>
            <a:r>
              <a:rPr lang="pt-BR" dirty="0" smtClean="0"/>
              <a:t>, que d</a:t>
            </a:r>
            <a:r>
              <a:rPr lang="pt-BR" i="1" dirty="0" smtClean="0"/>
              <a:t>ispõe </a:t>
            </a:r>
            <a:r>
              <a:rPr lang="pt-BR" i="1" dirty="0"/>
              <a:t>sobre normas gerais de tributação previdenciária e de arrecadação das contribuições sociais destinadas à Previdência Social e das contribuições devidas a terceiros, administradas pela Secretaria Especial da Receita Federal do Brasil (RFB</a:t>
            </a:r>
            <a:r>
              <a:rPr lang="pt-BR" i="1" dirty="0" smtClean="0"/>
              <a:t>),</a:t>
            </a:r>
            <a:r>
              <a:rPr lang="pt-BR" dirty="0" smtClean="0"/>
              <a:t> temos o contribuinte individual (art. 8°) – aquele </a:t>
            </a:r>
            <a:r>
              <a:rPr lang="pt-BR" dirty="0"/>
              <a:t>que presta serviços de natureza urbana ou rural, em caráter eventual, a uma ou mais empresas, sem relação de </a:t>
            </a:r>
            <a:r>
              <a:rPr lang="pt-BR" dirty="0" smtClean="0"/>
              <a:t>emprego.</a:t>
            </a:r>
          </a:p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r>
              <a:rPr lang="pt-BR" dirty="0" smtClean="0"/>
              <a:t>Exemplo: </a:t>
            </a:r>
            <a:r>
              <a:rPr lang="pt-BR" dirty="0" err="1" smtClean="0"/>
              <a:t>Oficineiros</a:t>
            </a:r>
            <a:r>
              <a:rPr lang="pt-BR" dirty="0" smtClean="0"/>
              <a:t>, Intérpretes, Transportadores Autônomos (TEG), Palestrantes, Conselheiros Tutelares, etc.</a:t>
            </a:r>
          </a:p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endParaRPr lang="pt-BR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98168" y="4977124"/>
            <a:ext cx="68980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i="1" dirty="0">
                <a:solidFill>
                  <a:srgbClr val="32333C"/>
                </a:solidFill>
                <a:latin typeface="open sans"/>
              </a:rPr>
              <a:t>Fonte: </a:t>
            </a:r>
            <a:r>
              <a:rPr lang="pt-BR" sz="1100" i="1" dirty="0">
                <a:solidFill>
                  <a:srgbClr val="32333C"/>
                </a:solidFill>
                <a:latin typeface="open sans"/>
                <a:hlinkClick r:id="rId2"/>
              </a:rPr>
              <a:t>https://in.gov.br/en/web/dou/-/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  <a:hlinkClick r:id="rId2"/>
              </a:rPr>
              <a:t>instrucao-normativa-rfb-n-2.110-de-17-de-outubro-de-2022-437619362</a:t>
            </a:r>
            <a:endParaRPr lang="pt-BR" sz="1100" i="1" dirty="0" smtClean="0">
              <a:solidFill>
                <a:srgbClr val="32333C"/>
              </a:solidFill>
              <a:latin typeface="open sans"/>
            </a:endParaRPr>
          </a:p>
          <a:p>
            <a:pPr algn="ctr"/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3263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285" t="17508" r="8608" b="27608"/>
          <a:stretch/>
        </p:blipFill>
        <p:spPr>
          <a:xfrm>
            <a:off x="1388533" y="1750423"/>
            <a:ext cx="9931739" cy="383982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75067" y="3108960"/>
            <a:ext cx="923581" cy="14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97548" y="540492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Tela </a:t>
            </a:r>
            <a:r>
              <a:rPr lang="pt-BR" sz="2400" dirty="0" err="1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eSocial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Contribuinte Individual com vínculo em outra empresa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2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464" t="11218" r="10106" b="13126"/>
          <a:stretch/>
        </p:blipFill>
        <p:spPr>
          <a:xfrm>
            <a:off x="1659792" y="1324679"/>
            <a:ext cx="8992969" cy="469764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02874" y="2296450"/>
            <a:ext cx="1071155" cy="165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858082" y="3149679"/>
            <a:ext cx="1090746" cy="16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340327" y="3149679"/>
            <a:ext cx="2913401" cy="16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789305" y="4723836"/>
            <a:ext cx="1142616" cy="15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925623" y="2292241"/>
            <a:ext cx="1174044" cy="1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813510" y="3141788"/>
            <a:ext cx="699135" cy="16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097548" y="540492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Tela </a:t>
            </a:r>
            <a:r>
              <a:rPr lang="pt-BR" sz="2400" dirty="0" err="1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eSocial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Contribuinte Individual com vínculo em outra empresa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2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115695" y="5594464"/>
            <a:ext cx="590203" cy="206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391,14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253728" y="5594463"/>
            <a:ext cx="590203" cy="206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440,00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1113" y="5475951"/>
            <a:ext cx="67361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i="1" dirty="0">
                <a:solidFill>
                  <a:srgbClr val="32333C"/>
                </a:solidFill>
                <a:latin typeface="open sans"/>
              </a:rPr>
              <a:t>Fonte: Manual do </a:t>
            </a:r>
            <a:r>
              <a:rPr lang="pt-BR" sz="1100" i="1" dirty="0" err="1">
                <a:solidFill>
                  <a:srgbClr val="32333C"/>
                </a:solidFill>
                <a:latin typeface="open sans"/>
              </a:rPr>
              <a:t>eSocial</a:t>
            </a:r>
            <a:r>
              <a:rPr lang="pt-BR" sz="1100" i="1" dirty="0">
                <a:solidFill>
                  <a:srgbClr val="32333C"/>
                </a:solidFill>
                <a:latin typeface="open sans"/>
              </a:rPr>
              <a:t> com atualização do salário máximo de contribuição que é alterado anualmente</a:t>
            </a:r>
            <a:endParaRPr lang="pt-BR" sz="1100" dirty="0"/>
          </a:p>
        </p:txBody>
      </p:sp>
      <p:sp>
        <p:nvSpPr>
          <p:cNvPr id="3" name="Retângulo 2"/>
          <p:cNvSpPr/>
          <p:nvPr/>
        </p:nvSpPr>
        <p:spPr>
          <a:xfrm>
            <a:off x="1755649" y="1496084"/>
            <a:ext cx="9079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1)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Empresa A: Já limite recolhe com base no valor máximo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do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salário de contribuição R$ 7.786,02.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/>
            </a:r>
            <a:br>
              <a:rPr lang="pt-BR" sz="1600" dirty="0">
                <a:solidFill>
                  <a:srgbClr val="555555"/>
                </a:solidFill>
                <a:latin typeface="rawline"/>
              </a:rPr>
            </a:br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A tributação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será efetuada obedecendo a tabela progressiva do INSS: </a:t>
            </a:r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- Remuneração: Categoria 101 -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8.000,00</a:t>
            </a:r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Contribuição descontada: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R$ 908,86 (categoria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101).</a:t>
            </a: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 </a:t>
            </a: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2) Empregador B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: </a:t>
            </a:r>
            <a:r>
              <a:rPr lang="pt-BR" sz="1600" b="1" dirty="0" smtClean="0">
                <a:solidFill>
                  <a:srgbClr val="555555"/>
                </a:solidFill>
                <a:latin typeface="rawline"/>
              </a:rPr>
              <a:t>Exemplo: na PMSP</a:t>
            </a:r>
            <a:endParaRPr lang="pt-BR" sz="1600" b="1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Deve informar no registro {</a:t>
            </a:r>
            <a:r>
              <a:rPr lang="pt-BR" sz="1600" dirty="0" err="1">
                <a:solidFill>
                  <a:srgbClr val="555555"/>
                </a:solidFill>
                <a:latin typeface="rawline"/>
              </a:rPr>
              <a:t>remunOutEmpr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} o empregador ordenado antes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dele: Empresa A 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(R$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8.000,00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).</a:t>
            </a:r>
          </a:p>
          <a:p>
            <a:pPr algn="just" fontAlgn="base"/>
            <a:endParaRPr lang="pt-BR" sz="1600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sz="1600" dirty="0">
                <a:solidFill>
                  <a:srgbClr val="555555"/>
                </a:solidFill>
                <a:latin typeface="rawline"/>
              </a:rPr>
              <a:t>-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Remuneração / Valor Bruto NLP: 3.000,00 </a:t>
            </a:r>
          </a:p>
          <a:p>
            <a:pPr marL="285750" indent="-285750" algn="just" fontAlgn="base">
              <a:buFontTx/>
              <a:buChar char="-"/>
            </a:pPr>
            <a:r>
              <a:rPr lang="pt-BR" sz="1600" i="1" dirty="0" smtClean="0">
                <a:solidFill>
                  <a:srgbClr val="FF0000"/>
                </a:solidFill>
                <a:latin typeface="rawline"/>
              </a:rPr>
              <a:t>o </a:t>
            </a:r>
            <a:r>
              <a:rPr lang="pt-BR" sz="1600" i="1" dirty="0">
                <a:solidFill>
                  <a:srgbClr val="FF0000"/>
                </a:solidFill>
                <a:latin typeface="rawline"/>
              </a:rPr>
              <a:t>último vínculo </a:t>
            </a:r>
            <a:r>
              <a:rPr lang="pt-BR" sz="1600" i="1" dirty="0" smtClean="0">
                <a:solidFill>
                  <a:srgbClr val="FF0000"/>
                </a:solidFill>
                <a:latin typeface="rawline"/>
              </a:rPr>
              <a:t>nada irá descontar</a:t>
            </a:r>
            <a:r>
              <a:rPr lang="pt-BR" sz="1600" i="1" dirty="0">
                <a:solidFill>
                  <a:srgbClr val="FF0000"/>
                </a:solidFill>
                <a:latin typeface="rawline"/>
              </a:rPr>
              <a:t>: </a:t>
            </a:r>
            <a:r>
              <a:rPr lang="pt-BR" sz="1600" i="1" dirty="0" err="1">
                <a:solidFill>
                  <a:srgbClr val="FF0000"/>
                </a:solidFill>
                <a:latin typeface="rawline"/>
              </a:rPr>
              <a:t>indMV</a:t>
            </a:r>
            <a:r>
              <a:rPr lang="pt-BR" sz="1600" i="1" dirty="0">
                <a:solidFill>
                  <a:srgbClr val="FF0000"/>
                </a:solidFill>
                <a:latin typeface="rawline"/>
              </a:rPr>
              <a:t> </a:t>
            </a:r>
            <a:r>
              <a:rPr lang="pt-BR" sz="1600" i="1" dirty="0" smtClean="0">
                <a:solidFill>
                  <a:srgbClr val="FF0000"/>
                </a:solidFill>
                <a:latin typeface="rawline"/>
              </a:rPr>
              <a:t>= 3</a:t>
            </a:r>
            <a:r>
              <a:rPr lang="pt-BR" sz="1600" dirty="0">
                <a:solidFill>
                  <a:srgbClr val="555555"/>
                </a:solidFill>
                <a:latin typeface="rawline"/>
              </a:rPr>
              <a:t> </a:t>
            </a:r>
            <a:r>
              <a:rPr lang="pt-BR" sz="1600" dirty="0" smtClean="0">
                <a:solidFill>
                  <a:srgbClr val="555555"/>
                </a:solidFill>
                <a:latin typeface="rawline"/>
              </a:rPr>
              <a:t>visto que já atingiu o salário máximo de contribuição na empresa A</a:t>
            </a:r>
            <a:endParaRPr lang="pt-BR" sz="1600" b="0" i="0" dirty="0">
              <a:solidFill>
                <a:srgbClr val="555555"/>
              </a:solidFill>
              <a:effectLst/>
              <a:latin typeface="rawline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84899" y="5174013"/>
            <a:ext cx="3113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dirty="0" smtClean="0">
                <a:solidFill>
                  <a:srgbClr val="32333C"/>
                </a:solidFill>
                <a:latin typeface="open sans"/>
              </a:rPr>
              <a:t>Motivo de alteração do INSS no SOF: 43</a:t>
            </a:r>
            <a:endParaRPr lang="pt-BR" sz="1200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97548" y="540492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Tela </a:t>
            </a:r>
            <a:r>
              <a:rPr lang="pt-BR" sz="2400" dirty="0" err="1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eSocial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Contribuinte Individual com vínculo em outra empresa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3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544026" y="539650"/>
            <a:ext cx="9776246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Declaração Contribuinte Individual com 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vínculo em outra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empresa 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3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536" t="24178" r="27893" b="11410"/>
          <a:stretch/>
        </p:blipFill>
        <p:spPr>
          <a:xfrm>
            <a:off x="1837945" y="1386798"/>
            <a:ext cx="8820290" cy="465821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2820461" y="2766175"/>
            <a:ext cx="2101659" cy="164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897526" y="1993576"/>
            <a:ext cx="2101659" cy="164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479825" y="2256283"/>
            <a:ext cx="2101659" cy="164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585519" y="5115186"/>
            <a:ext cx="620721" cy="1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661357" y="3999270"/>
            <a:ext cx="1623876" cy="155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005154" y="3999270"/>
            <a:ext cx="847897" cy="2227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7.786,02</a:t>
            </a:r>
            <a:endParaRPr lang="pt-BR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606145" y="3999269"/>
            <a:ext cx="457200" cy="214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3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357" t="10837" r="31517" b="35310"/>
          <a:stretch/>
        </p:blipFill>
        <p:spPr>
          <a:xfrm>
            <a:off x="1819656" y="1516597"/>
            <a:ext cx="8412480" cy="423617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253088" y="3277240"/>
            <a:ext cx="2144889" cy="202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115928" y="2166051"/>
            <a:ext cx="674175" cy="2006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232398" y="1662178"/>
            <a:ext cx="2229874" cy="21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558365" y="1904929"/>
            <a:ext cx="1263827" cy="19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097548" y="540492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Tela </a:t>
            </a:r>
            <a:r>
              <a:rPr lang="pt-BR" sz="2400" dirty="0" err="1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eSocial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Contribuinte Individual com vínculo em outra empresa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3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949" t="24178" r="11440" b="19413"/>
          <a:stretch/>
        </p:blipFill>
        <p:spPr>
          <a:xfrm>
            <a:off x="1167681" y="1452526"/>
            <a:ext cx="10207455" cy="409788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761810" y="2951593"/>
            <a:ext cx="998015" cy="129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97548" y="540492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Tela </a:t>
            </a:r>
            <a:r>
              <a:rPr lang="pt-BR" sz="2400" dirty="0" err="1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eSocial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Contribuinte Individual com vínculo em outra empresa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3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25092" y="2934967"/>
            <a:ext cx="623452" cy="145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7.786,02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8465" t="15029" r="9359" b="10266"/>
          <a:stretch/>
        </p:blipFill>
        <p:spPr>
          <a:xfrm>
            <a:off x="1518832" y="1173692"/>
            <a:ext cx="9482351" cy="484626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50238" y="3087954"/>
            <a:ext cx="100584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404718" y="3087954"/>
            <a:ext cx="182880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22852" y="2205278"/>
            <a:ext cx="100584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706447" y="4738963"/>
            <a:ext cx="1214523" cy="171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792750" y="2196134"/>
            <a:ext cx="674175" cy="200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676605" y="3082337"/>
            <a:ext cx="674175" cy="200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097548" y="540492"/>
            <a:ext cx="10085294" cy="124086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Tela </a:t>
            </a:r>
            <a:r>
              <a:rPr lang="pt-BR" sz="2400" dirty="0" err="1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eSocial</a:t>
            </a:r>
            <a:r>
              <a:rPr lang="pt-BR" sz="24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Contribuinte Individual com vínculo em outra empresa 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– Ind. </a:t>
            </a:r>
            <a:r>
              <a:rPr lang="pt-BR" sz="2400" dirty="0" err="1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Mv</a:t>
            </a: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3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62793" y="724770"/>
            <a:ext cx="10294301" cy="689372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4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Qual procedimento deve ser adotado mensalmente?</a:t>
            </a:r>
            <a:endParaRPr lang="pt-BR" sz="24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00843" y="1988262"/>
            <a:ext cx="75712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Caso todos os procedimentos estejam de </a:t>
            </a:r>
            <a:r>
              <a:rPr lang="pt-BR" sz="2000" dirty="0"/>
              <a:t>acordo com a </a:t>
            </a:r>
            <a:r>
              <a:rPr lang="pt-BR" sz="2000" b="1" dirty="0"/>
              <a:t>IN 2.110/2022, </a:t>
            </a:r>
            <a:r>
              <a:rPr lang="pt-BR" sz="2000" dirty="0" smtClean="0"/>
              <a:t>a unidade deve cadastrar o duplo vínculo no </a:t>
            </a:r>
            <a:r>
              <a:rPr lang="pt-BR" sz="2000" dirty="0"/>
              <a:t>N</a:t>
            </a:r>
            <a:r>
              <a:rPr lang="pt-BR" sz="2000" dirty="0" smtClean="0"/>
              <a:t>SOF</a:t>
            </a:r>
            <a:r>
              <a:rPr lang="pt-BR" sz="2000" dirty="0" smtClean="0"/>
              <a:t>, conforme os passos a seguir até </a:t>
            </a:r>
            <a:r>
              <a:rPr lang="pt-BR" sz="2000" dirty="0"/>
              <a:t>o dia 30 de cada </a:t>
            </a:r>
            <a:r>
              <a:rPr lang="pt-BR" sz="2000" dirty="0" smtClean="0"/>
              <a:t>mês, observando </a:t>
            </a:r>
            <a:r>
              <a:rPr lang="pt-BR" sz="2000" dirty="0"/>
              <a:t>que o fato gerador é o mês da liquidação do empenho.</a:t>
            </a:r>
          </a:p>
          <a:p>
            <a:pPr algn="ctr"/>
            <a:r>
              <a:rPr lang="pt-BR" sz="2000" dirty="0"/>
              <a:t> </a:t>
            </a:r>
          </a:p>
          <a:p>
            <a:pPr algn="ctr"/>
            <a:r>
              <a:rPr lang="pt-BR" sz="2000" dirty="0" smtClean="0"/>
              <a:t>Essas são </a:t>
            </a:r>
            <a:r>
              <a:rPr lang="pt-BR" sz="2000" dirty="0"/>
              <a:t>as condições para que a Secretaria </a:t>
            </a:r>
            <a:r>
              <a:rPr lang="pt-BR" sz="2000" dirty="0" smtClean="0"/>
              <a:t>Municipal da Fazenda junto com a PRODAM cumpra </a:t>
            </a:r>
            <a:r>
              <a:rPr lang="pt-BR" sz="2000" dirty="0"/>
              <a:t>corretamente a </a:t>
            </a:r>
            <a:r>
              <a:rPr lang="pt-BR" sz="2000" dirty="0" smtClean="0"/>
              <a:t>obrigatoriedade da entrega da declaração do e-SOCIAL com os dados dos contribuintes individuais contratados pelas </a:t>
            </a:r>
            <a:r>
              <a:rPr lang="pt-BR" sz="2000" dirty="0" err="1" smtClean="0"/>
              <a:t>U.O.s</a:t>
            </a:r>
            <a:r>
              <a:rPr lang="pt-BR" sz="2000" dirty="0" smtClean="0"/>
              <a:t> executoras da P.M.S.P.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971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85460" y="707512"/>
            <a:ext cx="10591774" cy="597456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0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Roteiro para regularização de INSS retido a menor na emissão da NLP</a:t>
            </a:r>
            <a:endParaRPr lang="pt-BR" sz="20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1054" y="1647283"/>
            <a:ext cx="9937776" cy="34009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3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300" baseline="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 – Solicitar ao credor a devolução do recurso para</a:t>
            </a:r>
            <a:r>
              <a:rPr lang="pt-BR" altLang="pt-BR" sz="13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a conta da PMSP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3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2</a:t>
            </a:r>
            <a:r>
              <a:rPr kumimoji="0" lang="pt-BR" altLang="pt-BR" sz="1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 – DIDIS informa os dados bancários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3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r>
              <a:rPr lang="pt-BR" altLang="pt-BR" sz="13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3 </a:t>
            </a:r>
            <a:r>
              <a:rPr lang="pt-BR" altLang="pt-BR" sz="13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– Após o depósito a unidade deverá efetuar o DRD informando a rubrica de código reduzido conforme o código de </a:t>
            </a:r>
            <a:r>
              <a:rPr lang="pt-BR" altLang="pt-BR" sz="13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retenção registrado na NLP:</a:t>
            </a:r>
            <a:endParaRPr lang="pt-BR" altLang="pt-BR" sz="13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endParaRPr lang="pt-BR" altLang="pt-BR" sz="13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3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3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lvl="0" defTabSz="914400"/>
            <a:endParaRPr lang="pt-BR" altLang="pt-BR" sz="13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lvl="0" defTabSz="914400"/>
            <a:endParaRPr lang="pt-BR" altLang="pt-BR" sz="13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lvl="0" defTabSz="914400"/>
            <a:endParaRPr lang="pt-BR" altLang="pt-BR" sz="13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lvl="0" defTabSz="914400"/>
            <a:endParaRPr lang="pt-BR" altLang="pt-BR" sz="13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lvl="0" defTabSz="914400"/>
            <a:r>
              <a:rPr lang="pt-BR" altLang="pt-BR" sz="13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4 </a:t>
            </a:r>
            <a:r>
              <a:rPr lang="pt-BR" altLang="pt-BR" sz="13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– </a:t>
            </a:r>
            <a:r>
              <a:rPr lang="pt-BR" altLang="pt-BR" sz="13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DIGIR orienta para efetuarem a compensação do IRRF ou a devolução: </a:t>
            </a:r>
          </a:p>
          <a:p>
            <a:pPr lvl="0" defTabSz="914400"/>
            <a:endParaRPr lang="pt-BR" altLang="pt-BR" sz="13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lvl="0" algn="ctr" defTabSz="914400"/>
            <a:endParaRPr kumimoji="0" lang="pt-BR" altLang="pt-BR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53610"/>
              </p:ext>
            </p:extLst>
          </p:nvPr>
        </p:nvGraphicFramePr>
        <p:xfrm>
          <a:off x="2072956" y="3164869"/>
          <a:ext cx="8073971" cy="944880"/>
        </p:xfrm>
        <a:graphic>
          <a:graphicData uri="http://schemas.openxmlformats.org/drawingml/2006/table">
            <a:tbl>
              <a:tblPr/>
              <a:tblGrid>
                <a:gridCol w="1337755"/>
                <a:gridCol w="1316736"/>
                <a:gridCol w="1870294"/>
                <a:gridCol w="1014053"/>
                <a:gridCol w="2535133"/>
              </a:tblGrid>
              <a:tr h="18415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TIPO DE </a:t>
                      </a:r>
                      <a:r>
                        <a:rPr lang="pt-BR" sz="1100" b="1" dirty="0" smtClean="0">
                          <a:effectLst/>
                          <a:latin typeface="Calibri" panose="020F0502020204030204" pitchFamily="34" charset="0"/>
                        </a:rPr>
                        <a:t>RETENÇÃO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Calibri" panose="020F0502020204030204" pitchFamily="34" charset="0"/>
                        </a:rPr>
                        <a:t>CÓDIGO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pt-BR" sz="1100" b="1" dirty="0" smtClean="0">
                          <a:effectLst/>
                          <a:latin typeface="Calibri" panose="020F0502020204030204" pitchFamily="34" charset="0"/>
                        </a:rPr>
                        <a:t>RETENÇÃO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Calibri" panose="020F0502020204030204" pitchFamily="34" charset="0"/>
                        </a:rPr>
                        <a:t>DESCRIÇÃO </a:t>
                      </a: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</a:rPr>
                        <a:t>TIPO </a:t>
                      </a:r>
                      <a:r>
                        <a:rPr lang="pt-BR" sz="1100" b="1" dirty="0" smtClean="0">
                          <a:effectLst/>
                          <a:latin typeface="Calibri" panose="020F0502020204030204" pitchFamily="34" charset="0"/>
                        </a:rPr>
                        <a:t>RETENÇÃO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  <a:r>
                        <a:rPr lang="pt-BR" sz="1100" b="1" baseline="0" dirty="0" smtClean="0">
                          <a:effectLst/>
                          <a:latin typeface="Calibri" panose="020F0502020204030204" pitchFamily="34" charset="0"/>
                        </a:rPr>
                        <a:t> REDUZIDO</a:t>
                      </a:r>
                      <a:endParaRPr lang="pt-BR" sz="1100" b="1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Calibri" panose="020F0502020204030204" pitchFamily="34" charset="0"/>
                        </a:rPr>
                        <a:t>CÓDIGO RUBRICA RECEITA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01 INSS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</a:rPr>
                        <a:t>2402</a:t>
                      </a:r>
                      <a:r>
                        <a:rPr lang="pt-BR" sz="1100">
                          <a:effectLst/>
                          <a:latin typeface="inherit"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Contribuinte Individual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35477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6.2.1.8.00.8.3.01.02.003.000.00.00.000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</a:rPr>
                        <a:t>01 INSS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 panose="020F0502020204030204" pitchFamily="34" charset="0"/>
                        </a:rPr>
                        <a:t>2445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 panose="020F0502020204030204" pitchFamily="34" charset="0"/>
                        </a:rPr>
                        <a:t>Transportador Autônomo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 panose="020F0502020204030204" pitchFamily="34" charset="0"/>
                        </a:rPr>
                        <a:t>35480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 panose="020F0502020204030204" pitchFamily="34" charset="0"/>
                        </a:rPr>
                        <a:t>6.2.1.8.00.8.3.01.02.006.000.00.00.000</a:t>
                      </a:r>
                      <a:r>
                        <a:rPr lang="pt-BR" sz="1100" dirty="0">
                          <a:effectLst/>
                          <a:latin typeface="inherit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317828" y="1243038"/>
            <a:ext cx="95842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300" dirty="0">
                <a:solidFill>
                  <a:srgbClr val="000000"/>
                </a:solidFill>
                <a:cs typeface="Calibri" panose="020F0502020204030204" pitchFamily="34" charset="0"/>
              </a:rPr>
              <a:t>O valor do INSS será declarado e apurado corretamente no </a:t>
            </a:r>
            <a:r>
              <a:rPr lang="pt-BR" altLang="pt-BR" sz="1300" dirty="0" err="1">
                <a:solidFill>
                  <a:srgbClr val="000000"/>
                </a:solidFill>
                <a:cs typeface="Calibri" panose="020F0502020204030204" pitchFamily="34" charset="0"/>
              </a:rPr>
              <a:t>eSocial</a:t>
            </a:r>
            <a:r>
              <a:rPr lang="pt-BR" altLang="pt-BR" sz="1300" dirty="0">
                <a:solidFill>
                  <a:srgbClr val="000000"/>
                </a:solidFill>
                <a:cs typeface="Calibri" panose="020F0502020204030204" pitchFamily="34" charset="0"/>
              </a:rPr>
              <a:t>, mas as diferenças encontradas deverão ser </a:t>
            </a:r>
            <a:r>
              <a:rPr lang="pt-BR" altLang="pt-BR" sz="1300" dirty="0" smtClean="0">
                <a:solidFill>
                  <a:srgbClr val="000000"/>
                </a:solidFill>
                <a:cs typeface="Calibri" panose="020F0502020204030204" pitchFamily="34" charset="0"/>
              </a:rPr>
              <a:t>ressarcidas à </a:t>
            </a:r>
            <a:r>
              <a:rPr lang="pt-BR" altLang="pt-BR" sz="1300" dirty="0">
                <a:solidFill>
                  <a:srgbClr val="000000"/>
                </a:solidFill>
                <a:cs typeface="Calibri" panose="020F0502020204030204" pitchFamily="34" charset="0"/>
              </a:rPr>
              <a:t>PMSP: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30935" y="4938972"/>
            <a:ext cx="6558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pt-BR" sz="1200" i="1" dirty="0"/>
              <a:t>Em relação aos valores retidos a maior de IR caso haja mais pagamentos a serem feitos ao credor, solicitamos fazer a compensação nos meses posteriores, ou observar o contido na portaria SF 59/2017 (anexa) e alteração. </a:t>
            </a:r>
          </a:p>
          <a:p>
            <a:pPr lvl="0" algn="ctr" defTabSz="914400"/>
            <a:r>
              <a:rPr lang="pt-BR" sz="1200" i="1" dirty="0"/>
              <a:t>No caso de seguir a portaria, após a resolução favor nos comunicar para que possamos fazer os ajustes necessários nos dados que irão para DIRF.</a:t>
            </a:r>
            <a:r>
              <a:rPr lang="pt-BR" altLang="pt-BR" sz="1200" dirty="0">
                <a:solidFill>
                  <a:srgbClr val="1F497D"/>
                </a:solidFill>
                <a:cs typeface="Calibri" panose="020F0502020204030204" pitchFamily="34" charset="0"/>
              </a:rPr>
              <a:t/>
            </a:r>
            <a:br>
              <a:rPr lang="pt-BR" altLang="pt-BR" sz="1200" dirty="0">
                <a:solidFill>
                  <a:srgbClr val="1F497D"/>
                </a:solidFill>
                <a:cs typeface="Calibri" panose="020F0502020204030204" pitchFamily="34" charset="0"/>
              </a:rPr>
            </a:b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384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0885" y="702775"/>
            <a:ext cx="10094931" cy="597456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0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Roteiro para regularização de INSS retido a </a:t>
            </a:r>
            <a:r>
              <a:rPr lang="pt-BR" sz="20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maior na emissão da NLP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31388" y="1948383"/>
            <a:ext cx="9957108" cy="30162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r>
              <a:rPr lang="pt-BR" altLang="pt-BR" sz="1400" baseline="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1 – Efetuar o cálculo</a:t>
            </a:r>
            <a:r>
              <a:rPr lang="pt-BR" altLang="pt-BR" sz="14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manualmente e i</a:t>
            </a:r>
            <a:r>
              <a:rPr lang="pt-BR" sz="1400" dirty="0" smtClean="0">
                <a:latin typeface="+mj-lt"/>
              </a:rPr>
              <a:t>nformar o valor do INSS diretamente </a:t>
            </a:r>
            <a:r>
              <a:rPr lang="pt-BR" sz="1400" dirty="0">
                <a:latin typeface="+mj-lt"/>
              </a:rPr>
              <a:t>no </a:t>
            </a:r>
            <a:r>
              <a:rPr lang="pt-BR" sz="1400" dirty="0" smtClean="0">
                <a:latin typeface="+mj-lt"/>
              </a:rPr>
              <a:t>campo da retenção no momento do cadastro do compromisso a pagar, </a:t>
            </a:r>
            <a:r>
              <a:rPr lang="pt-BR" sz="1400" dirty="0">
                <a:latin typeface="+mj-lt"/>
              </a:rPr>
              <a:t>ou seja, registrar </a:t>
            </a:r>
            <a:r>
              <a:rPr lang="pt-BR" sz="1400" dirty="0" smtClean="0">
                <a:latin typeface="+mj-lt"/>
              </a:rPr>
              <a:t>valor do INSS parcela do mês (–) valor a ser compensado.</a:t>
            </a:r>
            <a:endParaRPr lang="pt-BR" sz="1400" dirty="0">
              <a:latin typeface="+mj-lt"/>
            </a:endParaRPr>
          </a:p>
          <a:p>
            <a:r>
              <a:rPr lang="pt-BR" sz="1400" dirty="0">
                <a:latin typeface="+mj-lt"/>
              </a:rPr>
              <a:t> </a:t>
            </a:r>
          </a:p>
          <a:p>
            <a:r>
              <a:rPr lang="pt-BR" sz="1400" dirty="0">
                <a:latin typeface="+mj-lt"/>
              </a:rPr>
              <a:t>Esclarecemos que essa regularização é apenas no nosso </a:t>
            </a:r>
            <a:r>
              <a:rPr lang="pt-BR" sz="1400" dirty="0" smtClean="0">
                <a:latin typeface="+mj-lt"/>
              </a:rPr>
              <a:t>sistema SOF.</a:t>
            </a:r>
            <a:endParaRPr lang="pt-BR" sz="14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400" dirty="0" smtClean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400" dirty="0" smtClean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0" defTabSz="914400"/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2</a:t>
            </a:r>
            <a:r>
              <a:rPr kumimoji="0" lang="pt-BR" altLang="pt-BR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 – Utilizar o motivo exclusivo que foi cadastrado para essas regularizações: 44 - </a:t>
            </a:r>
            <a:r>
              <a:rPr lang="pt-BR" sz="1400" i="1" dirty="0">
                <a:latin typeface="+mj-lt"/>
              </a:rPr>
              <a:t>INSS Retenção alterada, compensação de INSS retido a maior em meses anteriores.</a:t>
            </a:r>
            <a:endParaRPr kumimoji="0" lang="pt-BR" altLang="pt-BR" sz="1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lvl="0" defTabSz="914400"/>
            <a:endParaRPr lang="pt-BR" altLang="pt-BR" sz="14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0" defTabSz="914400"/>
            <a:r>
              <a:rPr lang="pt-BR" altLang="pt-BR" sz="1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3</a:t>
            </a:r>
            <a:r>
              <a:rPr lang="pt-BR" altLang="pt-BR" sz="14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pt-BR" altLang="pt-BR" sz="1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– </a:t>
            </a:r>
            <a:r>
              <a:rPr lang="pt-BR" altLang="pt-BR" sz="14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DIGIR orienta que não teria problema com o IRRF caso haja a </a:t>
            </a:r>
            <a:r>
              <a:rPr lang="pt-BR" altLang="pt-BR" sz="1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compensação </a:t>
            </a:r>
            <a:r>
              <a:rPr lang="pt-BR" altLang="pt-BR" sz="14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do INSS no mês seguinte (dentro do mesmo exercício): </a:t>
            </a:r>
          </a:p>
          <a:p>
            <a:pPr lvl="0" defTabSz="914400"/>
            <a:endParaRPr lang="pt-BR" altLang="pt-BR" sz="14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70431" y="1257770"/>
            <a:ext cx="104790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 valor do INSS será declarado e apurado corretamente no </a:t>
            </a:r>
            <a:r>
              <a:rPr lang="pt-BR" altLang="pt-BR" sz="1400" dirty="0" err="1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eSocial</a:t>
            </a:r>
            <a:r>
              <a:rPr lang="pt-BR" altLang="pt-BR" sz="14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com os dados da prestação do serviço do mês (valor da base de cálculo não pode ser alterado) e as diferenças retidas ficarão em contas </a:t>
            </a:r>
            <a:r>
              <a:rPr lang="pt-BR" altLang="pt-BR" sz="1400" dirty="0" err="1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extraorçamentárias</a:t>
            </a:r>
            <a:r>
              <a:rPr lang="pt-BR" altLang="pt-BR" sz="14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para serem compensadas nas retenções das próximas </a:t>
            </a:r>
            <a:r>
              <a:rPr lang="pt-BR" altLang="pt-BR" sz="1400" dirty="0" err="1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nlp’s</a:t>
            </a:r>
            <a:r>
              <a:rPr lang="pt-BR" altLang="pt-BR" sz="1400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: </a:t>
            </a:r>
            <a:endParaRPr lang="pt-BR" altLang="pt-BR" sz="14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40200" y="4962708"/>
            <a:ext cx="5813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pt-BR" sz="1400" i="1" dirty="0"/>
              <a:t>Caso no mês anterior tenha sido </a:t>
            </a:r>
            <a:r>
              <a:rPr lang="pt-BR" sz="1400" i="1" dirty="0" smtClean="0"/>
              <a:t>recolhido no INSS </a:t>
            </a:r>
            <a:r>
              <a:rPr lang="pt-BR" sz="1400" i="1" dirty="0"/>
              <a:t>um valor a maior a base de cálculo do IR ficou menor e, por isso, ele foi recolhido a menor, porém se no próximo mês ocorrer a compensação recolhendo um INSS a menor automaticamente o IR será recolhido a maior.</a:t>
            </a:r>
            <a:r>
              <a:rPr lang="pt-BR" altLang="pt-BR" sz="1400" dirty="0">
                <a:solidFill>
                  <a:srgbClr val="1F497D"/>
                </a:solidFill>
                <a:cs typeface="Calibri" panose="020F0502020204030204" pitchFamily="34" charset="0"/>
              </a:rPr>
              <a:t/>
            </a:r>
            <a:br>
              <a:rPr lang="pt-BR" altLang="pt-BR" sz="1400" dirty="0">
                <a:solidFill>
                  <a:srgbClr val="1F497D"/>
                </a:solidFill>
                <a:cs typeface="Calibri" panose="020F0502020204030204" pitchFamily="34" charset="0"/>
              </a:rPr>
            </a:br>
            <a:endParaRPr lang="pt-BR" altLang="pt-BR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4120" y="0"/>
            <a:ext cx="625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SOF - Sistema de Orçamento e Finanças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38454" y="2246634"/>
            <a:ext cx="93779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r>
              <a:rPr lang="pt-BR" dirty="0"/>
              <a:t>O Decreto nº </a:t>
            </a:r>
            <a:r>
              <a:rPr lang="pt-BR" dirty="0" smtClean="0"/>
              <a:t>8.373/2014</a:t>
            </a:r>
            <a:r>
              <a:rPr lang="pt-BR" dirty="0"/>
              <a:t> </a:t>
            </a:r>
            <a:r>
              <a:rPr lang="pt-BR" dirty="0" smtClean="0"/>
              <a:t>do Governo Federal instituiu </a:t>
            </a:r>
            <a:r>
              <a:rPr lang="pt-BR" dirty="0"/>
              <a:t>o </a:t>
            </a:r>
            <a:r>
              <a:rPr lang="pt-BR" b="1" dirty="0"/>
              <a:t>Sistema de Escrituração Digital das Obrigações Fiscais, Previdenciárias e Trabalhistas </a:t>
            </a:r>
            <a:r>
              <a:rPr lang="pt-BR" b="1" dirty="0" smtClean="0"/>
              <a:t>- </a:t>
            </a:r>
            <a:r>
              <a:rPr lang="pt-BR" b="1" dirty="0" err="1" smtClean="0"/>
              <a:t>eSocial</a:t>
            </a:r>
            <a:r>
              <a:rPr lang="pt-BR" dirty="0" smtClean="0"/>
              <a:t>, por </a:t>
            </a:r>
            <a:r>
              <a:rPr lang="pt-BR" dirty="0"/>
              <a:t>meio </a:t>
            </a:r>
            <a:r>
              <a:rPr lang="pt-BR" dirty="0" smtClean="0"/>
              <a:t>do qual as empresas passaram a comunicar </a:t>
            </a:r>
            <a:r>
              <a:rPr lang="pt-BR" dirty="0"/>
              <a:t>ao Governo, de forma unificada, as informações relativas aos trabalhadores, </a:t>
            </a:r>
            <a:r>
              <a:rPr lang="pt-BR" dirty="0" smtClean="0"/>
              <a:t>tais como: </a:t>
            </a:r>
            <a:r>
              <a:rPr lang="pt-BR" dirty="0"/>
              <a:t>vínculos, contribuições previdenciárias, folha de pagamento, comunicações de acidente de trabalho, aviso prévio, escriturações fiscais e informações sobre o </a:t>
            </a:r>
            <a:r>
              <a:rPr lang="pt-BR" dirty="0" smtClean="0"/>
              <a:t>FGTS.</a:t>
            </a:r>
          </a:p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r>
              <a:rPr lang="pt-BR" dirty="0" smtClean="0"/>
              <a:t>Com esta implantação, o governo simplificou alguns processos e extinguiu uma série obrigações acessórias</a:t>
            </a:r>
            <a:r>
              <a:rPr lang="pt-BR" dirty="0"/>
              <a:t>, dentre elas a </a:t>
            </a:r>
            <a:r>
              <a:rPr lang="pt-BR" b="1" dirty="0"/>
              <a:t>GFIP - Guia de Recolhimento do FGTS e de Informações à Previdência </a:t>
            </a:r>
            <a:r>
              <a:rPr lang="pt-BR" b="1" dirty="0" smtClean="0"/>
              <a:t>Social </a:t>
            </a:r>
            <a:r>
              <a:rPr lang="pt-BR" dirty="0" smtClean="0"/>
              <a:t>que cessou seu envio a partir da competência de Outubro/2022 para Órgãos Públicos.</a:t>
            </a:r>
          </a:p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endParaRPr lang="pt-BR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8873" t="29507" r="30236" b="45644"/>
          <a:stretch/>
        </p:blipFill>
        <p:spPr>
          <a:xfrm>
            <a:off x="4383184" y="523220"/>
            <a:ext cx="3453519" cy="103727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043384" y="5348382"/>
            <a:ext cx="7969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 smtClean="0">
                <a:latin typeface="open sans"/>
              </a:rPr>
              <a:t>Fonte: </a:t>
            </a:r>
            <a:r>
              <a:rPr lang="pt-BR" sz="1100" dirty="0">
                <a:latin typeface="open sans"/>
                <a:hlinkClick r:id="rId3"/>
              </a:rPr>
              <a:t>https://www.planalto.gov.br/ccivil_03/_</a:t>
            </a:r>
            <a:r>
              <a:rPr lang="pt-BR" sz="1100" dirty="0" smtClean="0">
                <a:latin typeface="open sans"/>
                <a:hlinkClick r:id="rId3"/>
              </a:rPr>
              <a:t>ato2011-2014/2014/decreto/d8373.htm</a:t>
            </a:r>
            <a:endParaRPr lang="pt-BR" sz="1100" dirty="0" smtClean="0">
              <a:latin typeface="open sans"/>
            </a:endParaRPr>
          </a:p>
          <a:p>
            <a:pPr algn="ctr"/>
            <a:endParaRPr lang="pt-BR" sz="11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5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71055" y="743961"/>
            <a:ext cx="10463351" cy="597456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0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  Orientações para contratações Credor MEI – Verba de Adiantamento</a:t>
            </a:r>
            <a:endParaRPr lang="pt-BR" sz="20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67186" y="1341417"/>
            <a:ext cx="92855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540385" algn="ctr">
              <a:spcAft>
                <a:spcPts val="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ATENÇÃO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marR="540385" algn="just"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serviços de MEI que incidem recolhimento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contribuição patronal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acordo com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I.N.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2110/2022 - Art. 173. § 1º são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40385" marR="540385" algn="just">
              <a:spcAft>
                <a:spcPts val="0"/>
              </a:spcAft>
            </a:pPr>
            <a:endParaRPr lang="pt-BR" b="0" i="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           Hidráulica</a:t>
            </a: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           Eletricidade</a:t>
            </a: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           Pintura</a:t>
            </a: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           Alvenaria</a:t>
            </a: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           Carpintaria</a:t>
            </a: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           Manutenção ou reparo de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veículos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540385" marR="540385" algn="just">
              <a:spcAft>
                <a:spcPts val="0"/>
              </a:spcAft>
            </a:pPr>
            <a:endParaRPr lang="pt-BR" b="0" i="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88118" y="4445739"/>
            <a:ext cx="6429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Importante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o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credor MEI se equipara a Contribuinte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Individual e, apesar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de não sofrer retenção de INSS, é necessário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efetuar o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pagamento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Contribuição Patronal pela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PMSP bem como o registro de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informações a serem enviadas ao </a:t>
            </a:r>
            <a:r>
              <a:rPr lang="pt-B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eSocial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08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115452" y="745067"/>
            <a:ext cx="9515609" cy="597456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20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</a:t>
            </a:r>
            <a:r>
              <a:rPr lang="pt-BR" sz="20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Orientações para contratações Credor MEI – Verba de Adiantamento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95992" y="1471021"/>
            <a:ext cx="94279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540385" algn="ctr"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 – Emitir DAMSP no código de serviço </a:t>
            </a:r>
            <a:r>
              <a:rPr lang="pt-BR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7305 - INSS - Contribuinte Individual - MEI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para pagamento da Patronal utilizando para pagamento os recursos da verba recebida para o Adiantamento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40385" marR="540385" algn="ctr">
              <a:spcAft>
                <a:spcPts val="0"/>
              </a:spcAft>
            </a:pPr>
            <a:endParaRPr lang="pt-BR" sz="1400" dirty="0">
              <a:solidFill>
                <a:srgbClr val="242424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marR="540385" algn="ctr"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 – Providenciar o cadastro do credor no sistema SOF, informando o CPF 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preenchendo todas as informações necessárias para o </a:t>
            </a:r>
            <a:r>
              <a:rPr lang="pt-BR" sz="1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eSocial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na aba Complemento (raça, grau de escolaridade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,...);</a:t>
            </a:r>
          </a:p>
          <a:p>
            <a:pPr marL="540385" marR="540385" algn="ctr">
              <a:spcAft>
                <a:spcPts val="0"/>
              </a:spcAft>
            </a:pPr>
            <a:endParaRPr lang="pt-BR" sz="1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marR="540385" algn="ctr">
              <a:spcAft>
                <a:spcPts val="0"/>
              </a:spcAft>
            </a:pP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Registrar no Módulo de Adiantamento do SOF a retenção do INSS utilizando o código de retenção 2402- </a:t>
            </a:r>
            <a:r>
              <a:rPr lang="pt-BR" sz="14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Adto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Contribuinte Individual MEI e registrar o n° da respectiva guia DAMSP que foi recolhida;</a:t>
            </a:r>
          </a:p>
          <a:p>
            <a:pPr marL="540385" marR="540385" algn="ctr">
              <a:spcAft>
                <a:spcPts val="0"/>
              </a:spcAft>
            </a:pPr>
            <a:endParaRPr lang="pt-BR" sz="1400" dirty="0">
              <a:solidFill>
                <a:srgbClr val="242424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marR="540385" algn="ctr"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 Juntar em Processo SEI a 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guia DAMSP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paga, o cadastro do credor impresso do sistema SOF e enviar para DECON-G em até dois dias depois da emissão da NF, desde que o prazo não ultrapasse o mês de emissão da NF (ou seja, se a NF for emitida dia 30, o processo deverá ser enviado no próximo dia útil para DECON), informando na cota de envio o CBO do 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credor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sz="1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marR="540385" algn="ctr">
              <a:spcAft>
                <a:spcPts val="0"/>
              </a:spcAft>
            </a:pPr>
            <a:endParaRPr lang="pt-BR" sz="1400" dirty="0">
              <a:solidFill>
                <a:srgbClr val="242424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marR="540385" algn="ctr"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 DISEO fará os procedimentos para inserção dos dados do credor junto ao </a:t>
            </a:r>
            <a:r>
              <a:rPr lang="pt-BR" sz="1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eSocial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assim como acrescentará o valor que foi pago através da DAMSP ao valor de Patronal 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que será recolhido pela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PMSP através da DARF emitida através da </a:t>
            </a:r>
            <a:r>
              <a:rPr lang="pt-BR" sz="1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DCTFWeb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; e</a:t>
            </a:r>
          </a:p>
          <a:p>
            <a:pPr marL="540385" marR="540385" algn="ctr">
              <a:spcAft>
                <a:spcPts val="0"/>
              </a:spcAft>
            </a:pPr>
            <a:endParaRPr lang="pt-BR" sz="1400" dirty="0">
              <a:solidFill>
                <a:srgbClr val="242424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marR="540385" algn="ctr"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 DEFIN fará os procedimentos necessários quanto 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às 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compensações </a:t>
            </a:r>
            <a:r>
              <a:rPr lang="pt-BR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financeiras.</a:t>
            </a:r>
            <a:endParaRPr lang="pt-BR" sz="1400" b="0" i="0" dirty="0">
              <a:solidFill>
                <a:srgbClr val="242424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4120" y="0"/>
            <a:ext cx="625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SOF - Sistema de Orçamento e Finanças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21790" y="1862507"/>
            <a:ext cx="105648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r>
              <a:rPr lang="pt-BR" sz="60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Múltiplo Vínculo:</a:t>
            </a:r>
            <a:endParaRPr lang="pt-BR" sz="60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90991" y="3324905"/>
            <a:ext cx="822643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r>
              <a:rPr lang="pt-BR" sz="2000" dirty="0" smtClean="0"/>
              <a:t>Em relação aos dados </a:t>
            </a:r>
            <a:r>
              <a:rPr lang="pt-BR" sz="2000" dirty="0"/>
              <a:t>das contratações e pagamentos de contribuintes individuais registrados no Sistema de Orçamento e Finanças (SOF</a:t>
            </a:r>
            <a:r>
              <a:rPr lang="pt-BR" sz="2000" dirty="0" smtClean="0"/>
              <a:t>) onde o contribuinte presta </a:t>
            </a:r>
            <a:r>
              <a:rPr lang="pt-BR" sz="2000" dirty="0"/>
              <a:t>serviços </a:t>
            </a:r>
            <a:r>
              <a:rPr lang="pt-BR" sz="2000" dirty="0" smtClean="0"/>
              <a:t>mediante várias </a:t>
            </a:r>
            <a:r>
              <a:rPr lang="pt-BR" sz="2000" dirty="0"/>
              <a:t>relações jurídicas de trabalho, vinculadas ao </a:t>
            </a:r>
            <a:r>
              <a:rPr lang="pt-BR" sz="2000" dirty="0" smtClean="0"/>
              <a:t>RGPS.</a:t>
            </a:r>
          </a:p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  <a:defRPr/>
            </a:pPr>
            <a:endParaRPr lang="pt-BR" sz="20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28873" t="29507" r="30236" b="45644"/>
          <a:stretch/>
        </p:blipFill>
        <p:spPr>
          <a:xfrm>
            <a:off x="4383184" y="523220"/>
            <a:ext cx="3453519" cy="10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524490" y="1249958"/>
            <a:ext cx="9536668" cy="3446859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 fontAlgn="base"/>
            <a:r>
              <a:rPr lang="pt-BR" dirty="0"/>
              <a:t>A </a:t>
            </a:r>
            <a:r>
              <a:rPr lang="pt-BR" b="1" dirty="0"/>
              <a:t>Emenda Constitucional nº 103/2019 </a:t>
            </a:r>
            <a:r>
              <a:rPr lang="pt-BR" dirty="0"/>
              <a:t>alterou a sistemática de cálculo do desconto do segurado empregado, empregado doméstico e trabalhador avulso, passando a aplicar, a partir de março/2020, a tabela </a:t>
            </a:r>
            <a:r>
              <a:rPr lang="pt-BR" dirty="0" smtClean="0"/>
              <a:t>progressiva do INSS. </a:t>
            </a:r>
          </a:p>
          <a:p>
            <a:pPr algn="ctr" fontAlgn="base"/>
            <a:endParaRPr lang="pt-BR" dirty="0" smtClean="0"/>
          </a:p>
          <a:p>
            <a:pPr algn="ctr" fontAlgn="base"/>
            <a:r>
              <a:rPr lang="pt-BR" dirty="0" smtClean="0"/>
              <a:t>Atualmente, </a:t>
            </a:r>
            <a:r>
              <a:rPr lang="pt-BR" dirty="0"/>
              <a:t>p</a:t>
            </a:r>
            <a:r>
              <a:rPr lang="pt-BR" dirty="0" smtClean="0"/>
              <a:t>ara </a:t>
            </a:r>
            <a:r>
              <a:rPr lang="pt-BR" dirty="0"/>
              <a:t>a correta apuração do desconto do segurado, nos casos de múltiplos vínculos, </a:t>
            </a:r>
            <a:r>
              <a:rPr lang="pt-BR" b="1" dirty="0"/>
              <a:t>é necessário conhecer a remuneração do trabalhador </a:t>
            </a:r>
            <a:r>
              <a:rPr lang="pt-BR" dirty="0"/>
              <a:t>em todos os </a:t>
            </a:r>
            <a:r>
              <a:rPr lang="pt-BR" dirty="0" smtClean="0"/>
              <a:t>declarantes e </a:t>
            </a:r>
            <a:r>
              <a:rPr lang="pt-BR" dirty="0"/>
              <a:t>a ordem em que cada um deles apurou o respectivo desconto utilizando a tabela </a:t>
            </a:r>
            <a:r>
              <a:rPr lang="pt-BR" dirty="0" smtClean="0"/>
              <a:t>progressiva, quando for o caso.</a:t>
            </a:r>
            <a:r>
              <a:rPr lang="pt-BR" dirty="0"/>
              <a:t> 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2741875" y="4933662"/>
            <a:ext cx="67361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i="1" dirty="0">
                <a:solidFill>
                  <a:srgbClr val="32333C"/>
                </a:solidFill>
                <a:latin typeface="open sans"/>
              </a:rPr>
              <a:t>Fonte: 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Manual do </a:t>
            </a:r>
            <a:r>
              <a:rPr lang="pt-BR" sz="1100" i="1" dirty="0" err="1" smtClean="0">
                <a:solidFill>
                  <a:srgbClr val="32333C"/>
                </a:solidFill>
                <a:latin typeface="open sans"/>
              </a:rPr>
              <a:t>eSocial</a:t>
            </a:r>
            <a:r>
              <a:rPr lang="pt-BR" sz="1100" i="1" dirty="0" smtClean="0">
                <a:solidFill>
                  <a:srgbClr val="32333C"/>
                </a:solidFill>
                <a:latin typeface="open sans"/>
              </a:rPr>
              <a:t> com atualização do salário máximo de </a:t>
            </a:r>
            <a:r>
              <a:rPr lang="pt-BR" sz="1100" i="1" dirty="0">
                <a:solidFill>
                  <a:srgbClr val="32333C"/>
                </a:solidFill>
                <a:latin typeface="open sans"/>
              </a:rPr>
              <a:t>contribuição que é alterado anualmente</a:t>
            </a:r>
            <a:endParaRPr lang="pt-BR" sz="1100" dirty="0"/>
          </a:p>
        </p:txBody>
      </p:sp>
      <p:sp>
        <p:nvSpPr>
          <p:cNvPr id="3" name="Retângulo 2"/>
          <p:cNvSpPr/>
          <p:nvPr/>
        </p:nvSpPr>
        <p:spPr>
          <a:xfrm>
            <a:off x="1853630" y="3773487"/>
            <a:ext cx="8512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b="1" dirty="0"/>
              <a:t>Como informar </a:t>
            </a:r>
            <a:r>
              <a:rPr lang="pt-BR" b="1" dirty="0" smtClean="0"/>
              <a:t>a </a:t>
            </a:r>
            <a:r>
              <a:rPr lang="pt-BR" b="1" dirty="0"/>
              <a:t>remuneração e </a:t>
            </a:r>
            <a:r>
              <a:rPr lang="pt-BR" b="1" dirty="0" smtClean="0"/>
              <a:t>calcular </a:t>
            </a:r>
            <a:r>
              <a:rPr lang="pt-BR" b="1" dirty="0"/>
              <a:t>o desconto do segurado no caso do trabalhador que </a:t>
            </a:r>
            <a:r>
              <a:rPr lang="pt-BR" b="1" dirty="0" smtClean="0"/>
              <a:t>prestar </a:t>
            </a:r>
            <a:r>
              <a:rPr lang="pt-BR" b="1" dirty="0"/>
              <a:t>serviços simultaneamente em mais de um empregador (múltiplos vínculos)?</a:t>
            </a:r>
          </a:p>
        </p:txBody>
      </p:sp>
    </p:spTree>
    <p:extLst>
      <p:ext uri="{BB962C8B-B14F-4D97-AF65-F5344CB8AC3E}">
        <p14:creationId xmlns:p14="http://schemas.microsoft.com/office/powerpoint/2010/main" val="7896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44746" y="1869780"/>
            <a:ext cx="10237972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endParaRPr lang="pt-BR" sz="24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512645" y="0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SOF - Sistema de Orçamento e Finanças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63076" y="656763"/>
            <a:ext cx="9807342" cy="965121"/>
          </a:xfrm>
          <a:prstGeom prst="downArrowCallout">
            <a:avLst>
              <a:gd name="adj1" fmla="val 154228"/>
              <a:gd name="adj2" fmla="val 154228"/>
              <a:gd name="adj3" fmla="val 16667"/>
              <a:gd name="adj4" fmla="val 66667"/>
            </a:avLst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SzPct val="65000"/>
            </a:pPr>
            <a:r>
              <a:rPr lang="pt-BR" sz="360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Tabela de contribuição mensal do </a:t>
            </a: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INSS – </a:t>
            </a:r>
            <a:r>
              <a:rPr lang="pt-BR" sz="3600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5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RGPS </a:t>
            </a:r>
            <a:endParaRPr lang="pt-BR" sz="3600" dirty="0">
              <a:ln w="0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50000"/>
                  </a:schemeClr>
                </a:outerShdw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6833"/>
              </p:ext>
            </p:extLst>
          </p:nvPr>
        </p:nvGraphicFramePr>
        <p:xfrm>
          <a:off x="2686381" y="2511018"/>
          <a:ext cx="7120682" cy="2143915"/>
        </p:xfrm>
        <a:graphic>
          <a:graphicData uri="http://schemas.openxmlformats.org/drawingml/2006/table">
            <a:tbl>
              <a:tblPr/>
              <a:tblGrid>
                <a:gridCol w="3560341"/>
                <a:gridCol w="3560341"/>
              </a:tblGrid>
              <a:tr h="428783">
                <a:tc>
                  <a:txBody>
                    <a:bodyPr/>
                    <a:lstStyle/>
                    <a:p>
                      <a:pPr fontAlgn="t"/>
                      <a:r>
                        <a:rPr lang="pt-BR" b="1" dirty="0">
                          <a:effectLst/>
                        </a:rPr>
                        <a:t>Salário-de-Contribuição</a:t>
                      </a:r>
                      <a:endParaRPr lang="pt-BR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b="1" dirty="0">
                          <a:effectLst/>
                        </a:rPr>
                        <a:t>Alíquota</a:t>
                      </a:r>
                      <a:endParaRPr lang="pt-BR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83"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Até </a:t>
                      </a:r>
                      <a:r>
                        <a:rPr lang="pt-BR" dirty="0" smtClean="0">
                          <a:effectLst/>
                        </a:rPr>
                        <a:t>R$ 1.412,00</a:t>
                      </a:r>
                      <a:endParaRPr lang="pt-BR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 smtClean="0">
                          <a:effectLst/>
                        </a:rPr>
                        <a:t>7,5%</a:t>
                      </a:r>
                      <a:endParaRPr lang="pt-BR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83"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De </a:t>
                      </a:r>
                      <a:r>
                        <a:rPr lang="pt-BR" dirty="0" smtClean="0">
                          <a:effectLst/>
                        </a:rPr>
                        <a:t>R$ 1.412,01 </a:t>
                      </a:r>
                      <a:r>
                        <a:rPr lang="pt-BR" dirty="0">
                          <a:effectLst/>
                        </a:rPr>
                        <a:t>a </a:t>
                      </a:r>
                      <a:r>
                        <a:rPr lang="pt-BR" dirty="0" smtClean="0">
                          <a:effectLst/>
                        </a:rPr>
                        <a:t>R$ 2.666,68</a:t>
                      </a:r>
                      <a:endParaRPr lang="pt-BR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9%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83"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De R$ </a:t>
                      </a:r>
                      <a:r>
                        <a:rPr lang="pt-BR" dirty="0" smtClean="0">
                          <a:effectLst/>
                        </a:rPr>
                        <a:t>2.666,69 </a:t>
                      </a:r>
                      <a:r>
                        <a:rPr lang="pt-BR" dirty="0">
                          <a:effectLst/>
                        </a:rPr>
                        <a:t>até R$ </a:t>
                      </a:r>
                      <a:r>
                        <a:rPr lang="pt-BR" dirty="0" smtClean="0">
                          <a:effectLst/>
                        </a:rPr>
                        <a:t>4.000,03</a:t>
                      </a:r>
                      <a:endParaRPr lang="pt-BR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12%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83"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De R$ </a:t>
                      </a:r>
                      <a:r>
                        <a:rPr lang="pt-BR" dirty="0" smtClean="0">
                          <a:effectLst/>
                        </a:rPr>
                        <a:t>4.000,04 </a:t>
                      </a:r>
                      <a:r>
                        <a:rPr lang="pt-BR" dirty="0">
                          <a:effectLst/>
                        </a:rPr>
                        <a:t>até </a:t>
                      </a:r>
                      <a:r>
                        <a:rPr lang="pt-BR" b="1" dirty="0">
                          <a:effectLst/>
                        </a:rPr>
                        <a:t>R$ </a:t>
                      </a:r>
                      <a:r>
                        <a:rPr lang="pt-BR" b="1" dirty="0" smtClean="0">
                          <a:effectLst/>
                        </a:rPr>
                        <a:t>7.786,02</a:t>
                      </a:r>
                      <a:endParaRPr lang="pt-BR" b="1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dirty="0">
                          <a:effectLst/>
                        </a:rPr>
                        <a:t>14%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68469" y="1621884"/>
            <a:ext cx="8662496" cy="10693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285660" rIns="91440" bIns="2856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</a:rPr>
              <a:t>Empregado, Empregado Doméstico e Trabalhador Avulso a partir de 01/2024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05674" y="4871059"/>
            <a:ext cx="98624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i="1" dirty="0"/>
              <a:t>Fonte</a:t>
            </a:r>
            <a:r>
              <a:rPr lang="pt-BR" sz="1100" i="1" dirty="0" smtClean="0"/>
              <a:t>: </a:t>
            </a:r>
          </a:p>
          <a:p>
            <a:r>
              <a:rPr lang="pt-BR" sz="1100" dirty="0" smtClean="0"/>
              <a:t>Os </a:t>
            </a:r>
            <a:r>
              <a:rPr lang="pt-BR" sz="1100" dirty="0"/>
              <a:t>valores das tabelas foram extraídos da </a:t>
            </a:r>
            <a:r>
              <a:rPr lang="pt-BR" sz="1100" b="1" dirty="0"/>
              <a:t>PORTARIA INTERMINISTERIAL MPS/MF Nº </a:t>
            </a:r>
            <a:r>
              <a:rPr lang="pt-BR" sz="1100" b="1" dirty="0" smtClean="0"/>
              <a:t>2, </a:t>
            </a:r>
            <a:r>
              <a:rPr lang="pt-BR" sz="1100" b="1" dirty="0"/>
              <a:t>de </a:t>
            </a:r>
            <a:r>
              <a:rPr lang="pt-BR" sz="1100" b="1" dirty="0" smtClean="0"/>
              <a:t>11/01/2024 </a:t>
            </a:r>
            <a:r>
              <a:rPr lang="pt-BR" sz="1100" dirty="0"/>
              <a:t>e têm aplicação sobre as contribuições a partir da competência </a:t>
            </a:r>
            <a:r>
              <a:rPr lang="pt-BR" sz="1100" dirty="0" smtClean="0"/>
              <a:t>de janeiro/2024</a:t>
            </a:r>
          </a:p>
          <a:p>
            <a:endParaRPr lang="pt-BR" sz="1100" dirty="0" smtClean="0"/>
          </a:p>
          <a:p>
            <a:r>
              <a:rPr lang="pt-BR" sz="1100" u="sng" dirty="0" smtClean="0"/>
              <a:t>Atenção</a:t>
            </a:r>
            <a:r>
              <a:rPr lang="pt-BR" sz="1100" dirty="0" smtClean="0"/>
              <a:t>: Desconto Máximo do INSS </a:t>
            </a:r>
            <a:r>
              <a:rPr lang="pt-BR" sz="1100" b="1" dirty="0" smtClean="0"/>
              <a:t>R$ 856,46 </a:t>
            </a:r>
            <a:r>
              <a:rPr lang="pt-BR" sz="1100" dirty="0" smtClean="0"/>
              <a:t>- a portaria com a alteração do salário máximo de contribuição é publicada anualmente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5330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4120" y="0"/>
            <a:ext cx="625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SOF - Sistema de Orçamento e Finanças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10691" y="1970914"/>
            <a:ext cx="909648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i="1" dirty="0"/>
              <a:t>Art. 39. O contribuinte individual que prestar serviços a mais de uma empresa ou, concomitantemente, exercer atividade como segurado empregado, empregado doméstico ou trabalhador avulso, quando o total das remunerações recebidas no mês for superior ao limite máximo do salário de contribuição, deverá, para efeito de controle do limite, informar o fato à empresa em que isso ocorrer, mediante a apresentação do </a:t>
            </a:r>
            <a:r>
              <a:rPr lang="pt-BR" i="1" dirty="0">
                <a:solidFill>
                  <a:srgbClr val="FF0000"/>
                </a:solidFill>
              </a:rPr>
              <a:t>comprovante de pagamento</a:t>
            </a:r>
            <a:r>
              <a:rPr lang="pt-BR" i="1" dirty="0"/>
              <a:t>, da </a:t>
            </a:r>
            <a:r>
              <a:rPr lang="pt-BR" i="1" dirty="0">
                <a:solidFill>
                  <a:srgbClr val="FF0000"/>
                </a:solidFill>
              </a:rPr>
              <a:t>declaração prevista no § 1º do art. 36</a:t>
            </a:r>
            <a:r>
              <a:rPr lang="pt-BR" i="1" dirty="0"/>
              <a:t> ou do </a:t>
            </a:r>
            <a:r>
              <a:rPr lang="pt-BR" i="1" dirty="0">
                <a:solidFill>
                  <a:srgbClr val="FF0000"/>
                </a:solidFill>
              </a:rPr>
              <a:t>comprovante previsto no inciso V do caput do art. 27</a:t>
            </a:r>
            <a:r>
              <a:rPr lang="pt-BR" i="1" dirty="0"/>
              <a:t>, conforme o caso</a:t>
            </a:r>
            <a:r>
              <a:rPr lang="pt-BR" i="1" dirty="0" smtClean="0"/>
              <a:t>.</a:t>
            </a:r>
            <a:endParaRPr lang="pt-BR" i="1" dirty="0"/>
          </a:p>
        </p:txBody>
      </p:sp>
      <p:sp>
        <p:nvSpPr>
          <p:cNvPr id="3" name="Retângulo 2"/>
          <p:cNvSpPr/>
          <p:nvPr/>
        </p:nvSpPr>
        <p:spPr>
          <a:xfrm>
            <a:off x="1654504" y="741218"/>
            <a:ext cx="1000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Quem deve comunicar </a:t>
            </a:r>
            <a:r>
              <a:rPr lang="pt-BR" sz="2400" dirty="0">
                <a:solidFill>
                  <a:srgbClr val="222222"/>
                </a:solidFill>
                <a:latin typeface="Roboto"/>
              </a:rPr>
              <a:t>aos </a:t>
            </a:r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empregadores/contratantes a existência de múltiplos </a:t>
            </a:r>
            <a:r>
              <a:rPr lang="pt-BR" sz="2400" dirty="0">
                <a:solidFill>
                  <a:srgbClr val="222222"/>
                </a:solidFill>
                <a:latin typeface="Roboto"/>
              </a:rPr>
              <a:t>vínculos </a:t>
            </a:r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trabalhistas? Resp. </a:t>
            </a:r>
            <a:r>
              <a:rPr lang="pt-BR" sz="2400" dirty="0" smtClean="0">
                <a:solidFill>
                  <a:srgbClr val="FF0000"/>
                </a:solidFill>
                <a:latin typeface="Roboto"/>
              </a:rPr>
              <a:t>Art. 39 da I.N. 2.110/22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10691" y="4467625"/>
            <a:ext cx="9031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/>
              <a:t>§ 1º O contribuinte individual que teve contribuição descontada no mês sobre o limite máximo do salário de contribuição, em uma ou mais empresas, deverá comprovar o fato às demais para as quais prestar serviços, mediante apresentação de um dos documentos previstos no caput.</a:t>
            </a:r>
          </a:p>
        </p:txBody>
      </p:sp>
    </p:spTree>
    <p:extLst>
      <p:ext uri="{BB962C8B-B14F-4D97-AF65-F5344CB8AC3E}">
        <p14:creationId xmlns:p14="http://schemas.microsoft.com/office/powerpoint/2010/main" val="29678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4120" y="0"/>
            <a:ext cx="625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SOF - Sistema de Orçamento e Finanças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97113" y="2138617"/>
            <a:ext cx="874339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i="1" dirty="0" smtClean="0"/>
              <a:t>§ </a:t>
            </a:r>
            <a:r>
              <a:rPr lang="pt-BR" i="1" dirty="0"/>
              <a:t>2º Quando a prestação de serviços ocorrer de forma regular a pelo menos uma empresa, da qual o segurado como contribuinte individual, empregado ou trabalhador avulso receba, mês a mês, remuneração igual ou superior ao limite máximo do salário de contribuição, a declaração prevista no § 1º do art. 36 poderá abranger várias competências do exercício, desde que identificadas todas as competências a que se referir, e, quando for o caso, aquela ou aquelas empresas que efetuarão o desconto até o limite máximo do salário de contribuição, devendo a referida declaração ser renovada ao término do período nela indicado ou ao término do exercício em curso, o que ocorrer primeiro.</a:t>
            </a:r>
          </a:p>
          <a:p>
            <a:pPr algn="ctr"/>
            <a:endParaRPr lang="pt-BR" i="1" dirty="0"/>
          </a:p>
        </p:txBody>
      </p:sp>
      <p:sp>
        <p:nvSpPr>
          <p:cNvPr id="6" name="Retângulo 5"/>
          <p:cNvSpPr/>
          <p:nvPr/>
        </p:nvSpPr>
        <p:spPr>
          <a:xfrm>
            <a:off x="1654504" y="741218"/>
            <a:ext cx="1000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Quem deve comunicar </a:t>
            </a:r>
            <a:r>
              <a:rPr lang="pt-BR" sz="2400" dirty="0">
                <a:solidFill>
                  <a:srgbClr val="222222"/>
                </a:solidFill>
                <a:latin typeface="Roboto"/>
              </a:rPr>
              <a:t>aos </a:t>
            </a:r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empregadores/contratantes a existência de múltiplos </a:t>
            </a:r>
            <a:r>
              <a:rPr lang="pt-BR" sz="2400" dirty="0">
                <a:solidFill>
                  <a:srgbClr val="222222"/>
                </a:solidFill>
                <a:latin typeface="Roboto"/>
              </a:rPr>
              <a:t>vínculos </a:t>
            </a:r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trabalhistas? Resp. </a:t>
            </a:r>
            <a:r>
              <a:rPr lang="pt-BR" sz="2400" dirty="0" smtClean="0">
                <a:solidFill>
                  <a:srgbClr val="FF0000"/>
                </a:solidFill>
                <a:latin typeface="Roboto"/>
              </a:rPr>
              <a:t>Art. 39 da I.N. 2.110/22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4120" y="0"/>
            <a:ext cx="6251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black"/>
                </a:solidFill>
              </a:rPr>
              <a:t>SOF - Sistema de Orçamento e Finanças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71154" y="2107682"/>
            <a:ext cx="80775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i="1" dirty="0" smtClean="0"/>
              <a:t>§ </a:t>
            </a:r>
            <a:r>
              <a:rPr lang="pt-BR" i="1" dirty="0"/>
              <a:t>3º O segurado contribuinte individual é responsável pela apresentação da declaração prestada na forma do § 1º do art. 36 e, na hipótese de, por qualquer razão, deixar de receber a remuneração declarada ou receber remuneração inferior à informada na declaração, deverá recolher a contribuição incidente sobre a soma das remunerações recebidas das empresas sobre as quais não houve o desconto em face da declaração por ele prestada, observados os limites mínimo e máximo do salário de contribuição e o disposto no § 4º.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54504" y="741218"/>
            <a:ext cx="1000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Quem deve comunicar </a:t>
            </a:r>
            <a:r>
              <a:rPr lang="pt-BR" sz="2400" dirty="0">
                <a:solidFill>
                  <a:srgbClr val="222222"/>
                </a:solidFill>
                <a:latin typeface="Roboto"/>
              </a:rPr>
              <a:t>aos </a:t>
            </a:r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empregadores/contratantes a existência de múltiplos </a:t>
            </a:r>
            <a:r>
              <a:rPr lang="pt-BR" sz="2400" dirty="0">
                <a:solidFill>
                  <a:srgbClr val="222222"/>
                </a:solidFill>
                <a:latin typeface="Roboto"/>
              </a:rPr>
              <a:t>vínculos </a:t>
            </a:r>
            <a:r>
              <a:rPr lang="pt-BR" sz="2400" dirty="0" smtClean="0">
                <a:solidFill>
                  <a:srgbClr val="222222"/>
                </a:solidFill>
                <a:latin typeface="Roboto"/>
              </a:rPr>
              <a:t>trabalhistas? Resp. </a:t>
            </a:r>
            <a:r>
              <a:rPr lang="pt-BR" sz="2400" dirty="0" smtClean="0">
                <a:solidFill>
                  <a:srgbClr val="FF0000"/>
                </a:solidFill>
                <a:latin typeface="Roboto"/>
              </a:rPr>
              <a:t>Art. 39 da I.N. 2.110/22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33044</TotalTime>
  <Words>2130</Words>
  <Application>Microsoft Office PowerPoint</Application>
  <PresentationFormat>Widescreen</PresentationFormat>
  <Paragraphs>262</Paragraphs>
  <Slides>31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5" baseType="lpstr">
      <vt:lpstr>Arial</vt:lpstr>
      <vt:lpstr>Britannic Bold</vt:lpstr>
      <vt:lpstr>Calibri</vt:lpstr>
      <vt:lpstr>Century Gothic</vt:lpstr>
      <vt:lpstr>inherit</vt:lpstr>
      <vt:lpstr>Montserrat</vt:lpstr>
      <vt:lpstr>open sans</vt:lpstr>
      <vt:lpstr>rawline</vt:lpstr>
      <vt:lpstr>Roboto</vt:lpstr>
      <vt:lpstr>Tahoma</vt:lpstr>
      <vt:lpstr>Times New Roman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SMF - Secretaria de Finanças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 de Oliveira</dc:creator>
  <cp:lastModifiedBy>Cleide De Oliveira</cp:lastModifiedBy>
  <cp:revision>2020</cp:revision>
  <cp:lastPrinted>2023-06-16T13:05:59Z</cp:lastPrinted>
  <dcterms:created xsi:type="dcterms:W3CDTF">2015-05-29T14:16:50Z</dcterms:created>
  <dcterms:modified xsi:type="dcterms:W3CDTF">2024-04-10T16:12:51Z</dcterms:modified>
</cp:coreProperties>
</file>