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52_D57D9F87.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70"/>
  </p:notesMasterIdLst>
  <p:sldIdLst>
    <p:sldId id="256" r:id="rId5"/>
    <p:sldId id="372" r:id="rId6"/>
    <p:sldId id="280" r:id="rId7"/>
    <p:sldId id="329" r:id="rId8"/>
    <p:sldId id="260" r:id="rId9"/>
    <p:sldId id="303" r:id="rId10"/>
    <p:sldId id="281" r:id="rId11"/>
    <p:sldId id="286" r:id="rId12"/>
    <p:sldId id="300" r:id="rId13"/>
    <p:sldId id="265" r:id="rId14"/>
    <p:sldId id="285" r:id="rId15"/>
    <p:sldId id="289" r:id="rId16"/>
    <p:sldId id="301" r:id="rId17"/>
    <p:sldId id="323" r:id="rId18"/>
    <p:sldId id="283" r:id="rId19"/>
    <p:sldId id="318" r:id="rId20"/>
    <p:sldId id="275" r:id="rId21"/>
    <p:sldId id="278" r:id="rId22"/>
    <p:sldId id="274" r:id="rId23"/>
    <p:sldId id="279" r:id="rId24"/>
    <p:sldId id="284" r:id="rId25"/>
    <p:sldId id="273" r:id="rId26"/>
    <p:sldId id="304" r:id="rId27"/>
    <p:sldId id="319" r:id="rId28"/>
    <p:sldId id="282" r:id="rId29"/>
    <p:sldId id="325" r:id="rId30"/>
    <p:sldId id="308" r:id="rId31"/>
    <p:sldId id="332" r:id="rId32"/>
    <p:sldId id="333" r:id="rId33"/>
    <p:sldId id="337" r:id="rId34"/>
    <p:sldId id="313" r:id="rId35"/>
    <p:sldId id="348" r:id="rId36"/>
    <p:sldId id="335" r:id="rId37"/>
    <p:sldId id="326" r:id="rId38"/>
    <p:sldId id="338" r:id="rId39"/>
    <p:sldId id="342" r:id="rId40"/>
    <p:sldId id="345" r:id="rId41"/>
    <p:sldId id="352" r:id="rId42"/>
    <p:sldId id="353" r:id="rId43"/>
    <p:sldId id="354" r:id="rId44"/>
    <p:sldId id="355" r:id="rId45"/>
    <p:sldId id="271" r:id="rId46"/>
    <p:sldId id="373" r:id="rId47"/>
    <p:sldId id="340" r:id="rId48"/>
    <p:sldId id="341" r:id="rId49"/>
    <p:sldId id="324" r:id="rId50"/>
    <p:sldId id="356" r:id="rId51"/>
    <p:sldId id="357" r:id="rId52"/>
    <p:sldId id="358" r:id="rId53"/>
    <p:sldId id="359" r:id="rId54"/>
    <p:sldId id="360" r:id="rId55"/>
    <p:sldId id="361" r:id="rId56"/>
    <p:sldId id="362" r:id="rId57"/>
    <p:sldId id="363" r:id="rId58"/>
    <p:sldId id="364" r:id="rId59"/>
    <p:sldId id="365" r:id="rId60"/>
    <p:sldId id="366" r:id="rId61"/>
    <p:sldId id="367" r:id="rId62"/>
    <p:sldId id="368" r:id="rId63"/>
    <p:sldId id="369" r:id="rId64"/>
    <p:sldId id="370" r:id="rId65"/>
    <p:sldId id="374" r:id="rId66"/>
    <p:sldId id="347" r:id="rId67"/>
    <p:sldId id="346" r:id="rId68"/>
    <p:sldId id="259" r:id="rId69"/>
  </p:sldIdLst>
  <p:sldSz cx="18288000" cy="10287000"/>
  <p:notesSz cx="6858000" cy="9144000"/>
  <p:embeddedFontLst>
    <p:embeddedFont>
      <p:font typeface="Open Sans" panose="020B0606030504020204" pitchFamily="34" charset="0"/>
      <p:regular r:id="rId71"/>
      <p:bold r:id="rId72"/>
      <p:italic r:id="rId73"/>
      <p:boldItalic r:id="rId74"/>
    </p:embeddedFont>
    <p:embeddedFont>
      <p:font typeface="Poppins" panose="00000500000000000000" pitchFamily="2" charset="0"/>
      <p:regular r:id="rId75"/>
      <p:bold r:id="rId76"/>
      <p:italic r:id="rId77"/>
      <p:boldItalic r:id="rId78"/>
    </p:embeddedFont>
    <p:embeddedFont>
      <p:font typeface="Poppins 2" panose="020B0604020202020204" charset="0"/>
      <p:regular r:id="rId79"/>
    </p:embeddedFont>
    <p:embeddedFont>
      <p:font typeface="Poppins 3" panose="020B0604020202020204" charset="0"/>
      <p:regular r:id="rId80"/>
    </p:embeddedFont>
    <p:embeddedFont>
      <p:font typeface="Poppins 3 Bold" panose="020B0604020202020204" charset="0"/>
      <p:regular r:id="rId81"/>
    </p:embeddedFont>
    <p:embeddedFont>
      <p:font typeface="Poppins 3 Italics" panose="020B0604020202020204" charset="0"/>
      <p:regular r:id="rId82"/>
    </p:embeddedFont>
    <p:embeddedFont>
      <p:font typeface="Poppins Bold" panose="00000800000000000000" pitchFamily="2" charset="0"/>
      <p:bold r:id="rId83"/>
    </p:embeddedFont>
    <p:embeddedFont>
      <p:font typeface="Segoe UI" panose="020B0502040204020203" pitchFamily="34" charset="0"/>
      <p:regular r:id="rId84"/>
      <p:bold r:id="rId85"/>
      <p:italic r:id="rId86"/>
      <p:bold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03B937-F080-19C4-BDB2-3BC4DF65EFF7}" name="Elaine Mello" initials="EM" userId="S::emello@prefeitura.sp.gov.br::0a710f97-0a37-4472-9223-971ece581123" providerId="AD"/>
  <p188:author id="{F5E02F3B-8EF5-A353-9AEC-160300D53D38}" name="Elaine Mello" initials="" userId="S::emello@PREFEITURA.SP.GOV.BR::0a710f97-0a37-4472-9223-971ece581123" providerId="AD"/>
  <p188:author id="{A6CAE389-14AE-FD06-0C26-E5379544B07C}" name="Laura Garcia Vieira" initials="LV" userId="S::lauragvieira@prefeitura.sp.gov.br::684f834d-35dc-4f28-bccb-84e2a2d6ae0d" providerId="AD"/>
  <p188:author id="{98B05DB5-3E82-6B59-3E7D-D5CDAA296A9B}" name="Marina Conter Franco" initials="" userId="S::marinafranco@PREFEITURA.SP.GOV.BR::f109f805-2c24-4f84-be0a-d7a064eb6c44" providerId="AD"/>
  <p188:author id="{A0C194B8-1324-C0E6-1A53-618F8C65C84E}" name="Marina Bergstrom Paredes" initials="MP" userId="S::marinaparedes@prefeitura.sp.gov.br::61b7c265-b838-42c2-823b-abdadd835c73" providerId="AD"/>
  <p188:author id="{D9881DE7-9584-2EE7-9BC8-F1E3F19E8475}" name="Marina Conter Franco" initials="MF" userId="S::marinafranco@prefeitura.sp.gov.br::f109f805-2c24-4f84-be0a-d7a064eb6c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EE78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5260A-6D0A-C11D-2A47-4AA9F850ABF3}" v="23" dt="2023-11-22T14:43:04.880"/>
    <p1510:client id="{044CD3E9-F426-20C0-4127-A71CCB22A2E9}" v="90" dt="2023-11-23T22:25:24.630"/>
    <p1510:client id="{1816D081-A8E9-9588-CB68-49609131683A}" v="1031" dt="2023-11-17T17:46:11.186"/>
    <p1510:client id="{19013097-E781-D4EA-B719-F529508FF5F9}" v="29" dt="2023-11-22T18:01:27.726"/>
    <p1510:client id="{1AE06750-CDFB-9902-E69F-222E87B50750}" v="375" dt="2023-11-14T17:19:24.991"/>
    <p1510:client id="{1B6E899E-1BA4-B910-A6E1-38B0E6595FE4}" v="31" dt="2023-11-22T18:03:43.501"/>
    <p1510:client id="{1F17A649-A4C1-F578-CB03-FC16CE436C1C}" v="51" dt="2023-11-29T14:10:26.412"/>
    <p1510:client id="{249E42E5-89F8-9AE3-77E2-68DE8F3DBCFD}" v="637" dt="2023-11-17T19:52:26.815"/>
    <p1510:client id="{2F8B0B01-C4CD-DF67-F1D2-10A7079140A1}" v="244" dt="2023-11-21T12:14:51.235"/>
    <p1510:client id="{491A5CB1-51A5-33B7-D476-68F1428A2886}" v="6302" dt="2023-11-16T23:44:39.146"/>
    <p1510:client id="{499DFA67-6646-5595-0464-664080047950}" v="2" dt="2023-11-13T18:30:05.097"/>
    <p1510:client id="{620942E1-DCEE-38DE-7CF0-5981C35CDBEA}" v="59" dt="2023-11-13T19:26:43.239"/>
    <p1510:client id="{677789C0-1F9C-7D2E-408F-13BBC77887B6}" v="256" dt="2023-11-22T19:58:32.491"/>
    <p1510:client id="{698EC8C5-8649-6F40-6236-83FF2A7D0018}" v="434" dt="2023-11-17T13:26:07.955"/>
    <p1510:client id="{6CF74168-0C46-CBD8-7A59-A607BBD92AA4}" v="805" dt="2023-11-29T13:17:36.793"/>
    <p1510:client id="{73AFE96C-1D9E-3907-16D8-0A7FABED4A21}" v="2528" dt="2023-11-23T14:54:44.482"/>
    <p1510:client id="{7517DC35-C445-2949-0C59-0A899801A478}" v="84" dt="2023-11-27T21:28:55.551"/>
    <p1510:client id="{768E00C0-E830-B36D-D475-A51A5A9C1E8B}" v="629" dt="2023-11-29T12:35:35.378"/>
    <p1510:client id="{79980574-1812-21C6-96B7-217CF7D118ED}" v="293" dt="2023-11-29T14:35:46.164"/>
    <p1510:client id="{8D7B1A93-DB6E-F3E6-C0E5-1DD0FDBBA32E}" v="24" dt="2023-11-22T14:28:09.524"/>
    <p1510:client id="{91FCC576-4C2C-66E8-58AF-98DAD1DC9324}" v="19" dt="2023-11-29T13:39:52.165"/>
    <p1510:client id="{97652BAB-96F4-52E9-94A4-D110A0B18D02}" v="679" dt="2023-11-17T11:59:48.625"/>
    <p1510:client id="{A0677F6F-E44D-2282-9495-3D5BCA044723}" v="282" dt="2023-11-22T14:28:50.139"/>
    <p1510:client id="{A400D1FF-596B-89FF-9471-60A4975E617F}" v="9" dt="2023-11-22T19:21:43.661"/>
    <p1510:client id="{BC088F8A-0250-7E5D-C4CE-C323F39B722F}" v="123" dt="2023-11-29T13:25:03.775"/>
    <p1510:client id="{CA555B8E-400F-D020-AAEB-6082752F759F}" v="18" dt="2023-11-10T14:27:24.852"/>
    <p1510:client id="{CC6513AB-6BF4-2275-E9BE-D76A21FD6214}" v="73" dt="2023-11-13T16:47:21.809"/>
    <p1510:client id="{D0F9C894-834E-2EF3-1A5B-F3F3A2D8F208}" v="307" dt="2023-11-24T15:56:01.902"/>
    <p1510:client id="{D5093AEA-E03E-7747-E4EA-4AD80041F2C7}" v="184" dt="2023-11-28T22:15:10.998"/>
    <p1510:client id="{D70972C4-ADB0-2A3E-C6A0-4CCD56B16D7B}" v="905" dt="2023-11-28T21:05:51.841"/>
    <p1510:client id="{D84699FD-5460-A011-E7EF-51767516FCC6}" v="13" dt="2023-11-29T12:50:15.730"/>
    <p1510:client id="{E2181823-F627-42E8-B8D3-3DA5C1259345}" v="2" dt="2023-11-27T14:08:11.637"/>
    <p1510:client id="{E434ADA4-57DD-F42E-DBEE-2A9BACDCEA8C}" v="23" dt="2023-11-23T22:33:37.962"/>
    <p1510:client id="{E5CCA0F1-926D-2E78-DFD6-C74C1B19DB67}" v="128" dt="2023-11-22T18:18:16.925"/>
    <p1510:client id="{EE38C67E-3A04-97C2-9DFE-F1A8BE5B853E}" v="324" dt="2023-11-29T13:59:05.014"/>
    <p1510:client id="{F8DCA059-FC14-1E49-1304-1BA91BA997F5}" v="1849" dt="2023-11-22T19:44:48.379"/>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4.fntdata"/><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font" Target="fonts/font1.fntdata"/><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7.fntdata"/><Relationship Id="rId61" Type="http://schemas.openxmlformats.org/officeDocument/2006/relationships/slide" Target="slides/slide57.xml"/><Relationship Id="rId82"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7.fntdata"/></Relationships>
</file>

<file path=ppt/charts/_rels/chart1.xml.rels><?xml version="1.0" encoding="UTF-8" standalone="yes"?>
<Relationships xmlns="http://schemas.openxmlformats.org/package/2006/relationships"><Relationship Id="rId1" Type="http://schemas.openxmlformats.org/officeDocument/2006/relationships/oleObject" Target="file:///\\nas.prodam\cogedi\02%20PROJETOS\01%20PROJETOS%20ATIVOS\%5bSEGES%5d%2072%20REESTRUTURA&#199;&#195;O%20DE%20CARGOS%20EM%20COMISS&#195;O\Reajuste%20X%20infla&#231;&#227;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45528504339256E-2"/>
          <c:y val="2.7212058051567085E-2"/>
          <c:w val="0.90536150414148431"/>
          <c:h val="0.82051682877875565"/>
        </c:manualLayout>
      </c:layout>
      <c:lineChart>
        <c:grouping val="standard"/>
        <c:varyColors val="0"/>
        <c:ser>
          <c:idx val="1"/>
          <c:order val="0"/>
          <c:tx>
            <c:strRef>
              <c:f>'[Reajuste X inflação.xlsx]T0=2001'!$C$1</c:f>
              <c:strCache>
                <c:ptCount val="1"/>
                <c:pt idx="0">
                  <c:v>IPC-SP (acumulado Jan/2001-dez/ano de referência)</c:v>
                </c:pt>
              </c:strCache>
            </c:strRef>
          </c:tx>
          <c:dLbls>
            <c:dLbl>
              <c:idx val="0"/>
              <c:layout>
                <c:manualLayout>
                  <c:x val="-3.0651340996168581E-2"/>
                  <c:y val="-2.94117647058824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D0-4E45-9A37-A7D1DA953D87}"/>
                </c:ext>
              </c:extLst>
            </c:dLbl>
            <c:dLbl>
              <c:idx val="19"/>
              <c:layout>
                <c:manualLayout>
                  <c:x val="0"/>
                  <c:y val="-3.921568627450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D0-4E45-9A37-A7D1DA953D8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'[Reajuste X inflação.xlsx]T0=2001'!$A$2:$A$21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'[Reajuste X inflação.xlsx]T0=2001'!$C$2:$C$21</c:f>
              <c:numCache>
                <c:formatCode>0.00%</c:formatCode>
                <c:ptCount val="20"/>
                <c:pt idx="0">
                  <c:v>7.1300000000000002E-2</c:v>
                </c:pt>
                <c:pt idx="1">
                  <c:v>0.17749999999999999</c:v>
                </c:pt>
                <c:pt idx="2">
                  <c:v>0.2737</c:v>
                </c:pt>
                <c:pt idx="3">
                  <c:v>0.35730000000000001</c:v>
                </c:pt>
                <c:pt idx="4">
                  <c:v>0.41870000000000002</c:v>
                </c:pt>
                <c:pt idx="5">
                  <c:v>0.45479999999999998</c:v>
                </c:pt>
                <c:pt idx="6">
                  <c:v>0.51849999999999996</c:v>
                </c:pt>
                <c:pt idx="7">
                  <c:v>0.61209999999999998</c:v>
                </c:pt>
                <c:pt idx="8">
                  <c:v>0.67090000000000005</c:v>
                </c:pt>
                <c:pt idx="9">
                  <c:v>0.77790000000000004</c:v>
                </c:pt>
                <c:pt idx="10">
                  <c:v>0.88109999999999999</c:v>
                </c:pt>
                <c:pt idx="11">
                  <c:v>0.97699999999999998</c:v>
                </c:pt>
                <c:pt idx="12">
                  <c:v>1.0537000000000001</c:v>
                </c:pt>
                <c:pt idx="13">
                  <c:v>1.1606000000000001</c:v>
                </c:pt>
                <c:pt idx="14">
                  <c:v>1.3997999999999999</c:v>
                </c:pt>
                <c:pt idx="15">
                  <c:v>1.5567</c:v>
                </c:pt>
                <c:pt idx="16">
                  <c:v>1.6147</c:v>
                </c:pt>
                <c:pt idx="17">
                  <c:v>1.6936</c:v>
                </c:pt>
                <c:pt idx="18">
                  <c:v>1.8121</c:v>
                </c:pt>
                <c:pt idx="19">
                  <c:v>1.97</c:v>
                </c:pt>
              </c:numCache>
            </c:numRef>
          </c:val>
          <c:smooth val="0"/>
          <c:extLst>
            <c:ext xmlns:c16="http://schemas.microsoft.com/office/drawing/2014/chart" uri="{C3380CC4-5D6E-409C-BE32-E72D297353CC}">
              <c16:uniqueId val="{00000002-87D0-4E45-9A37-A7D1DA953D87}"/>
            </c:ext>
          </c:extLst>
        </c:ser>
        <c:ser>
          <c:idx val="2"/>
          <c:order val="1"/>
          <c:tx>
            <c:strRef>
              <c:f>'[Reajuste X inflação.xlsx]T0=2001'!$I$1</c:f>
              <c:strCache>
                <c:ptCount val="1"/>
                <c:pt idx="0">
                  <c:v>Reajuste acumulado dos cargos DAI e DAS</c:v>
                </c:pt>
              </c:strCache>
            </c:strRef>
          </c:tx>
          <c:dLbls>
            <c:dLbl>
              <c:idx val="0"/>
              <c:layout>
                <c:manualLayout>
                  <c:x val="0"/>
                  <c:y val="-9.8039215686274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D0-4E45-9A37-A7D1DA953D87}"/>
                </c:ext>
              </c:extLst>
            </c:dLbl>
            <c:dLbl>
              <c:idx val="19"/>
              <c:layout>
                <c:manualLayout>
                  <c:x val="0"/>
                  <c:y val="-2.45098039215687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D0-4E45-9A37-A7D1DA953D8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'[Reajuste X inflação.xlsx]T0=2001'!$A$2:$A$21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'[Reajuste X inflação.xlsx]T0=2001'!$I$2:$I$21</c:f>
              <c:numCache>
                <c:formatCode>0.00%</c:formatCode>
                <c:ptCount val="20"/>
                <c:pt idx="0">
                  <c:v>7.0000000000000001E-3</c:v>
                </c:pt>
                <c:pt idx="1">
                  <c:v>2.7139999999999942E-2</c:v>
                </c:pt>
                <c:pt idx="2">
                  <c:v>5.4010019999999992E-2</c:v>
                </c:pt>
                <c:pt idx="3">
                  <c:v>5.6772019999999923E-2</c:v>
                </c:pt>
                <c:pt idx="4">
                  <c:v>5.7856799999999931E-2</c:v>
                </c:pt>
                <c:pt idx="5">
                  <c:v>6.9219530000000029E-2</c:v>
                </c:pt>
                <c:pt idx="6">
                  <c:v>7.026919999999981E-2</c:v>
                </c:pt>
                <c:pt idx="7">
                  <c:v>7.0407029999999926E-2</c:v>
                </c:pt>
                <c:pt idx="8">
                  <c:v>7.0507040000000076E-2</c:v>
                </c:pt>
                <c:pt idx="9">
                  <c:v>7.1570499999999981E-2</c:v>
                </c:pt>
                <c:pt idx="10">
                  <c:v>8.049428000000014E-2</c:v>
                </c:pt>
                <c:pt idx="11">
                  <c:v>8.0608049999999931E-2</c:v>
                </c:pt>
                <c:pt idx="12">
                  <c:v>8.2545080000000048E-2</c:v>
                </c:pt>
                <c:pt idx="13">
                  <c:v>8.260825000000005E-2</c:v>
                </c:pt>
                <c:pt idx="14">
                  <c:v>8.2708259999999978E-2</c:v>
                </c:pt>
                <c:pt idx="15">
                  <c:v>8.2808269999999906E-2</c:v>
                </c:pt>
                <c:pt idx="16">
                  <c:v>8.2908280000000056E-2</c:v>
                </c:pt>
                <c:pt idx="17">
                  <c:v>8.3008289999999985E-2</c:v>
                </c:pt>
                <c:pt idx="18">
                  <c:v>8.3108299999999913E-2</c:v>
                </c:pt>
                <c:pt idx="19">
                  <c:v>8.3208309999999841E-2</c:v>
                </c:pt>
              </c:numCache>
            </c:numRef>
          </c:val>
          <c:smooth val="0"/>
          <c:extLst>
            <c:ext xmlns:c16="http://schemas.microsoft.com/office/drawing/2014/chart" uri="{C3380CC4-5D6E-409C-BE32-E72D297353CC}">
              <c16:uniqueId val="{00000005-87D0-4E45-9A37-A7D1DA953D87}"/>
            </c:ext>
          </c:extLst>
        </c:ser>
        <c:dLbls>
          <c:showLegendKey val="0"/>
          <c:showVal val="0"/>
          <c:showCatName val="0"/>
          <c:showSerName val="0"/>
          <c:showPercent val="0"/>
          <c:showBubbleSize val="0"/>
        </c:dLbls>
        <c:marker val="1"/>
        <c:smooth val="0"/>
        <c:axId val="180829184"/>
        <c:axId val="180709632"/>
      </c:lineChart>
      <c:catAx>
        <c:axId val="180829184"/>
        <c:scaling>
          <c:orientation val="minMax"/>
        </c:scaling>
        <c:delete val="0"/>
        <c:axPos val="b"/>
        <c:numFmt formatCode="General" sourceLinked="1"/>
        <c:majorTickMark val="out"/>
        <c:minorTickMark val="none"/>
        <c:tickLblPos val="nextTo"/>
        <c:crossAx val="180709632"/>
        <c:crosses val="autoZero"/>
        <c:auto val="1"/>
        <c:lblAlgn val="ctr"/>
        <c:lblOffset val="100"/>
        <c:noMultiLvlLbl val="0"/>
      </c:catAx>
      <c:valAx>
        <c:axId val="180709632"/>
        <c:scaling>
          <c:orientation val="minMax"/>
        </c:scaling>
        <c:delete val="0"/>
        <c:axPos val="l"/>
        <c:majorGridlines/>
        <c:numFmt formatCode="0.00%" sourceLinked="1"/>
        <c:majorTickMark val="out"/>
        <c:minorTickMark val="none"/>
        <c:tickLblPos val="nextTo"/>
        <c:crossAx val="180829184"/>
        <c:crosses val="autoZero"/>
        <c:crossBetween val="between"/>
      </c:valAx>
    </c:plotArea>
    <c:legend>
      <c:legendPos val="r"/>
      <c:layout>
        <c:manualLayout>
          <c:xMode val="edge"/>
          <c:yMode val="edge"/>
          <c:x val="0.10122504801842298"/>
          <c:y val="0.89665238536359426"/>
          <c:w val="0.77957529255203251"/>
          <c:h val="0.10130307241006636"/>
        </c:manualLayout>
      </c:layout>
      <c:overlay val="0"/>
    </c:legend>
    <c:plotVisOnly val="1"/>
    <c:dispBlanksAs val="gap"/>
    <c:showDLblsOverMax val="0"/>
  </c:chart>
  <c:externalData r:id="rId1">
    <c:autoUpdate val="0"/>
  </c:externalData>
</c:chartSpace>
</file>

<file path=ppt/comments/modernComment_152_D57D9F87.xml><?xml version="1.0" encoding="utf-8"?>
<p188:cmLst xmlns:a="http://schemas.openxmlformats.org/drawingml/2006/main" xmlns:r="http://schemas.openxmlformats.org/officeDocument/2006/relationships" xmlns:p188="http://schemas.microsoft.com/office/powerpoint/2018/8/main">
  <p188:cm id="{3C7AEFF6-2939-4397-A142-31F265A96A14}" authorId="{A0C194B8-1324-C0E6-1A53-618F8C65C84E}" created="2023-11-23T14:17:47.350">
    <pc:sldMkLst xmlns:pc="http://schemas.microsoft.com/office/powerpoint/2013/main/command">
      <pc:docMk/>
      <pc:sldMk cId="3581779847" sldId="338"/>
    </pc:sldMkLst>
    <p188:replyLst>
      <p188:reply id="{85EB6008-EA1B-4BD2-8DBC-16F5CB852EE0}" authorId="{A0C194B8-1324-C0E6-1A53-618F8C65C84E}" created="2023-11-29T12:26:52.724">
        <p188:txBody>
          <a:bodyPr/>
          <a:lstStyle/>
          <a:p>
            <a:r>
              <a:rPr lang="pt-BR"/>
              <a:t>[@Laura Garcia Vieira]  validar </a:t>
            </a:r>
          </a:p>
        </p188:txBody>
      </p188:reply>
    </p188:replyLst>
    <p188:txBody>
      <a:bodyPr/>
      <a:lstStyle/>
      <a:p>
        <a:r>
          <a:rPr lang="pt-BR"/>
          <a:t>LOGO COGEDI!</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8DA56-E8A6-4EDB-9E64-BEA0ABFF0AA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pt-BR"/>
        </a:p>
      </dgm:t>
    </dgm:pt>
    <dgm:pt modelId="{D1E751AD-23E3-4D5F-9BDE-19234B78927B}">
      <dgm:prSet phldrT="[Texto]" phldr="0" custT="1"/>
      <dgm:spPr/>
      <dgm:t>
        <a:bodyPr/>
        <a:lstStyle/>
        <a:p>
          <a:pPr rtl="0"/>
          <a:r>
            <a:rPr lang="pt-BR" sz="1400">
              <a:latin typeface="Poppins"/>
              <a:cs typeface="Poppins"/>
            </a:rPr>
            <a:t>Coordenadoria de Gestão de Desenvolvimento Institucional</a:t>
          </a:r>
        </a:p>
      </dgm:t>
    </dgm:pt>
    <dgm:pt modelId="{F1C2A616-27A3-4B6A-ADBC-C6FAC8C5966B}" type="parTrans" cxnId="{1198F245-E645-4A8B-AC8F-E877CDB80B7E}">
      <dgm:prSet/>
      <dgm:spPr/>
      <dgm:t>
        <a:bodyPr/>
        <a:lstStyle/>
        <a:p>
          <a:endParaRPr lang="pt-BR"/>
        </a:p>
      </dgm:t>
    </dgm:pt>
    <dgm:pt modelId="{192525D7-D1B4-4F40-B669-B585C934995F}" type="sibTrans" cxnId="{1198F245-E645-4A8B-AC8F-E877CDB80B7E}">
      <dgm:prSet/>
      <dgm:spPr/>
      <dgm:t>
        <a:bodyPr/>
        <a:lstStyle/>
        <a:p>
          <a:endParaRPr lang="pt-BR"/>
        </a:p>
      </dgm:t>
    </dgm:pt>
    <dgm:pt modelId="{3721CC41-3D15-4330-9146-36534054DE6A}">
      <dgm:prSet phldrT="[Texto]" phldr="0" custT="1"/>
      <dgm:spPr/>
      <dgm:t>
        <a:bodyPr/>
        <a:lstStyle/>
        <a:p>
          <a:pPr rtl="0"/>
          <a:r>
            <a:rPr lang="pt-BR" sz="1400">
              <a:latin typeface="Poppins"/>
              <a:cs typeface="Poppins"/>
            </a:rPr>
            <a:t>Órgãos e Entidades da Administração Pública Municipal (Gabinetes e </a:t>
          </a:r>
          <a:r>
            <a:rPr lang="pt-BR" sz="1400" err="1">
              <a:latin typeface="Poppins"/>
              <a:cs typeface="Poppins"/>
            </a:rPr>
            <a:t>URHs</a:t>
          </a:r>
          <a:r>
            <a:rPr lang="pt-BR" sz="1400">
              <a:latin typeface="Poppins"/>
              <a:cs typeface="Poppins"/>
            </a:rPr>
            <a:t>)</a:t>
          </a:r>
        </a:p>
      </dgm:t>
    </dgm:pt>
    <dgm:pt modelId="{E8AFF2A3-B380-4F45-9E4B-EAAB341065BE}" type="parTrans" cxnId="{AA8D9D29-C467-4EA3-B0AF-2334717EABE6}">
      <dgm:prSet/>
      <dgm:spPr/>
      <dgm:t>
        <a:bodyPr/>
        <a:lstStyle/>
        <a:p>
          <a:endParaRPr lang="pt-BR"/>
        </a:p>
      </dgm:t>
    </dgm:pt>
    <dgm:pt modelId="{EE0C296D-FDF0-4573-BF61-E2B6B5462510}" type="sibTrans" cxnId="{AA8D9D29-C467-4EA3-B0AF-2334717EABE6}">
      <dgm:prSet/>
      <dgm:spPr/>
      <dgm:t>
        <a:bodyPr/>
        <a:lstStyle/>
        <a:p>
          <a:endParaRPr lang="pt-BR"/>
        </a:p>
      </dgm:t>
    </dgm:pt>
    <dgm:pt modelId="{16DF8390-FE8C-445C-A7D8-753D5E754E46}">
      <dgm:prSet phldr="0"/>
      <dgm:spPr/>
      <dgm:t>
        <a:bodyPr/>
        <a:lstStyle/>
        <a:p>
          <a:pPr rtl="0"/>
          <a:r>
            <a:rPr lang="pt-BR">
              <a:latin typeface="Poppins"/>
              <a:cs typeface="Poppins"/>
            </a:rPr>
            <a:t>Coordenadoria de Gestão de Pessoas</a:t>
          </a:r>
        </a:p>
      </dgm:t>
    </dgm:pt>
    <dgm:pt modelId="{5EF50B39-D0CD-41B5-A81F-2FE1161F1E67}" type="parTrans" cxnId="{7DA412B6-0EDA-4C25-A2F1-86610EEDCACD}">
      <dgm:prSet/>
      <dgm:spPr/>
      <dgm:t>
        <a:bodyPr/>
        <a:lstStyle/>
        <a:p>
          <a:endParaRPr lang="pt-BR"/>
        </a:p>
      </dgm:t>
    </dgm:pt>
    <dgm:pt modelId="{C4C0FF90-2A51-482D-B7C9-6A7C3E1F7074}" type="sibTrans" cxnId="{7DA412B6-0EDA-4C25-A2F1-86610EEDCACD}">
      <dgm:prSet/>
      <dgm:spPr/>
      <dgm:t>
        <a:bodyPr/>
        <a:lstStyle/>
        <a:p>
          <a:endParaRPr lang="pt-BR"/>
        </a:p>
      </dgm:t>
    </dgm:pt>
    <dgm:pt modelId="{03002BDD-8229-4DD2-A496-D1FCC40B5588}">
      <dgm:prSet phldr="0" custT="1"/>
      <dgm:spPr/>
      <dgm:t>
        <a:bodyPr/>
        <a:lstStyle/>
        <a:p>
          <a:pPr rtl="0"/>
          <a:r>
            <a:rPr lang="pt-BR" sz="1600">
              <a:latin typeface="Poppins"/>
              <a:cs typeface="Poppins"/>
            </a:rPr>
            <a:t>Áreas envolvidas em publicações nomeações</a:t>
          </a:r>
        </a:p>
      </dgm:t>
    </dgm:pt>
    <dgm:pt modelId="{591AE789-3320-4422-A3ED-2F4CC699462E}" type="parTrans" cxnId="{1E012E00-D337-4B2F-8F53-491231950613}">
      <dgm:prSet/>
      <dgm:spPr/>
      <dgm:t>
        <a:bodyPr/>
        <a:lstStyle/>
        <a:p>
          <a:endParaRPr lang="pt-BR"/>
        </a:p>
      </dgm:t>
    </dgm:pt>
    <dgm:pt modelId="{75769940-7555-4254-9CDE-081D90D1679C}" type="sibTrans" cxnId="{1E012E00-D337-4B2F-8F53-491231950613}">
      <dgm:prSet/>
      <dgm:spPr/>
      <dgm:t>
        <a:bodyPr/>
        <a:lstStyle/>
        <a:p>
          <a:endParaRPr lang="pt-BR"/>
        </a:p>
      </dgm:t>
    </dgm:pt>
    <dgm:pt modelId="{339BF58C-1AE7-4E42-9CCB-A5AD3172528E}" type="pres">
      <dgm:prSet presAssocID="{7DA8DA56-E8A6-4EDB-9E64-BEA0ABFF0AAB}" presName="cycle" presStyleCnt="0">
        <dgm:presLayoutVars>
          <dgm:dir/>
          <dgm:resizeHandles val="exact"/>
        </dgm:presLayoutVars>
      </dgm:prSet>
      <dgm:spPr/>
    </dgm:pt>
    <dgm:pt modelId="{61D430EB-C0C5-47E6-BC40-A2E613BF237D}" type="pres">
      <dgm:prSet presAssocID="{D1E751AD-23E3-4D5F-9BDE-19234B78927B}" presName="node" presStyleLbl="node1" presStyleIdx="0" presStyleCnt="4" custScaleX="104541">
        <dgm:presLayoutVars>
          <dgm:bulletEnabled val="1"/>
        </dgm:presLayoutVars>
      </dgm:prSet>
      <dgm:spPr>
        <a:solidFill>
          <a:schemeClr val="tx2"/>
        </a:solidFill>
      </dgm:spPr>
    </dgm:pt>
    <dgm:pt modelId="{44F20CAC-E51F-413A-93B0-A398B3CAA021}" type="pres">
      <dgm:prSet presAssocID="{192525D7-D1B4-4F40-B669-B585C934995F}" presName="sibTrans" presStyleLbl="sibTrans2D1" presStyleIdx="0" presStyleCnt="4" custLinFactNeighborX="0" custLinFactNeighborY="872"/>
      <dgm:spPr>
        <a:solidFill>
          <a:srgbClr val="EE7830"/>
        </a:solidFill>
      </dgm:spPr>
    </dgm:pt>
    <dgm:pt modelId="{76532EF1-220E-472C-B99C-7155E1EC0E49}" type="pres">
      <dgm:prSet presAssocID="{192525D7-D1B4-4F40-B669-B585C934995F}" presName="connectorText" presStyleLbl="sibTrans2D1" presStyleIdx="0" presStyleCnt="4"/>
      <dgm:spPr/>
    </dgm:pt>
    <dgm:pt modelId="{A9B9CAAB-DDE5-41CB-9B2E-860CF9DF4799}" type="pres">
      <dgm:prSet presAssocID="{3721CC41-3D15-4330-9146-36534054DE6A}" presName="node" presStyleLbl="node1" presStyleIdx="1" presStyleCnt="4">
        <dgm:presLayoutVars>
          <dgm:bulletEnabled val="1"/>
        </dgm:presLayoutVars>
      </dgm:prSet>
      <dgm:spPr>
        <a:solidFill>
          <a:schemeClr val="tx2"/>
        </a:solidFill>
      </dgm:spPr>
    </dgm:pt>
    <dgm:pt modelId="{EE834932-9B20-4817-B45C-F948A950DE8B}" type="pres">
      <dgm:prSet presAssocID="{EE0C296D-FDF0-4573-BF61-E2B6B5462510}" presName="sibTrans" presStyleLbl="sibTrans2D1" presStyleIdx="1" presStyleCnt="4"/>
      <dgm:spPr>
        <a:solidFill>
          <a:srgbClr val="EE7830"/>
        </a:solidFill>
      </dgm:spPr>
    </dgm:pt>
    <dgm:pt modelId="{0C3B8B64-8630-4700-9F1F-893E869FB12B}" type="pres">
      <dgm:prSet presAssocID="{EE0C296D-FDF0-4573-BF61-E2B6B5462510}" presName="connectorText" presStyleLbl="sibTrans2D1" presStyleIdx="1" presStyleCnt="4"/>
      <dgm:spPr/>
    </dgm:pt>
    <dgm:pt modelId="{DA30D0EE-00B1-4D2C-9818-B23C47B9EB67}" type="pres">
      <dgm:prSet presAssocID="{16DF8390-FE8C-445C-A7D8-753D5E754E46}" presName="node" presStyleLbl="node1" presStyleIdx="2" presStyleCnt="4">
        <dgm:presLayoutVars>
          <dgm:bulletEnabled val="1"/>
        </dgm:presLayoutVars>
      </dgm:prSet>
      <dgm:spPr>
        <a:solidFill>
          <a:schemeClr val="tx2"/>
        </a:solidFill>
      </dgm:spPr>
    </dgm:pt>
    <dgm:pt modelId="{7AD23A86-FD23-439A-BEE5-EFC5DCF61906}" type="pres">
      <dgm:prSet presAssocID="{C4C0FF90-2A51-482D-B7C9-6A7C3E1F7074}" presName="sibTrans" presStyleLbl="sibTrans2D1" presStyleIdx="2" presStyleCnt="4"/>
      <dgm:spPr>
        <a:solidFill>
          <a:srgbClr val="EE7830"/>
        </a:solidFill>
      </dgm:spPr>
    </dgm:pt>
    <dgm:pt modelId="{8FEB683F-94E5-47B9-9A07-44B4A8EA37D1}" type="pres">
      <dgm:prSet presAssocID="{C4C0FF90-2A51-482D-B7C9-6A7C3E1F7074}" presName="connectorText" presStyleLbl="sibTrans2D1" presStyleIdx="2" presStyleCnt="4"/>
      <dgm:spPr/>
    </dgm:pt>
    <dgm:pt modelId="{3268DDDC-7281-4A52-AF05-44524C0D648C}" type="pres">
      <dgm:prSet presAssocID="{03002BDD-8229-4DD2-A496-D1FCC40B5588}" presName="node" presStyleLbl="node1" presStyleIdx="3" presStyleCnt="4">
        <dgm:presLayoutVars>
          <dgm:bulletEnabled val="1"/>
        </dgm:presLayoutVars>
      </dgm:prSet>
      <dgm:spPr>
        <a:solidFill>
          <a:schemeClr val="tx2"/>
        </a:solidFill>
      </dgm:spPr>
    </dgm:pt>
    <dgm:pt modelId="{A58D375B-D6F2-4A23-8B64-2539B9FC68FB}" type="pres">
      <dgm:prSet presAssocID="{75769940-7555-4254-9CDE-081D90D1679C}" presName="sibTrans" presStyleLbl="sibTrans2D1" presStyleIdx="3" presStyleCnt="4"/>
      <dgm:spPr>
        <a:solidFill>
          <a:srgbClr val="EE7830"/>
        </a:solidFill>
      </dgm:spPr>
    </dgm:pt>
    <dgm:pt modelId="{EE22A1FA-E8E6-4751-AC6F-741DD7429F82}" type="pres">
      <dgm:prSet presAssocID="{75769940-7555-4254-9CDE-081D90D1679C}" presName="connectorText" presStyleLbl="sibTrans2D1" presStyleIdx="3" presStyleCnt="4"/>
      <dgm:spPr/>
    </dgm:pt>
  </dgm:ptLst>
  <dgm:cxnLst>
    <dgm:cxn modelId="{1E012E00-D337-4B2F-8F53-491231950613}" srcId="{7DA8DA56-E8A6-4EDB-9E64-BEA0ABFF0AAB}" destId="{03002BDD-8229-4DD2-A496-D1FCC40B5588}" srcOrd="3" destOrd="0" parTransId="{591AE789-3320-4422-A3ED-2F4CC699462E}" sibTransId="{75769940-7555-4254-9CDE-081D90D1679C}"/>
    <dgm:cxn modelId="{882C8E05-BE28-4F3B-A264-7B925A790773}" type="presOf" srcId="{3721CC41-3D15-4330-9146-36534054DE6A}" destId="{A9B9CAAB-DDE5-41CB-9B2E-860CF9DF4799}" srcOrd="0" destOrd="0" presId="urn:microsoft.com/office/officeart/2005/8/layout/cycle2"/>
    <dgm:cxn modelId="{D5C7A314-80A5-4262-AC78-902A0DF5A149}" type="presOf" srcId="{EE0C296D-FDF0-4573-BF61-E2B6B5462510}" destId="{0C3B8B64-8630-4700-9F1F-893E869FB12B}" srcOrd="1" destOrd="0" presId="urn:microsoft.com/office/officeart/2005/8/layout/cycle2"/>
    <dgm:cxn modelId="{AA8D9D29-C467-4EA3-B0AF-2334717EABE6}" srcId="{7DA8DA56-E8A6-4EDB-9E64-BEA0ABFF0AAB}" destId="{3721CC41-3D15-4330-9146-36534054DE6A}" srcOrd="1" destOrd="0" parTransId="{E8AFF2A3-B380-4F45-9E4B-EAAB341065BE}" sibTransId="{EE0C296D-FDF0-4573-BF61-E2B6B5462510}"/>
    <dgm:cxn modelId="{CA97D229-EBCA-4C0E-AD11-F7513D810D6B}" type="presOf" srcId="{D1E751AD-23E3-4D5F-9BDE-19234B78927B}" destId="{61D430EB-C0C5-47E6-BC40-A2E613BF237D}" srcOrd="0" destOrd="0" presId="urn:microsoft.com/office/officeart/2005/8/layout/cycle2"/>
    <dgm:cxn modelId="{3051375B-960A-4CAA-89B2-8AD1CE65427B}" type="presOf" srcId="{EE0C296D-FDF0-4573-BF61-E2B6B5462510}" destId="{EE834932-9B20-4817-B45C-F948A950DE8B}" srcOrd="0" destOrd="0" presId="urn:microsoft.com/office/officeart/2005/8/layout/cycle2"/>
    <dgm:cxn modelId="{85B6DC41-5C23-4555-AF9C-55A6DB380B01}" type="presOf" srcId="{192525D7-D1B4-4F40-B669-B585C934995F}" destId="{44F20CAC-E51F-413A-93B0-A398B3CAA021}" srcOrd="0" destOrd="0" presId="urn:microsoft.com/office/officeart/2005/8/layout/cycle2"/>
    <dgm:cxn modelId="{1198F245-E645-4A8B-AC8F-E877CDB80B7E}" srcId="{7DA8DA56-E8A6-4EDB-9E64-BEA0ABFF0AAB}" destId="{D1E751AD-23E3-4D5F-9BDE-19234B78927B}" srcOrd="0" destOrd="0" parTransId="{F1C2A616-27A3-4B6A-ADBC-C6FAC8C5966B}" sibTransId="{192525D7-D1B4-4F40-B669-B585C934995F}"/>
    <dgm:cxn modelId="{5375984C-2A29-4EF2-A2CE-F4437147BF99}" type="presOf" srcId="{C4C0FF90-2A51-482D-B7C9-6A7C3E1F7074}" destId="{7AD23A86-FD23-439A-BEE5-EFC5DCF61906}" srcOrd="0" destOrd="0" presId="urn:microsoft.com/office/officeart/2005/8/layout/cycle2"/>
    <dgm:cxn modelId="{C770014E-48B1-4AEF-83E2-B98A523E00BF}" type="presOf" srcId="{C4C0FF90-2A51-482D-B7C9-6A7C3E1F7074}" destId="{8FEB683F-94E5-47B9-9A07-44B4A8EA37D1}" srcOrd="1" destOrd="0" presId="urn:microsoft.com/office/officeart/2005/8/layout/cycle2"/>
    <dgm:cxn modelId="{E6981674-91C6-4E00-9DC8-5FC7FB60263F}" type="presOf" srcId="{03002BDD-8229-4DD2-A496-D1FCC40B5588}" destId="{3268DDDC-7281-4A52-AF05-44524C0D648C}" srcOrd="0" destOrd="0" presId="urn:microsoft.com/office/officeart/2005/8/layout/cycle2"/>
    <dgm:cxn modelId="{AF4EC882-05B0-41FE-A64B-69063FD8724D}" type="presOf" srcId="{7DA8DA56-E8A6-4EDB-9E64-BEA0ABFF0AAB}" destId="{339BF58C-1AE7-4E42-9CCB-A5AD3172528E}" srcOrd="0" destOrd="0" presId="urn:microsoft.com/office/officeart/2005/8/layout/cycle2"/>
    <dgm:cxn modelId="{22ED6FA8-992C-48E3-8204-F003CA9DBC75}" type="presOf" srcId="{75769940-7555-4254-9CDE-081D90D1679C}" destId="{EE22A1FA-E8E6-4751-AC6F-741DD7429F82}" srcOrd="1" destOrd="0" presId="urn:microsoft.com/office/officeart/2005/8/layout/cycle2"/>
    <dgm:cxn modelId="{7DA412B6-0EDA-4C25-A2F1-86610EEDCACD}" srcId="{7DA8DA56-E8A6-4EDB-9E64-BEA0ABFF0AAB}" destId="{16DF8390-FE8C-445C-A7D8-753D5E754E46}" srcOrd="2" destOrd="0" parTransId="{5EF50B39-D0CD-41B5-A81F-2FE1161F1E67}" sibTransId="{C4C0FF90-2A51-482D-B7C9-6A7C3E1F7074}"/>
    <dgm:cxn modelId="{29ABADC4-BA7F-4346-B46E-BBD2535B01FB}" type="presOf" srcId="{75769940-7555-4254-9CDE-081D90D1679C}" destId="{A58D375B-D6F2-4A23-8B64-2539B9FC68FB}" srcOrd="0" destOrd="0" presId="urn:microsoft.com/office/officeart/2005/8/layout/cycle2"/>
    <dgm:cxn modelId="{709202FB-3EA3-4246-8A95-662D95FBA613}" type="presOf" srcId="{192525D7-D1B4-4F40-B669-B585C934995F}" destId="{76532EF1-220E-472C-B99C-7155E1EC0E49}" srcOrd="1" destOrd="0" presId="urn:microsoft.com/office/officeart/2005/8/layout/cycle2"/>
    <dgm:cxn modelId="{7B340AFD-3FC6-4E57-8567-CB2AC1826681}" type="presOf" srcId="{16DF8390-FE8C-445C-A7D8-753D5E754E46}" destId="{DA30D0EE-00B1-4D2C-9818-B23C47B9EB67}" srcOrd="0" destOrd="0" presId="urn:microsoft.com/office/officeart/2005/8/layout/cycle2"/>
    <dgm:cxn modelId="{2413094C-14A0-4BC0-B84E-8F67CC2401BA}" type="presParOf" srcId="{339BF58C-1AE7-4E42-9CCB-A5AD3172528E}" destId="{61D430EB-C0C5-47E6-BC40-A2E613BF237D}" srcOrd="0" destOrd="0" presId="urn:microsoft.com/office/officeart/2005/8/layout/cycle2"/>
    <dgm:cxn modelId="{1B716B2F-4C39-4113-AD48-38FBF18C149E}" type="presParOf" srcId="{339BF58C-1AE7-4E42-9CCB-A5AD3172528E}" destId="{44F20CAC-E51F-413A-93B0-A398B3CAA021}" srcOrd="1" destOrd="0" presId="urn:microsoft.com/office/officeart/2005/8/layout/cycle2"/>
    <dgm:cxn modelId="{8DAE32B8-438C-4825-ABF0-3078EE759912}" type="presParOf" srcId="{44F20CAC-E51F-413A-93B0-A398B3CAA021}" destId="{76532EF1-220E-472C-B99C-7155E1EC0E49}" srcOrd="0" destOrd="0" presId="urn:microsoft.com/office/officeart/2005/8/layout/cycle2"/>
    <dgm:cxn modelId="{A041D8C8-3843-434C-8D5B-B9CBA897625B}" type="presParOf" srcId="{339BF58C-1AE7-4E42-9CCB-A5AD3172528E}" destId="{A9B9CAAB-DDE5-41CB-9B2E-860CF9DF4799}" srcOrd="2" destOrd="0" presId="urn:microsoft.com/office/officeart/2005/8/layout/cycle2"/>
    <dgm:cxn modelId="{D4FEA7AF-6392-4094-8424-7FA0EE4B3467}" type="presParOf" srcId="{339BF58C-1AE7-4E42-9CCB-A5AD3172528E}" destId="{EE834932-9B20-4817-B45C-F948A950DE8B}" srcOrd="3" destOrd="0" presId="urn:microsoft.com/office/officeart/2005/8/layout/cycle2"/>
    <dgm:cxn modelId="{23177B3C-91AF-4A61-ACB9-EF8D8B1AB5B9}" type="presParOf" srcId="{EE834932-9B20-4817-B45C-F948A950DE8B}" destId="{0C3B8B64-8630-4700-9F1F-893E869FB12B}" srcOrd="0" destOrd="0" presId="urn:microsoft.com/office/officeart/2005/8/layout/cycle2"/>
    <dgm:cxn modelId="{A2DC2D4C-7D06-4924-8CDA-CDFD03B8B4D0}" type="presParOf" srcId="{339BF58C-1AE7-4E42-9CCB-A5AD3172528E}" destId="{DA30D0EE-00B1-4D2C-9818-B23C47B9EB67}" srcOrd="4" destOrd="0" presId="urn:microsoft.com/office/officeart/2005/8/layout/cycle2"/>
    <dgm:cxn modelId="{C20693EA-A92A-4AD7-B560-5EFB93913975}" type="presParOf" srcId="{339BF58C-1AE7-4E42-9CCB-A5AD3172528E}" destId="{7AD23A86-FD23-439A-BEE5-EFC5DCF61906}" srcOrd="5" destOrd="0" presId="urn:microsoft.com/office/officeart/2005/8/layout/cycle2"/>
    <dgm:cxn modelId="{B583DA8B-1568-42A6-8BD6-0CACD34AAF3D}" type="presParOf" srcId="{7AD23A86-FD23-439A-BEE5-EFC5DCF61906}" destId="{8FEB683F-94E5-47B9-9A07-44B4A8EA37D1}" srcOrd="0" destOrd="0" presId="urn:microsoft.com/office/officeart/2005/8/layout/cycle2"/>
    <dgm:cxn modelId="{0AE70A09-D0AA-4482-B577-ECF377D1745A}" type="presParOf" srcId="{339BF58C-1AE7-4E42-9CCB-A5AD3172528E}" destId="{3268DDDC-7281-4A52-AF05-44524C0D648C}" srcOrd="6" destOrd="0" presId="urn:microsoft.com/office/officeart/2005/8/layout/cycle2"/>
    <dgm:cxn modelId="{1CA2BDFB-931A-43E1-B3ED-EC9DEC79726F}" type="presParOf" srcId="{339BF58C-1AE7-4E42-9CCB-A5AD3172528E}" destId="{A58D375B-D6F2-4A23-8B64-2539B9FC68FB}" srcOrd="7" destOrd="0" presId="urn:microsoft.com/office/officeart/2005/8/layout/cycle2"/>
    <dgm:cxn modelId="{4465AD93-B81B-4D9E-AFA4-585DFE0A2501}" type="presParOf" srcId="{A58D375B-D6F2-4A23-8B64-2539B9FC68FB}" destId="{EE22A1FA-E8E6-4751-AC6F-741DD7429F82}"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84942A-0961-458D-AD04-E3FC0FF51793}" type="doc">
      <dgm:prSet loTypeId="urn:microsoft.com/office/officeart/2005/8/layout/process1" loCatId="process" qsTypeId="urn:microsoft.com/office/officeart/2005/8/quickstyle/simple1" qsCatId="simple" csTypeId="urn:microsoft.com/office/officeart/2005/8/colors/accent1_2" csCatId="accent1" phldr="1"/>
      <dgm:spPr/>
    </dgm:pt>
    <dgm:pt modelId="{CCAFF5BB-E6C5-4CBE-8638-932290A15357}">
      <dgm:prSet phldrT="[Texto]" custT="1"/>
      <dgm:spPr>
        <a:noFill/>
        <a:ln w="57150">
          <a:solidFill>
            <a:srgbClr val="1F497D"/>
          </a:solidFill>
        </a:ln>
      </dgm:spPr>
      <dgm:t>
        <a:bodyPr/>
        <a:lstStyle/>
        <a:p>
          <a:r>
            <a:rPr lang="pt-BR" sz="1600">
              <a:solidFill>
                <a:srgbClr val="1F497D"/>
              </a:solidFill>
              <a:latin typeface="Poppins" charset="0"/>
              <a:cs typeface="Poppins" charset="0"/>
            </a:rPr>
            <a:t>Lei nº 17.819/2022</a:t>
          </a:r>
        </a:p>
        <a:p>
          <a:r>
            <a:rPr lang="pt-BR" sz="1600">
              <a:solidFill>
                <a:srgbClr val="1F497D"/>
              </a:solidFill>
              <a:latin typeface="Poppins" charset="0"/>
              <a:cs typeface="Poppins" charset="0"/>
            </a:rPr>
            <a:t>Cria a Vila Reencontro como </a:t>
          </a:r>
          <a:r>
            <a:rPr lang="pt-BR" sz="1600" b="1">
              <a:solidFill>
                <a:srgbClr val="1F497D"/>
              </a:solidFill>
              <a:latin typeface="Poppins" charset="0"/>
              <a:cs typeface="Poppins" charset="0"/>
            </a:rPr>
            <a:t>Política Pública</a:t>
          </a:r>
          <a:r>
            <a:rPr lang="pt-BR" sz="1600">
              <a:solidFill>
                <a:srgbClr val="1F497D"/>
              </a:solidFill>
              <a:latin typeface="Poppins" charset="0"/>
              <a:cs typeface="Poppins" charset="0"/>
            </a:rPr>
            <a:t>:  conjunto de moradias  sociais para acolhimento transitório direcionadas à população em situação de rua. </a:t>
          </a:r>
        </a:p>
      </dgm:t>
    </dgm:pt>
    <dgm:pt modelId="{1F209698-4749-4521-B5B2-B671EDB99587}" type="parTrans" cxnId="{49195EF2-4D41-4D9A-8575-0FA86D321B41}">
      <dgm:prSet/>
      <dgm:spPr/>
      <dgm:t>
        <a:bodyPr/>
        <a:lstStyle/>
        <a:p>
          <a:endParaRPr lang="pt-BR"/>
        </a:p>
      </dgm:t>
    </dgm:pt>
    <dgm:pt modelId="{FDD4AAA6-341F-4A5D-96B3-D9DFC6235030}" type="sibTrans" cxnId="{49195EF2-4D41-4D9A-8575-0FA86D321B41}">
      <dgm:prSet/>
      <dgm:spPr>
        <a:solidFill>
          <a:srgbClr val="EE7830"/>
        </a:solidFill>
        <a:ln>
          <a:noFill/>
        </a:ln>
      </dgm:spPr>
      <dgm:t>
        <a:bodyPr/>
        <a:lstStyle/>
        <a:p>
          <a:endParaRPr lang="pt-BR"/>
        </a:p>
      </dgm:t>
    </dgm:pt>
    <dgm:pt modelId="{6A6ED086-6BB6-4D09-8DE4-4F12F66DB86F}">
      <dgm:prSet phldrT="[Texto]" custT="1"/>
      <dgm:spPr>
        <a:noFill/>
        <a:ln w="57150">
          <a:solidFill>
            <a:srgbClr val="1F497D"/>
          </a:solidFill>
        </a:ln>
      </dgm:spPr>
      <dgm:t>
        <a:bodyPr/>
        <a:lstStyle/>
        <a:p>
          <a:r>
            <a:rPr lang="pt-BR" sz="1600" b="1">
              <a:solidFill>
                <a:srgbClr val="1F497D"/>
              </a:solidFill>
              <a:latin typeface="Poppins" charset="0"/>
              <a:cs typeface="Poppins" charset="0"/>
            </a:rPr>
            <a:t>Demanda urgente </a:t>
          </a:r>
          <a:r>
            <a:rPr lang="pt-BR" sz="1600">
              <a:solidFill>
                <a:srgbClr val="1F497D"/>
              </a:solidFill>
              <a:latin typeface="Poppins" charset="0"/>
              <a:cs typeface="Poppins" charset="0"/>
            </a:rPr>
            <a:t>de criação de unidade administrativa para formular, implantar e avaliar políticas de desenvolvimento social na SMADS</a:t>
          </a:r>
        </a:p>
      </dgm:t>
    </dgm:pt>
    <dgm:pt modelId="{7BA82221-2567-4FF1-8D98-D3229D5159F1}" type="parTrans" cxnId="{5FB24659-2561-4454-8946-F7E8304B0303}">
      <dgm:prSet/>
      <dgm:spPr/>
      <dgm:t>
        <a:bodyPr/>
        <a:lstStyle/>
        <a:p>
          <a:endParaRPr lang="pt-BR"/>
        </a:p>
      </dgm:t>
    </dgm:pt>
    <dgm:pt modelId="{A999530D-8BA7-4D4F-957E-DC40B31029E8}" type="sibTrans" cxnId="{5FB24659-2561-4454-8946-F7E8304B0303}">
      <dgm:prSet/>
      <dgm:spPr>
        <a:solidFill>
          <a:srgbClr val="EE7830"/>
        </a:solidFill>
        <a:ln>
          <a:noFill/>
        </a:ln>
      </dgm:spPr>
      <dgm:t>
        <a:bodyPr/>
        <a:lstStyle/>
        <a:p>
          <a:endParaRPr lang="pt-BR"/>
        </a:p>
      </dgm:t>
    </dgm:pt>
    <dgm:pt modelId="{308BE9B2-426A-4191-A46D-982BD70D6AAB}">
      <dgm:prSet phldrT="[Texto]" custT="1"/>
      <dgm:spPr>
        <a:noFill/>
        <a:ln w="57150">
          <a:solidFill>
            <a:srgbClr val="1F497D"/>
          </a:solidFill>
        </a:ln>
      </dgm:spPr>
      <dgm:t>
        <a:bodyPr/>
        <a:lstStyle/>
        <a:p>
          <a:r>
            <a:rPr lang="pt-BR" sz="1600" b="1">
              <a:solidFill>
                <a:srgbClr val="1F497D"/>
              </a:solidFill>
              <a:latin typeface="Poppins" charset="0"/>
              <a:cs typeface="Poppins" charset="0"/>
            </a:rPr>
            <a:t>Criação</a:t>
          </a:r>
          <a:r>
            <a:rPr lang="pt-BR" sz="1600">
              <a:solidFill>
                <a:srgbClr val="1F497D"/>
              </a:solidFill>
              <a:latin typeface="Poppins" charset="0"/>
              <a:cs typeface="Poppins" charset="0"/>
            </a:rPr>
            <a:t> do Núcleo de Desenvolvimento Social com o respectivo cargo de comando </a:t>
          </a:r>
        </a:p>
      </dgm:t>
    </dgm:pt>
    <dgm:pt modelId="{41FD091C-1E4A-417E-A0C2-48CA6A1D6734}" type="parTrans" cxnId="{830A5F5F-61C9-4880-BB75-9C37F346EBC2}">
      <dgm:prSet/>
      <dgm:spPr/>
      <dgm:t>
        <a:bodyPr/>
        <a:lstStyle/>
        <a:p>
          <a:endParaRPr lang="pt-BR"/>
        </a:p>
      </dgm:t>
    </dgm:pt>
    <dgm:pt modelId="{E9976E9D-3DB3-4FE0-8B61-F26B31037BE7}" type="sibTrans" cxnId="{830A5F5F-61C9-4880-BB75-9C37F346EBC2}">
      <dgm:prSet/>
      <dgm:spPr/>
      <dgm:t>
        <a:bodyPr/>
        <a:lstStyle/>
        <a:p>
          <a:endParaRPr lang="pt-BR"/>
        </a:p>
      </dgm:t>
    </dgm:pt>
    <dgm:pt modelId="{CFD7FDE6-2979-41E7-AD63-A3E6DABCB03D}" type="pres">
      <dgm:prSet presAssocID="{E484942A-0961-458D-AD04-E3FC0FF51793}" presName="Name0" presStyleCnt="0">
        <dgm:presLayoutVars>
          <dgm:dir/>
          <dgm:resizeHandles val="exact"/>
        </dgm:presLayoutVars>
      </dgm:prSet>
      <dgm:spPr/>
    </dgm:pt>
    <dgm:pt modelId="{87B8AE3E-7789-4C07-A301-0B103C8E61ED}" type="pres">
      <dgm:prSet presAssocID="{CCAFF5BB-E6C5-4CBE-8638-932290A15357}" presName="node" presStyleLbl="node1" presStyleIdx="0" presStyleCnt="3" custScaleY="66371" custLinFactNeighborX="10409">
        <dgm:presLayoutVars>
          <dgm:bulletEnabled val="1"/>
        </dgm:presLayoutVars>
      </dgm:prSet>
      <dgm:spPr/>
    </dgm:pt>
    <dgm:pt modelId="{EC485968-6705-4F02-B397-F0A619DE52C0}" type="pres">
      <dgm:prSet presAssocID="{FDD4AAA6-341F-4A5D-96B3-D9DFC6235030}" presName="sibTrans" presStyleLbl="sibTrans2D1" presStyleIdx="0" presStyleCnt="2"/>
      <dgm:spPr/>
    </dgm:pt>
    <dgm:pt modelId="{F4BC1BDA-4159-4C13-A9C8-687F8227935D}" type="pres">
      <dgm:prSet presAssocID="{FDD4AAA6-341F-4A5D-96B3-D9DFC6235030}" presName="connectorText" presStyleLbl="sibTrans2D1" presStyleIdx="0" presStyleCnt="2"/>
      <dgm:spPr/>
    </dgm:pt>
    <dgm:pt modelId="{90886F0C-8E82-4031-B43B-3A83F3DE13CE}" type="pres">
      <dgm:prSet presAssocID="{6A6ED086-6BB6-4D09-8DE4-4F12F66DB86F}" presName="node" presStyleLbl="node1" presStyleIdx="1" presStyleCnt="3" custScaleY="66371" custLinFactNeighborX="-26887">
        <dgm:presLayoutVars>
          <dgm:bulletEnabled val="1"/>
        </dgm:presLayoutVars>
      </dgm:prSet>
      <dgm:spPr/>
    </dgm:pt>
    <dgm:pt modelId="{23A13243-8E41-4083-925E-BB63920B2BD2}" type="pres">
      <dgm:prSet presAssocID="{A999530D-8BA7-4D4F-957E-DC40B31029E8}" presName="sibTrans" presStyleLbl="sibTrans2D1" presStyleIdx="1" presStyleCnt="2"/>
      <dgm:spPr/>
    </dgm:pt>
    <dgm:pt modelId="{F2CF7EFD-21B2-4EE2-B558-5886CA1541F7}" type="pres">
      <dgm:prSet presAssocID="{A999530D-8BA7-4D4F-957E-DC40B31029E8}" presName="connectorText" presStyleLbl="sibTrans2D1" presStyleIdx="1" presStyleCnt="2"/>
      <dgm:spPr/>
    </dgm:pt>
    <dgm:pt modelId="{02671C86-CD01-46BA-9A3F-9FE524CB8F37}" type="pres">
      <dgm:prSet presAssocID="{308BE9B2-426A-4191-A46D-982BD70D6AAB}" presName="node" presStyleLbl="node1" presStyleIdx="2" presStyleCnt="3" custScaleY="66371" custLinFactNeighborX="-68716">
        <dgm:presLayoutVars>
          <dgm:bulletEnabled val="1"/>
        </dgm:presLayoutVars>
      </dgm:prSet>
      <dgm:spPr/>
    </dgm:pt>
  </dgm:ptLst>
  <dgm:cxnLst>
    <dgm:cxn modelId="{52BA6D08-F19B-460F-951E-CFF52DAA6C6D}" type="presOf" srcId="{308BE9B2-426A-4191-A46D-982BD70D6AAB}" destId="{02671C86-CD01-46BA-9A3F-9FE524CB8F37}" srcOrd="0" destOrd="0" presId="urn:microsoft.com/office/officeart/2005/8/layout/process1"/>
    <dgm:cxn modelId="{830A5F5F-61C9-4880-BB75-9C37F346EBC2}" srcId="{E484942A-0961-458D-AD04-E3FC0FF51793}" destId="{308BE9B2-426A-4191-A46D-982BD70D6AAB}" srcOrd="2" destOrd="0" parTransId="{41FD091C-1E4A-417E-A0C2-48CA6A1D6734}" sibTransId="{E9976E9D-3DB3-4FE0-8B61-F26B31037BE7}"/>
    <dgm:cxn modelId="{5FB24659-2561-4454-8946-F7E8304B0303}" srcId="{E484942A-0961-458D-AD04-E3FC0FF51793}" destId="{6A6ED086-6BB6-4D09-8DE4-4F12F66DB86F}" srcOrd="1" destOrd="0" parTransId="{7BA82221-2567-4FF1-8D98-D3229D5159F1}" sibTransId="{A999530D-8BA7-4D4F-957E-DC40B31029E8}"/>
    <dgm:cxn modelId="{6DDA7B7F-D6CF-48EB-871A-88325B70B523}" type="presOf" srcId="{CCAFF5BB-E6C5-4CBE-8638-932290A15357}" destId="{87B8AE3E-7789-4C07-A301-0B103C8E61ED}" srcOrd="0" destOrd="0" presId="urn:microsoft.com/office/officeart/2005/8/layout/process1"/>
    <dgm:cxn modelId="{4A7D95A0-6055-4DFF-89AF-8BAA4862B045}" type="presOf" srcId="{A999530D-8BA7-4D4F-957E-DC40B31029E8}" destId="{23A13243-8E41-4083-925E-BB63920B2BD2}" srcOrd="0" destOrd="0" presId="urn:microsoft.com/office/officeart/2005/8/layout/process1"/>
    <dgm:cxn modelId="{BA7461A1-D70A-4547-B962-16F1BA0650BA}" type="presOf" srcId="{A999530D-8BA7-4D4F-957E-DC40B31029E8}" destId="{F2CF7EFD-21B2-4EE2-B558-5886CA1541F7}" srcOrd="1" destOrd="0" presId="urn:microsoft.com/office/officeart/2005/8/layout/process1"/>
    <dgm:cxn modelId="{0CA667B1-7CC0-44B5-84CA-61FFD22CED10}" type="presOf" srcId="{6A6ED086-6BB6-4D09-8DE4-4F12F66DB86F}" destId="{90886F0C-8E82-4031-B43B-3A83F3DE13CE}" srcOrd="0" destOrd="0" presId="urn:microsoft.com/office/officeart/2005/8/layout/process1"/>
    <dgm:cxn modelId="{381278C3-3763-4C2C-BE00-BA0AD40C6219}" type="presOf" srcId="{FDD4AAA6-341F-4A5D-96B3-D9DFC6235030}" destId="{EC485968-6705-4F02-B397-F0A619DE52C0}" srcOrd="0" destOrd="0" presId="urn:microsoft.com/office/officeart/2005/8/layout/process1"/>
    <dgm:cxn modelId="{B0C81DCF-D9F7-441D-B0C9-F1BB44C5CF17}" type="presOf" srcId="{FDD4AAA6-341F-4A5D-96B3-D9DFC6235030}" destId="{F4BC1BDA-4159-4C13-A9C8-687F8227935D}" srcOrd="1" destOrd="0" presId="urn:microsoft.com/office/officeart/2005/8/layout/process1"/>
    <dgm:cxn modelId="{49195EF2-4D41-4D9A-8575-0FA86D321B41}" srcId="{E484942A-0961-458D-AD04-E3FC0FF51793}" destId="{CCAFF5BB-E6C5-4CBE-8638-932290A15357}" srcOrd="0" destOrd="0" parTransId="{1F209698-4749-4521-B5B2-B671EDB99587}" sibTransId="{FDD4AAA6-341F-4A5D-96B3-D9DFC6235030}"/>
    <dgm:cxn modelId="{809A40FB-AA63-4F63-93AE-04E7127474B2}" type="presOf" srcId="{E484942A-0961-458D-AD04-E3FC0FF51793}" destId="{CFD7FDE6-2979-41E7-AD63-A3E6DABCB03D}" srcOrd="0" destOrd="0" presId="urn:microsoft.com/office/officeart/2005/8/layout/process1"/>
    <dgm:cxn modelId="{BCFCA075-10B9-468E-AEB0-E1F0ABD17832}" type="presParOf" srcId="{CFD7FDE6-2979-41E7-AD63-A3E6DABCB03D}" destId="{87B8AE3E-7789-4C07-A301-0B103C8E61ED}" srcOrd="0" destOrd="0" presId="urn:microsoft.com/office/officeart/2005/8/layout/process1"/>
    <dgm:cxn modelId="{5E35AF4F-D051-4839-9149-10682A024933}" type="presParOf" srcId="{CFD7FDE6-2979-41E7-AD63-A3E6DABCB03D}" destId="{EC485968-6705-4F02-B397-F0A619DE52C0}" srcOrd="1" destOrd="0" presId="urn:microsoft.com/office/officeart/2005/8/layout/process1"/>
    <dgm:cxn modelId="{EB4ACA5C-902E-4848-89C9-B380FBC196EF}" type="presParOf" srcId="{EC485968-6705-4F02-B397-F0A619DE52C0}" destId="{F4BC1BDA-4159-4C13-A9C8-687F8227935D}" srcOrd="0" destOrd="0" presId="urn:microsoft.com/office/officeart/2005/8/layout/process1"/>
    <dgm:cxn modelId="{F3AE93D0-DBE3-422E-9B87-92B34A1DC4FB}" type="presParOf" srcId="{CFD7FDE6-2979-41E7-AD63-A3E6DABCB03D}" destId="{90886F0C-8E82-4031-B43B-3A83F3DE13CE}" srcOrd="2" destOrd="0" presId="urn:microsoft.com/office/officeart/2005/8/layout/process1"/>
    <dgm:cxn modelId="{F505788B-D5E7-4138-9038-0388973F5472}" type="presParOf" srcId="{CFD7FDE6-2979-41E7-AD63-A3E6DABCB03D}" destId="{23A13243-8E41-4083-925E-BB63920B2BD2}" srcOrd="3" destOrd="0" presId="urn:microsoft.com/office/officeart/2005/8/layout/process1"/>
    <dgm:cxn modelId="{D872C411-356B-473D-BFC0-43DC95F609B5}" type="presParOf" srcId="{23A13243-8E41-4083-925E-BB63920B2BD2}" destId="{F2CF7EFD-21B2-4EE2-B558-5886CA1541F7}" srcOrd="0" destOrd="0" presId="urn:microsoft.com/office/officeart/2005/8/layout/process1"/>
    <dgm:cxn modelId="{83229F35-6A23-41C4-BDF5-6FE5A8AFDC15}" type="presParOf" srcId="{CFD7FDE6-2979-41E7-AD63-A3E6DABCB03D}" destId="{02671C86-CD01-46BA-9A3F-9FE524CB8F37}" srcOrd="4" destOrd="0" presId="urn:microsoft.com/office/officeart/2005/8/layout/process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430EB-C0C5-47E6-BC40-A2E613BF237D}">
      <dsp:nvSpPr>
        <dsp:cNvPr id="0" name=""/>
        <dsp:cNvSpPr/>
      </dsp:nvSpPr>
      <dsp:spPr>
        <a:xfrm>
          <a:off x="5224239" y="1042"/>
          <a:ext cx="2256971" cy="2158933"/>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pt-BR" sz="1400" kern="1200">
              <a:latin typeface="Poppins"/>
              <a:cs typeface="Poppins"/>
            </a:rPr>
            <a:t>Coordenadoria de Gestão de Desenvolvimento Institucional</a:t>
          </a:r>
        </a:p>
      </dsp:txBody>
      <dsp:txXfrm>
        <a:off x="5554765" y="317210"/>
        <a:ext cx="1595919" cy="1526597"/>
      </dsp:txXfrm>
    </dsp:sp>
    <dsp:sp modelId="{44F20CAC-E51F-413A-93B0-A398B3CAA021}">
      <dsp:nvSpPr>
        <dsp:cNvPr id="0" name=""/>
        <dsp:cNvSpPr/>
      </dsp:nvSpPr>
      <dsp:spPr>
        <a:xfrm rot="2700000">
          <a:off x="7215281" y="1865594"/>
          <a:ext cx="560989" cy="728640"/>
        </a:xfrm>
        <a:prstGeom prst="rightArrow">
          <a:avLst>
            <a:gd name="adj1" fmla="val 60000"/>
            <a:gd name="adj2" fmla="val 50000"/>
          </a:avLst>
        </a:prstGeom>
        <a:solidFill>
          <a:srgbClr val="EE78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7239928" y="1951820"/>
        <a:ext cx="392692" cy="437184"/>
      </dsp:txXfrm>
    </dsp:sp>
    <dsp:sp modelId="{A9B9CAAB-DDE5-41CB-9B2E-860CF9DF4799}">
      <dsp:nvSpPr>
        <dsp:cNvPr id="0" name=""/>
        <dsp:cNvSpPr/>
      </dsp:nvSpPr>
      <dsp:spPr>
        <a:xfrm>
          <a:off x="7565060" y="2292844"/>
          <a:ext cx="2158933" cy="2158933"/>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pt-BR" sz="1400" kern="1200">
              <a:latin typeface="Poppins"/>
              <a:cs typeface="Poppins"/>
            </a:rPr>
            <a:t>Órgãos e Entidades da Administração Pública Municipal (Gabinetes e </a:t>
          </a:r>
          <a:r>
            <a:rPr lang="pt-BR" sz="1400" kern="1200" err="1">
              <a:latin typeface="Poppins"/>
              <a:cs typeface="Poppins"/>
            </a:rPr>
            <a:t>URHs</a:t>
          </a:r>
          <a:r>
            <a:rPr lang="pt-BR" sz="1400" kern="1200">
              <a:latin typeface="Poppins"/>
              <a:cs typeface="Poppins"/>
            </a:rPr>
            <a:t>)</a:t>
          </a:r>
        </a:p>
      </dsp:txBody>
      <dsp:txXfrm>
        <a:off x="7881228" y="2609012"/>
        <a:ext cx="1526597" cy="1526597"/>
      </dsp:txXfrm>
    </dsp:sp>
    <dsp:sp modelId="{EE834932-9B20-4817-B45C-F948A950DE8B}">
      <dsp:nvSpPr>
        <dsp:cNvPr id="0" name=""/>
        <dsp:cNvSpPr/>
      </dsp:nvSpPr>
      <dsp:spPr>
        <a:xfrm rot="8100000">
          <a:off x="7223330" y="4142414"/>
          <a:ext cx="573546" cy="728640"/>
        </a:xfrm>
        <a:prstGeom prst="rightArrow">
          <a:avLst>
            <a:gd name="adj1" fmla="val 60000"/>
            <a:gd name="adj2" fmla="val 50000"/>
          </a:avLst>
        </a:prstGeom>
        <a:solidFill>
          <a:srgbClr val="EE78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rot="10800000">
        <a:off x="7370196" y="4227308"/>
        <a:ext cx="401482" cy="437184"/>
      </dsp:txXfrm>
    </dsp:sp>
    <dsp:sp modelId="{DA30D0EE-00B1-4D2C-9818-B23C47B9EB67}">
      <dsp:nvSpPr>
        <dsp:cNvPr id="0" name=""/>
        <dsp:cNvSpPr/>
      </dsp:nvSpPr>
      <dsp:spPr>
        <a:xfrm>
          <a:off x="5273258" y="4584646"/>
          <a:ext cx="2158933" cy="2158933"/>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pt-BR" sz="1500" kern="1200">
              <a:latin typeface="Poppins"/>
              <a:cs typeface="Poppins"/>
            </a:rPr>
            <a:t>Coordenadoria de Gestão de Pessoas</a:t>
          </a:r>
        </a:p>
      </dsp:txBody>
      <dsp:txXfrm>
        <a:off x="5589426" y="4900814"/>
        <a:ext cx="1526597" cy="1526597"/>
      </dsp:txXfrm>
    </dsp:sp>
    <dsp:sp modelId="{7AD23A86-FD23-439A-BEE5-EFC5DCF61906}">
      <dsp:nvSpPr>
        <dsp:cNvPr id="0" name=""/>
        <dsp:cNvSpPr/>
      </dsp:nvSpPr>
      <dsp:spPr>
        <a:xfrm rot="13500000">
          <a:off x="4931528" y="4165370"/>
          <a:ext cx="573546" cy="728640"/>
        </a:xfrm>
        <a:prstGeom prst="rightArrow">
          <a:avLst>
            <a:gd name="adj1" fmla="val 60000"/>
            <a:gd name="adj2" fmla="val 50000"/>
          </a:avLst>
        </a:prstGeom>
        <a:solidFill>
          <a:srgbClr val="EE78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rot="10800000">
        <a:off x="5078394" y="4371932"/>
        <a:ext cx="401482" cy="437184"/>
      </dsp:txXfrm>
    </dsp:sp>
    <dsp:sp modelId="{3268DDDC-7281-4A52-AF05-44524C0D648C}">
      <dsp:nvSpPr>
        <dsp:cNvPr id="0" name=""/>
        <dsp:cNvSpPr/>
      </dsp:nvSpPr>
      <dsp:spPr>
        <a:xfrm>
          <a:off x="2981455" y="2292844"/>
          <a:ext cx="2158933" cy="2158933"/>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pt-BR" sz="1600" kern="1200">
              <a:latin typeface="Poppins"/>
              <a:cs typeface="Poppins"/>
            </a:rPr>
            <a:t>Áreas envolvidas em publicações nomeações</a:t>
          </a:r>
        </a:p>
      </dsp:txBody>
      <dsp:txXfrm>
        <a:off x="3297623" y="2609012"/>
        <a:ext cx="1526597" cy="1526597"/>
      </dsp:txXfrm>
    </dsp:sp>
    <dsp:sp modelId="{A58D375B-D6F2-4A23-8B64-2539B9FC68FB}">
      <dsp:nvSpPr>
        <dsp:cNvPr id="0" name=""/>
        <dsp:cNvSpPr/>
      </dsp:nvSpPr>
      <dsp:spPr>
        <a:xfrm rot="18900000">
          <a:off x="4906725" y="1881693"/>
          <a:ext cx="560989" cy="728640"/>
        </a:xfrm>
        <a:prstGeom prst="rightArrow">
          <a:avLst>
            <a:gd name="adj1" fmla="val 60000"/>
            <a:gd name="adj2" fmla="val 50000"/>
          </a:avLst>
        </a:prstGeom>
        <a:solidFill>
          <a:srgbClr val="EE78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4931372" y="2086923"/>
        <a:ext cx="392692" cy="4371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8AE3E-7789-4C07-A301-0B103C8E61ED}">
      <dsp:nvSpPr>
        <dsp:cNvPr id="0" name=""/>
        <dsp:cNvSpPr/>
      </dsp:nvSpPr>
      <dsp:spPr>
        <a:xfrm>
          <a:off x="196716" y="3277714"/>
          <a:ext cx="4199545" cy="1809235"/>
        </a:xfrm>
        <a:prstGeom prst="roundRect">
          <a:avLst>
            <a:gd name="adj" fmla="val 10000"/>
          </a:avLst>
        </a:prstGeom>
        <a:noFill/>
        <a:ln w="5715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kern="1200">
              <a:solidFill>
                <a:srgbClr val="1F497D"/>
              </a:solidFill>
              <a:latin typeface="Poppins" charset="0"/>
              <a:cs typeface="Poppins" charset="0"/>
            </a:rPr>
            <a:t>Lei nº 17.819/2022</a:t>
          </a:r>
        </a:p>
        <a:p>
          <a:pPr marL="0" lvl="0" indent="0" algn="ctr" defTabSz="711200">
            <a:lnSpc>
              <a:spcPct val="90000"/>
            </a:lnSpc>
            <a:spcBef>
              <a:spcPct val="0"/>
            </a:spcBef>
            <a:spcAft>
              <a:spcPct val="35000"/>
            </a:spcAft>
            <a:buNone/>
          </a:pPr>
          <a:r>
            <a:rPr lang="pt-BR" sz="1600" kern="1200">
              <a:solidFill>
                <a:srgbClr val="1F497D"/>
              </a:solidFill>
              <a:latin typeface="Poppins" charset="0"/>
              <a:cs typeface="Poppins" charset="0"/>
            </a:rPr>
            <a:t>Cria a Vila Reencontro como </a:t>
          </a:r>
          <a:r>
            <a:rPr lang="pt-BR" sz="1600" b="1" kern="1200">
              <a:solidFill>
                <a:srgbClr val="1F497D"/>
              </a:solidFill>
              <a:latin typeface="Poppins" charset="0"/>
              <a:cs typeface="Poppins" charset="0"/>
            </a:rPr>
            <a:t>Política Pública</a:t>
          </a:r>
          <a:r>
            <a:rPr lang="pt-BR" sz="1600" kern="1200">
              <a:solidFill>
                <a:srgbClr val="1F497D"/>
              </a:solidFill>
              <a:latin typeface="Poppins" charset="0"/>
              <a:cs typeface="Poppins" charset="0"/>
            </a:rPr>
            <a:t>:  conjunto de moradias  sociais para acolhimento transitório direcionadas à população em situação de rua. </a:t>
          </a:r>
        </a:p>
      </dsp:txBody>
      <dsp:txXfrm>
        <a:off x="249707" y="3330705"/>
        <a:ext cx="4093563" cy="1703253"/>
      </dsp:txXfrm>
    </dsp:sp>
    <dsp:sp modelId="{EC485968-6705-4F02-B397-F0A619DE52C0}">
      <dsp:nvSpPr>
        <dsp:cNvPr id="0" name=""/>
        <dsp:cNvSpPr/>
      </dsp:nvSpPr>
      <dsp:spPr>
        <a:xfrm>
          <a:off x="4659589" y="3661588"/>
          <a:ext cx="558255" cy="1041487"/>
        </a:xfrm>
        <a:prstGeom prst="rightArrow">
          <a:avLst>
            <a:gd name="adj1" fmla="val 60000"/>
            <a:gd name="adj2" fmla="val 50000"/>
          </a:avLst>
        </a:prstGeom>
        <a:solidFill>
          <a:srgbClr val="EE78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pt-BR" sz="4400" kern="1200"/>
        </a:p>
      </dsp:txBody>
      <dsp:txXfrm>
        <a:off x="4659589" y="3869885"/>
        <a:ext cx="390779" cy="624893"/>
      </dsp:txXfrm>
    </dsp:sp>
    <dsp:sp modelId="{90886F0C-8E82-4031-B43B-3A83F3DE13CE}">
      <dsp:nvSpPr>
        <dsp:cNvPr id="0" name=""/>
        <dsp:cNvSpPr/>
      </dsp:nvSpPr>
      <dsp:spPr>
        <a:xfrm>
          <a:off x="5449574" y="3277714"/>
          <a:ext cx="4199545" cy="1809235"/>
        </a:xfrm>
        <a:prstGeom prst="roundRect">
          <a:avLst>
            <a:gd name="adj" fmla="val 10000"/>
          </a:avLst>
        </a:prstGeom>
        <a:noFill/>
        <a:ln w="5715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a:solidFill>
                <a:srgbClr val="1F497D"/>
              </a:solidFill>
              <a:latin typeface="Poppins" charset="0"/>
              <a:cs typeface="Poppins" charset="0"/>
            </a:rPr>
            <a:t>Demanda urgente </a:t>
          </a:r>
          <a:r>
            <a:rPr lang="pt-BR" sz="1600" kern="1200">
              <a:solidFill>
                <a:srgbClr val="1F497D"/>
              </a:solidFill>
              <a:latin typeface="Poppins" charset="0"/>
              <a:cs typeface="Poppins" charset="0"/>
            </a:rPr>
            <a:t>de criação de unidade administrativa para formular, implantar e avaliar políticas de desenvolvimento social na SMADS</a:t>
          </a:r>
        </a:p>
      </dsp:txBody>
      <dsp:txXfrm>
        <a:off x="5502565" y="3330705"/>
        <a:ext cx="4093563" cy="1703253"/>
      </dsp:txXfrm>
    </dsp:sp>
    <dsp:sp modelId="{23A13243-8E41-4083-925E-BB63920B2BD2}">
      <dsp:nvSpPr>
        <dsp:cNvPr id="0" name=""/>
        <dsp:cNvSpPr/>
      </dsp:nvSpPr>
      <dsp:spPr>
        <a:xfrm>
          <a:off x="9893411" y="3661588"/>
          <a:ext cx="517898" cy="1041487"/>
        </a:xfrm>
        <a:prstGeom prst="rightArrow">
          <a:avLst>
            <a:gd name="adj1" fmla="val 60000"/>
            <a:gd name="adj2" fmla="val 50000"/>
          </a:avLst>
        </a:prstGeom>
        <a:solidFill>
          <a:srgbClr val="EE78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pt-BR" sz="4400" kern="1200"/>
        </a:p>
      </dsp:txBody>
      <dsp:txXfrm>
        <a:off x="9893411" y="3869885"/>
        <a:ext cx="362529" cy="624893"/>
      </dsp:txXfrm>
    </dsp:sp>
    <dsp:sp modelId="{02671C86-CD01-46BA-9A3F-9FE524CB8F37}">
      <dsp:nvSpPr>
        <dsp:cNvPr id="0" name=""/>
        <dsp:cNvSpPr/>
      </dsp:nvSpPr>
      <dsp:spPr>
        <a:xfrm>
          <a:off x="10626286" y="3277714"/>
          <a:ext cx="4199545" cy="1809235"/>
        </a:xfrm>
        <a:prstGeom prst="roundRect">
          <a:avLst>
            <a:gd name="adj" fmla="val 10000"/>
          </a:avLst>
        </a:prstGeom>
        <a:noFill/>
        <a:ln w="5715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1" kern="1200">
              <a:solidFill>
                <a:srgbClr val="1F497D"/>
              </a:solidFill>
              <a:latin typeface="Poppins" charset="0"/>
              <a:cs typeface="Poppins" charset="0"/>
            </a:rPr>
            <a:t>Criação</a:t>
          </a:r>
          <a:r>
            <a:rPr lang="pt-BR" sz="1600" kern="1200">
              <a:solidFill>
                <a:srgbClr val="1F497D"/>
              </a:solidFill>
              <a:latin typeface="Poppins" charset="0"/>
              <a:cs typeface="Poppins" charset="0"/>
            </a:rPr>
            <a:t> do Núcleo de Desenvolvimento Social com o respectivo cargo de comando </a:t>
          </a:r>
        </a:p>
      </dsp:txBody>
      <dsp:txXfrm>
        <a:off x="10679277" y="3330705"/>
        <a:ext cx="4093563" cy="170325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D44519-EFE7-4FE9-BB23-243584735C42}" type="datetimeFigureOut">
              <a:rPr lang="pt-BR" smtClean="0"/>
              <a:t>29/11/2023</a:t>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B08400-3E6B-4872-BB6E-BA41AB7BDE7F}" type="slidenum">
              <a:rPr lang="pt-BR" smtClean="0"/>
              <a:t>‹nº›</a:t>
            </a:fld>
            <a:endParaRPr lang="pt-BR"/>
          </a:p>
        </p:txBody>
      </p:sp>
    </p:spTree>
    <p:extLst>
      <p:ext uri="{BB962C8B-B14F-4D97-AF65-F5344CB8AC3E}">
        <p14:creationId xmlns:p14="http://schemas.microsoft.com/office/powerpoint/2010/main" val="89773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2</a:t>
            </a:fld>
            <a:endParaRPr lang="pt-BR"/>
          </a:p>
        </p:txBody>
      </p:sp>
    </p:spTree>
    <p:extLst>
      <p:ext uri="{BB962C8B-B14F-4D97-AF65-F5344CB8AC3E}">
        <p14:creationId xmlns:p14="http://schemas.microsoft.com/office/powerpoint/2010/main" val="3879349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12</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13</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15</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16</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17</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18</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19</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20</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21</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22</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4</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23</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24</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25</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42</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43</a:t>
            </a:fld>
            <a:endParaRPr lang="pt-BR"/>
          </a:p>
        </p:txBody>
      </p:sp>
    </p:spTree>
    <p:extLst>
      <p:ext uri="{BB962C8B-B14F-4D97-AF65-F5344CB8AC3E}">
        <p14:creationId xmlns:p14="http://schemas.microsoft.com/office/powerpoint/2010/main" val="2516538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44</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Competência</a:t>
            </a:r>
            <a:r>
              <a:rPr lang="pt-BR" baseline="0"/>
              <a:t> do CDA-4 de natureza Direção e Chefia  “Realizar atividades de direção de natureza tática de média complexidade”</a:t>
            </a:r>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45</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46</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DEB4781-819B-45D8-BFE1-88C796CF8DE2}" type="slidenum">
              <a:rPr lang="pt-BR" smtClean="0"/>
              <a:t>58</a:t>
            </a:fld>
            <a:endParaRPr lang="pt-BR"/>
          </a:p>
        </p:txBody>
      </p:sp>
    </p:spTree>
    <p:extLst>
      <p:ext uri="{BB962C8B-B14F-4D97-AF65-F5344CB8AC3E}">
        <p14:creationId xmlns:p14="http://schemas.microsoft.com/office/powerpoint/2010/main" val="1404427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0DEB4781-819B-45D8-BFE1-88C796CF8DE2}" type="slidenum">
              <a:rPr lang="pt-BR" smtClean="0"/>
              <a:t>59</a:t>
            </a:fld>
            <a:endParaRPr lang="pt-BR"/>
          </a:p>
        </p:txBody>
      </p:sp>
    </p:spTree>
    <p:extLst>
      <p:ext uri="{BB962C8B-B14F-4D97-AF65-F5344CB8AC3E}">
        <p14:creationId xmlns:p14="http://schemas.microsoft.com/office/powerpoint/2010/main" val="1404427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5</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6</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7</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8</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9</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10</a:t>
            </a:fld>
            <a:endParaRPr lang="pt-BR"/>
          </a:p>
        </p:txBody>
      </p:sp>
    </p:spTree>
    <p:extLst>
      <p:ext uri="{BB962C8B-B14F-4D97-AF65-F5344CB8AC3E}">
        <p14:creationId xmlns:p14="http://schemas.microsoft.com/office/powerpoint/2010/main" val="676456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F2B08400-3E6B-4872-BB6E-BA41AB7BDE7F}" type="slidenum">
              <a:rPr lang="pt-BR" smtClean="0"/>
              <a:t>11</a:t>
            </a:fld>
            <a:endParaRPr lang="pt-BR"/>
          </a:p>
        </p:txBody>
      </p:sp>
    </p:spTree>
    <p:extLst>
      <p:ext uri="{BB962C8B-B14F-4D97-AF65-F5344CB8AC3E}">
        <p14:creationId xmlns:p14="http://schemas.microsoft.com/office/powerpoint/2010/main" val="676456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package" Target="../embeddings/Planilha_do_Microsoft_1B793936.xlsx"/><Relationship Id="rId3" Type="http://schemas.openxmlformats.org/officeDocument/2006/relationships/image" Target="../media/image1.png"/><Relationship Id="rId7"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package" Target="../embeddings/Planilha_do_Microsoft_29D1BC17.xlsx"/><Relationship Id="rId11" Type="http://schemas.openxmlformats.org/officeDocument/2006/relationships/image" Target="../media/image25.sv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38.emf"/></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3.svg"/><Relationship Id="rId1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39.pn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notesSlide" Target="../notesSlides/notesSlide10.xml"/><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hyperlink" Target="https://www.prefeitura.sp.gov.br/cidade/secretarias/saude/epidemiologia_e_informacao/informacoes_assistenciais/index.php?p=30566" TargetMode="External"/><Relationship Id="rId11" Type="http://schemas.openxmlformats.org/officeDocument/2006/relationships/image" Target="../media/image41.svg"/><Relationship Id="rId5" Type="http://schemas.openxmlformats.org/officeDocument/2006/relationships/image" Target="../media/image6.png"/><Relationship Id="rId15" Type="http://schemas.openxmlformats.org/officeDocument/2006/relationships/image" Target="../media/image45.svg"/><Relationship Id="rId10" Type="http://schemas.openxmlformats.org/officeDocument/2006/relationships/image" Target="../media/image40.png"/><Relationship Id="rId19" Type="http://schemas.openxmlformats.org/officeDocument/2006/relationships/image" Target="../media/image23.svg"/><Relationship Id="rId4" Type="http://schemas.openxmlformats.org/officeDocument/2006/relationships/image" Target="../media/image2.png"/><Relationship Id="rId9" Type="http://schemas.openxmlformats.org/officeDocument/2006/relationships/image" Target="../media/image33.sv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hyperlink" Target="http://orcamento.sf.prefeitura.sp.gov.br/orcamento/execucao.php" TargetMode="External"/><Relationship Id="rId3" Type="http://schemas.openxmlformats.org/officeDocument/2006/relationships/image" Target="../media/image1.png"/><Relationship Id="rId7" Type="http://schemas.openxmlformats.org/officeDocument/2006/relationships/hyperlink" Target="https://engage.robertwalters.com/salary-guide-2021/landing-28KX-23489.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emf"/><Relationship Id="rId11" Type="http://schemas.openxmlformats.org/officeDocument/2006/relationships/image" Target="../media/image35.svg"/><Relationship Id="rId5" Type="http://schemas.openxmlformats.org/officeDocument/2006/relationships/image" Target="../media/image6.pn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png"/><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2.png"/><Relationship Id="rId7"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75.svg"/><Relationship Id="rId13"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image" Target="../media/image74.png"/><Relationship Id="rId12"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diagramQuickStyle" Target="../diagrams/quickStyle1.xml"/><Relationship Id="rId5" Type="http://schemas.openxmlformats.org/officeDocument/2006/relationships/image" Target="../media/image64.png"/><Relationship Id="rId10" Type="http://schemas.openxmlformats.org/officeDocument/2006/relationships/diagramLayout" Target="../diagrams/layout1.xml"/><Relationship Id="rId4" Type="http://schemas.openxmlformats.org/officeDocument/2006/relationships/image" Target="../media/image6.png"/><Relationship Id="rId9"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7.svg"/><Relationship Id="rId2" Type="http://schemas.microsoft.com/office/2018/10/relationships/comments" Target="../comments/modernComment_152_D57D9F8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6.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hyperlink" Target="https://tabnet.saude.sp.gov.br/tacgi.exe?tabnet/ind47b_matriz.def" TargetMode="External"/><Relationship Id="rId5" Type="http://schemas.openxmlformats.org/officeDocument/2006/relationships/image" Target="../media/image9.png"/><Relationship Id="rId10" Type="http://schemas.openxmlformats.org/officeDocument/2006/relationships/hyperlink" Target="https://paineis.cidadania.gov.br/public/extensions/observatorio-do-cadastro-unico/index.html" TargetMode="External"/><Relationship Id="rId4" Type="http://schemas.openxmlformats.org/officeDocument/2006/relationships/image" Target="../media/image2.png"/><Relationship Id="rId9" Type="http://schemas.openxmlformats.org/officeDocument/2006/relationships/hyperlink" Target="https://educacao.sme.prefeitura.sp.gov.br/noticias/dia-do-estudante-veja-sete-curiosidades-da-rede-municipal-de-sao-paulo/"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6.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1.png"/><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6.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12" Type="http://schemas.openxmlformats.org/officeDocument/2006/relationships/image" Target="../media/image81.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80.png"/><Relationship Id="rId5" Type="http://schemas.openxmlformats.org/officeDocument/2006/relationships/diagramLayout" Target="../diagrams/layout2.xml"/><Relationship Id="rId10" Type="http://schemas.openxmlformats.org/officeDocument/2006/relationships/image" Target="../media/image6.png"/><Relationship Id="rId4" Type="http://schemas.openxmlformats.org/officeDocument/2006/relationships/diagramData" Target="../diagrams/data2.xml"/><Relationship Id="rId9"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6.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pn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81.sv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6.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2.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93.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6.png"/><Relationship Id="rId9" Type="http://schemas.openxmlformats.org/officeDocument/2006/relationships/image" Target="../media/image30.png"/></Relationships>
</file>

<file path=ppt/slides/_rels/slide5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27.sv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0.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09.png"/><Relationship Id="rId18" Type="http://schemas.openxmlformats.org/officeDocument/2006/relationships/image" Target="../media/image114.svg"/><Relationship Id="rId3" Type="http://schemas.openxmlformats.org/officeDocument/2006/relationships/image" Target="../media/image2.png"/><Relationship Id="rId21" Type="http://schemas.openxmlformats.org/officeDocument/2006/relationships/image" Target="../media/image117.png"/><Relationship Id="rId7" Type="http://schemas.openxmlformats.org/officeDocument/2006/relationships/image" Target="../media/image103.png"/><Relationship Id="rId12" Type="http://schemas.openxmlformats.org/officeDocument/2006/relationships/image" Target="../media/image108.svg"/><Relationship Id="rId17" Type="http://schemas.openxmlformats.org/officeDocument/2006/relationships/image" Target="../media/image113.png"/><Relationship Id="rId2" Type="http://schemas.openxmlformats.org/officeDocument/2006/relationships/image" Target="../media/image1.png"/><Relationship Id="rId16" Type="http://schemas.openxmlformats.org/officeDocument/2006/relationships/image" Target="../media/image112.svg"/><Relationship Id="rId20" Type="http://schemas.openxmlformats.org/officeDocument/2006/relationships/image" Target="../media/image116.svg"/><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image" Target="../media/image107.png"/><Relationship Id="rId24" Type="http://schemas.openxmlformats.org/officeDocument/2006/relationships/image" Target="../media/image120.svg"/><Relationship Id="rId5" Type="http://schemas.openxmlformats.org/officeDocument/2006/relationships/image" Target="../media/image101.png"/><Relationship Id="rId15" Type="http://schemas.openxmlformats.org/officeDocument/2006/relationships/image" Target="../media/image111.png"/><Relationship Id="rId23" Type="http://schemas.openxmlformats.org/officeDocument/2006/relationships/image" Target="../media/image119.png"/><Relationship Id="rId10" Type="http://schemas.openxmlformats.org/officeDocument/2006/relationships/image" Target="../media/image106.svg"/><Relationship Id="rId19" Type="http://schemas.openxmlformats.org/officeDocument/2006/relationships/image" Target="../media/image115.png"/><Relationship Id="rId4" Type="http://schemas.openxmlformats.org/officeDocument/2006/relationships/image" Target="../media/image6.png"/><Relationship Id="rId9" Type="http://schemas.openxmlformats.org/officeDocument/2006/relationships/image" Target="../media/image105.png"/><Relationship Id="rId14" Type="http://schemas.openxmlformats.org/officeDocument/2006/relationships/image" Target="../media/image110.svg"/><Relationship Id="rId22" Type="http://schemas.openxmlformats.org/officeDocument/2006/relationships/image" Target="../media/image118.svg"/></Relationships>
</file>

<file path=ppt/slides/_rels/slide61.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3" Type="http://schemas.openxmlformats.org/officeDocument/2006/relationships/image" Target="../media/image2.png"/><Relationship Id="rId7" Type="http://schemas.openxmlformats.org/officeDocument/2006/relationships/image" Target="../media/image123.png"/><Relationship Id="rId12" Type="http://schemas.openxmlformats.org/officeDocument/2006/relationships/image" Target="../media/image12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6.png"/><Relationship Id="rId9" Type="http://schemas.openxmlformats.org/officeDocument/2006/relationships/image" Target="../media/image125.png"/><Relationship Id="rId14" Type="http://schemas.openxmlformats.org/officeDocument/2006/relationships/image" Target="../media/image130.sv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hyperlink" Target="https://www.prefeitura.sp.gov.br/cidade/secretarias/gestao/cogedi/"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legislacao.prefeitura.sp.gov.br/leis/decreto-45751-de-04-de-marco-de-2005" TargetMode="External"/><Relationship Id="rId3" Type="http://schemas.openxmlformats.org/officeDocument/2006/relationships/image" Target="../media/image2.png"/><Relationship Id="rId7" Type="http://schemas.openxmlformats.org/officeDocument/2006/relationships/hyperlink" Target="https://legislacao.prefeitura.sp.gov.br/busca?nr_lei=61.242"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legislacao.prefeitura.sp.gov.br/leis/lei-17720-de-2-de-dezembro-de-2021" TargetMode="External"/><Relationship Id="rId5" Type="http://schemas.openxmlformats.org/officeDocument/2006/relationships/hyperlink" Target="https://legislacao.prefeitura.sp.gov.br/leis/lei-17708-de-3-de-novembro-de-2021" TargetMode="External"/><Relationship Id="rId4" Type="http://schemas.openxmlformats.org/officeDocument/2006/relationships/image" Target="../media/image3.png"/><Relationship Id="rId9" Type="http://schemas.openxmlformats.org/officeDocument/2006/relationships/hyperlink" Target="https://legislacao.prefeitura.sp.gov.br/leis/decreto-62208-de-28-de-fevereiro-de-2023"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2.png"/><Relationship Id="rId7" Type="http://schemas.openxmlformats.org/officeDocument/2006/relationships/image" Target="../media/image1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png"/><Relationship Id="rId21" Type="http://schemas.openxmlformats.org/officeDocument/2006/relationships/image" Target="../media/image31.svg"/><Relationship Id="rId7" Type="http://schemas.openxmlformats.org/officeDocument/2006/relationships/image" Target="../media/image19.sv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4.svg"/><Relationship Id="rId24" Type="http://schemas.openxmlformats.org/officeDocument/2006/relationships/image" Target="../media/image34.png"/><Relationship Id="rId5" Type="http://schemas.openxmlformats.org/officeDocument/2006/relationships/image" Target="../media/image6.png"/><Relationship Id="rId15" Type="http://schemas.openxmlformats.org/officeDocument/2006/relationships/image" Target="../media/image25.svg"/><Relationship Id="rId23" Type="http://schemas.openxmlformats.org/officeDocument/2006/relationships/image" Target="../media/image33.svg"/><Relationship Id="rId10" Type="http://schemas.openxmlformats.org/officeDocument/2006/relationships/image" Target="../media/image13.png"/><Relationship Id="rId19"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21.svg"/><Relationship Id="rId14" Type="http://schemas.openxmlformats.org/officeDocument/2006/relationships/image" Target="../media/image24.png"/><Relationship Id="rId22"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524319" cy="10287000"/>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3" name="Group 3"/>
          <p:cNvGrpSpPr/>
          <p:nvPr/>
        </p:nvGrpSpPr>
        <p:grpSpPr>
          <a:xfrm>
            <a:off x="-602413" y="-1105761"/>
            <a:ext cx="7336602" cy="11392761"/>
            <a:chOff x="0" y="0"/>
            <a:chExt cx="1932274" cy="3000563"/>
          </a:xfrm>
        </p:grpSpPr>
        <p:sp>
          <p:nvSpPr>
            <p:cNvPr id="4" name="Freeform 4"/>
            <p:cNvSpPr/>
            <p:nvPr/>
          </p:nvSpPr>
          <p:spPr>
            <a:xfrm>
              <a:off x="0" y="0"/>
              <a:ext cx="1932274" cy="3000563"/>
            </a:xfrm>
            <a:custGeom>
              <a:avLst/>
              <a:gdLst/>
              <a:ahLst/>
              <a:cxnLst/>
              <a:rect l="l" t="t" r="r" b="b"/>
              <a:pathLst>
                <a:path w="1932274" h="3000563">
                  <a:moveTo>
                    <a:pt x="0" y="0"/>
                  </a:moveTo>
                  <a:lnTo>
                    <a:pt x="1932274" y="0"/>
                  </a:lnTo>
                  <a:lnTo>
                    <a:pt x="1932274" y="3000563"/>
                  </a:lnTo>
                  <a:lnTo>
                    <a:pt x="0" y="3000563"/>
                  </a:lnTo>
                  <a:close/>
                </a:path>
              </a:pathLst>
            </a:custGeom>
            <a:solidFill>
              <a:srgbClr val="1A3C73"/>
            </a:solidFill>
          </p:spPr>
        </p:sp>
        <p:sp>
          <p:nvSpPr>
            <p:cNvPr id="5" name="TextBox 5"/>
            <p:cNvSpPr txBox="1"/>
            <p:nvPr/>
          </p:nvSpPr>
          <p:spPr>
            <a:xfrm>
              <a:off x="0" y="-38100"/>
              <a:ext cx="1932274" cy="303866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0531" y="2387512"/>
            <a:ext cx="19832409" cy="5224561"/>
            <a:chOff x="0" y="0"/>
            <a:chExt cx="2937512" cy="773845"/>
          </a:xfrm>
        </p:grpSpPr>
        <p:sp>
          <p:nvSpPr>
            <p:cNvPr id="7" name="Freeform 7"/>
            <p:cNvSpPr/>
            <p:nvPr/>
          </p:nvSpPr>
          <p:spPr>
            <a:xfrm>
              <a:off x="0" y="0"/>
              <a:ext cx="2937512" cy="773845"/>
            </a:xfrm>
            <a:custGeom>
              <a:avLst/>
              <a:gdLst/>
              <a:ahLst/>
              <a:cxnLst/>
              <a:rect l="l" t="t" r="r" b="b"/>
              <a:pathLst>
                <a:path w="2937512" h="773845">
                  <a:moveTo>
                    <a:pt x="19909" y="0"/>
                  </a:moveTo>
                  <a:lnTo>
                    <a:pt x="2917603" y="0"/>
                  </a:lnTo>
                  <a:cubicBezTo>
                    <a:pt x="2928598" y="0"/>
                    <a:pt x="2937512" y="8913"/>
                    <a:pt x="2937512" y="19909"/>
                  </a:cubicBezTo>
                  <a:lnTo>
                    <a:pt x="2937512" y="753936"/>
                  </a:lnTo>
                  <a:cubicBezTo>
                    <a:pt x="2937512" y="764931"/>
                    <a:pt x="2928598" y="773845"/>
                    <a:pt x="2917603" y="773845"/>
                  </a:cubicBezTo>
                  <a:lnTo>
                    <a:pt x="19909" y="773845"/>
                  </a:lnTo>
                  <a:cubicBezTo>
                    <a:pt x="8913" y="773845"/>
                    <a:pt x="0" y="764931"/>
                    <a:pt x="0" y="753936"/>
                  </a:cubicBezTo>
                  <a:lnTo>
                    <a:pt x="0" y="19909"/>
                  </a:lnTo>
                  <a:cubicBezTo>
                    <a:pt x="0" y="8913"/>
                    <a:pt x="8913" y="0"/>
                    <a:pt x="19909" y="0"/>
                  </a:cubicBezTo>
                  <a:close/>
                </a:path>
              </a:pathLst>
            </a:custGeom>
            <a:solidFill>
              <a:srgbClr val="EE7830"/>
            </a:solidFill>
          </p:spPr>
        </p:sp>
        <p:sp>
          <p:nvSpPr>
            <p:cNvPr id="8" name="TextBox 8"/>
            <p:cNvSpPr txBox="1"/>
            <p:nvPr/>
          </p:nvSpPr>
          <p:spPr>
            <a:xfrm>
              <a:off x="0" y="-38100"/>
              <a:ext cx="2937512" cy="81194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0" y="0"/>
            <a:ext cx="19680527" cy="7612073"/>
          </a:xfrm>
          <a:custGeom>
            <a:avLst/>
            <a:gdLst/>
            <a:ahLst/>
            <a:cxnLst/>
            <a:rect l="l" t="t" r="r" b="b"/>
            <a:pathLst>
              <a:path w="19680527" h="7612073">
                <a:moveTo>
                  <a:pt x="0" y="0"/>
                </a:moveTo>
                <a:lnTo>
                  <a:pt x="19680527" y="0"/>
                </a:lnTo>
                <a:lnTo>
                  <a:pt x="19680527" y="7612073"/>
                </a:lnTo>
                <a:lnTo>
                  <a:pt x="0" y="7612073"/>
                </a:lnTo>
                <a:lnTo>
                  <a:pt x="0" y="0"/>
                </a:lnTo>
                <a:close/>
              </a:path>
            </a:pathLst>
          </a:custGeom>
          <a:blipFill>
            <a:blip r:embed="rId3"/>
            <a:stretch>
              <a:fillRect t="-27653" b="-12068"/>
            </a:stretch>
          </a:blipFill>
        </p:spPr>
      </p:sp>
      <p:sp>
        <p:nvSpPr>
          <p:cNvPr id="10" name="Freeform 10"/>
          <p:cNvSpPr/>
          <p:nvPr/>
        </p:nvSpPr>
        <p:spPr>
          <a:xfrm>
            <a:off x="1028700" y="8453136"/>
            <a:ext cx="2539108" cy="919072"/>
          </a:xfrm>
          <a:custGeom>
            <a:avLst/>
            <a:gdLst/>
            <a:ahLst/>
            <a:cxnLst/>
            <a:rect l="l" t="t" r="r" b="b"/>
            <a:pathLst>
              <a:path w="2539108" h="919072">
                <a:moveTo>
                  <a:pt x="0" y="0"/>
                </a:moveTo>
                <a:lnTo>
                  <a:pt x="2539108" y="0"/>
                </a:lnTo>
                <a:lnTo>
                  <a:pt x="2539108" y="919071"/>
                </a:lnTo>
                <a:lnTo>
                  <a:pt x="0" y="919071"/>
                </a:lnTo>
                <a:lnTo>
                  <a:pt x="0" y="0"/>
                </a:lnTo>
                <a:close/>
              </a:path>
            </a:pathLst>
          </a:custGeom>
          <a:blipFill>
            <a:blip r:embed="rId4"/>
            <a:stretch>
              <a:fillRect t="-838"/>
            </a:stretch>
          </a:blipFill>
        </p:spPr>
      </p:sp>
      <p:sp>
        <p:nvSpPr>
          <p:cNvPr id="11" name="TextBox 11"/>
          <p:cNvSpPr txBox="1"/>
          <p:nvPr/>
        </p:nvSpPr>
        <p:spPr>
          <a:xfrm>
            <a:off x="1028700" y="3653637"/>
            <a:ext cx="9119974" cy="2808461"/>
          </a:xfrm>
          <a:prstGeom prst="rect">
            <a:avLst/>
          </a:prstGeom>
        </p:spPr>
        <p:txBody>
          <a:bodyPr lIns="0" tIns="0" rIns="0" bIns="0" rtlCol="0" anchor="t">
            <a:spAutoFit/>
          </a:bodyPr>
          <a:lstStyle/>
          <a:p>
            <a:pPr algn="just">
              <a:lnSpc>
                <a:spcPts val="7272"/>
              </a:lnSpc>
            </a:pPr>
            <a:r>
              <a:rPr lang="en-US" sz="5400" b="1" err="1">
                <a:solidFill>
                  <a:srgbClr val="FFFFFF"/>
                </a:solidFill>
                <a:latin typeface="Poppins Bold"/>
                <a:cs typeface="Poppins Bold"/>
              </a:rPr>
              <a:t>Seminário</a:t>
            </a:r>
            <a:r>
              <a:rPr lang="en-US" sz="5400" b="1">
                <a:solidFill>
                  <a:srgbClr val="FFFFFF"/>
                </a:solidFill>
                <a:latin typeface="Poppins Bold"/>
                <a:cs typeface="Poppins Bold"/>
              </a:rPr>
              <a:t>:</a:t>
            </a:r>
          </a:p>
          <a:p>
            <a:pPr algn="just">
              <a:lnSpc>
                <a:spcPts val="7272"/>
              </a:lnSpc>
            </a:pPr>
            <a:r>
              <a:rPr lang="en-US" sz="5400" b="1" err="1">
                <a:solidFill>
                  <a:srgbClr val="FFFFFF"/>
                </a:solidFill>
                <a:latin typeface="Poppins Bold"/>
                <a:cs typeface="Poppins Bold"/>
              </a:rPr>
              <a:t>Modernização</a:t>
            </a:r>
            <a:r>
              <a:rPr lang="en-US" sz="5400" b="1">
                <a:solidFill>
                  <a:srgbClr val="FFFFFF"/>
                </a:solidFill>
                <a:latin typeface="Poppins Bold"/>
                <a:cs typeface="Poppins Bold"/>
              </a:rPr>
              <a:t> </a:t>
            </a:r>
            <a:r>
              <a:rPr lang="en-US" sz="5400" b="1" err="1">
                <a:solidFill>
                  <a:srgbClr val="FFFFFF"/>
                </a:solidFill>
                <a:latin typeface="Poppins Bold"/>
                <a:cs typeface="Poppins Bold"/>
              </a:rPr>
              <a:t>na</a:t>
            </a:r>
            <a:r>
              <a:rPr lang="en-US" sz="5400" b="1">
                <a:solidFill>
                  <a:srgbClr val="FFFFFF"/>
                </a:solidFill>
                <a:latin typeface="Poppins Bold"/>
                <a:cs typeface="Poppins Bold"/>
              </a:rPr>
              <a:t> </a:t>
            </a:r>
            <a:r>
              <a:rPr lang="en-US" sz="5400" b="1" err="1">
                <a:solidFill>
                  <a:srgbClr val="FFFFFF"/>
                </a:solidFill>
                <a:latin typeface="Poppins Bold"/>
                <a:cs typeface="Poppins Bold"/>
              </a:rPr>
              <a:t>Gestão</a:t>
            </a:r>
            <a:endParaRPr lang="en-US" sz="5400" b="1">
              <a:solidFill>
                <a:srgbClr val="FFFFFF"/>
              </a:solidFill>
              <a:latin typeface="Poppins Bold"/>
              <a:cs typeface="Poppins Bold"/>
            </a:endParaRPr>
          </a:p>
          <a:p>
            <a:pPr algn="just">
              <a:lnSpc>
                <a:spcPts val="7272"/>
              </a:lnSpc>
            </a:pPr>
            <a:r>
              <a:rPr lang="en-US" sz="5400" b="1">
                <a:solidFill>
                  <a:srgbClr val="FFFFFF"/>
                </a:solidFill>
                <a:latin typeface="Poppins Bold"/>
                <a:cs typeface="Poppins Bold"/>
              </a:rPr>
              <a:t>de Cargos </a:t>
            </a:r>
            <a:r>
              <a:rPr lang="en-US" sz="5400" b="1" err="1">
                <a:solidFill>
                  <a:srgbClr val="FFFFFF"/>
                </a:solidFill>
                <a:latin typeface="Poppins Bold"/>
                <a:cs typeface="Poppins Bold"/>
              </a:rPr>
              <a:t>em</a:t>
            </a:r>
            <a:r>
              <a:rPr lang="en-US" sz="5400" b="1">
                <a:solidFill>
                  <a:srgbClr val="FFFFFF"/>
                </a:solidFill>
                <a:latin typeface="Poppins Bold"/>
                <a:cs typeface="Poppins Bold"/>
              </a:rPr>
              <a:t> </a:t>
            </a:r>
            <a:r>
              <a:rPr lang="en-US" sz="5400" b="1" err="1">
                <a:solidFill>
                  <a:srgbClr val="FFFFFF"/>
                </a:solidFill>
                <a:latin typeface="Poppins Bold"/>
                <a:cs typeface="Poppins Bold"/>
              </a:rPr>
              <a:t>Comissão</a:t>
            </a:r>
            <a:endParaRPr lang="en-US" sz="5400" b="1">
              <a:solidFill>
                <a:srgbClr val="FFFFFF"/>
              </a:solidFill>
              <a:latin typeface="Poppins Bold"/>
              <a:cs typeface="Poppins Bold"/>
            </a:endParaRPr>
          </a:p>
        </p:txBody>
      </p:sp>
      <p:sp>
        <p:nvSpPr>
          <p:cNvPr id="12" name="Freeform 12"/>
          <p:cNvSpPr/>
          <p:nvPr/>
        </p:nvSpPr>
        <p:spPr>
          <a:xfrm>
            <a:off x="8894322" y="307722"/>
            <a:ext cx="9005236" cy="7302215"/>
          </a:xfrm>
          <a:custGeom>
            <a:avLst/>
            <a:gdLst/>
            <a:ahLst/>
            <a:cxnLst/>
            <a:rect l="l" t="t" r="r" b="b"/>
            <a:pathLst>
              <a:path w="9005236" h="7302215">
                <a:moveTo>
                  <a:pt x="0" y="0"/>
                </a:moveTo>
                <a:lnTo>
                  <a:pt x="9005236" y="0"/>
                </a:lnTo>
                <a:lnTo>
                  <a:pt x="9005236" y="7302215"/>
                </a:lnTo>
                <a:lnTo>
                  <a:pt x="0" y="7302215"/>
                </a:lnTo>
                <a:lnTo>
                  <a:pt x="0" y="0"/>
                </a:lnTo>
                <a:close/>
              </a:path>
            </a:pathLst>
          </a:custGeom>
          <a:blipFill>
            <a:blip r:embed="rId5">
              <a:alphaModFix amt="18000"/>
            </a:blip>
            <a:stretch>
              <a:fillRect t="-11191" r="-9076" b="-45157"/>
            </a:stretch>
          </a:blipFill>
        </p:spPr>
      </p:sp>
      <p:sp>
        <p:nvSpPr>
          <p:cNvPr id="13" name="Freeform 13"/>
          <p:cNvSpPr/>
          <p:nvPr/>
        </p:nvSpPr>
        <p:spPr>
          <a:xfrm>
            <a:off x="9035643" y="427459"/>
            <a:ext cx="8665444" cy="7192003"/>
          </a:xfrm>
          <a:custGeom>
            <a:avLst/>
            <a:gdLst/>
            <a:ahLst/>
            <a:cxnLst/>
            <a:rect l="l" t="t" r="r" b="b"/>
            <a:pathLst>
              <a:path w="8665444" h="7192003">
                <a:moveTo>
                  <a:pt x="0" y="0"/>
                </a:moveTo>
                <a:lnTo>
                  <a:pt x="8665444" y="0"/>
                </a:lnTo>
                <a:lnTo>
                  <a:pt x="8665444" y="7192003"/>
                </a:lnTo>
                <a:lnTo>
                  <a:pt x="0" y="7192003"/>
                </a:lnTo>
                <a:lnTo>
                  <a:pt x="0" y="0"/>
                </a:lnTo>
                <a:close/>
              </a:path>
            </a:pathLst>
          </a:custGeom>
          <a:blipFill>
            <a:blip r:embed="rId6"/>
            <a:stretch>
              <a:fillRect t="-11025" r="-9982" b="-42998"/>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581455"/>
            <a:ext cx="18524319" cy="2295955"/>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graphicFrame>
        <p:nvGraphicFramePr>
          <p:cNvPr id="12" name="Objeto 11"/>
          <p:cNvGraphicFramePr>
            <a:graphicFrameLocks noChangeAspect="1"/>
          </p:cNvGraphicFramePr>
          <p:nvPr>
            <p:extLst>
              <p:ext uri="{D42A27DB-BD31-4B8C-83A1-F6EECF244321}">
                <p14:modId xmlns:p14="http://schemas.microsoft.com/office/powerpoint/2010/main" val="1303041854"/>
              </p:ext>
            </p:extLst>
          </p:nvPr>
        </p:nvGraphicFramePr>
        <p:xfrm>
          <a:off x="12679228" y="2588042"/>
          <a:ext cx="5366565" cy="6411632"/>
        </p:xfrm>
        <a:graphic>
          <a:graphicData uri="http://schemas.openxmlformats.org/presentationml/2006/ole">
            <mc:AlternateContent xmlns:mc="http://schemas.openxmlformats.org/markup-compatibility/2006">
              <mc:Choice xmlns:v="urn:schemas-microsoft-com:vml" Requires="v">
                <p:oleObj name="Planilha" r:id="rId6" imgW="3619515" imgH="4324497" progId="Excel.Sheet.12">
                  <p:embed/>
                </p:oleObj>
              </mc:Choice>
              <mc:Fallback>
                <p:oleObj name="Planilha" r:id="rId6" imgW="3619515" imgH="4324497" progId="Excel.Sheet.12">
                  <p:embed/>
                  <p:pic>
                    <p:nvPicPr>
                      <p:cNvPr id="12" name="Objeto 11"/>
                      <p:cNvPicPr/>
                      <p:nvPr/>
                    </p:nvPicPr>
                    <p:blipFill>
                      <a:blip r:embed="rId7"/>
                      <a:stretch>
                        <a:fillRect/>
                      </a:stretch>
                    </p:blipFill>
                    <p:spPr>
                      <a:xfrm>
                        <a:off x="12679228" y="2588042"/>
                        <a:ext cx="5366565" cy="6411632"/>
                      </a:xfrm>
                      <a:prstGeom prst="rect">
                        <a:avLst/>
                      </a:prstGeom>
                    </p:spPr>
                  </p:pic>
                </p:oleObj>
              </mc:Fallback>
            </mc:AlternateContent>
          </a:graphicData>
        </a:graphic>
      </p:graphicFrame>
      <p:graphicFrame>
        <p:nvGraphicFramePr>
          <p:cNvPr id="13" name="Objeto 12"/>
          <p:cNvGraphicFramePr>
            <a:graphicFrameLocks noChangeAspect="1"/>
          </p:cNvGraphicFramePr>
          <p:nvPr>
            <p:extLst>
              <p:ext uri="{D42A27DB-BD31-4B8C-83A1-F6EECF244321}">
                <p14:modId xmlns:p14="http://schemas.microsoft.com/office/powerpoint/2010/main" val="2453444591"/>
              </p:ext>
            </p:extLst>
          </p:nvPr>
        </p:nvGraphicFramePr>
        <p:xfrm>
          <a:off x="6288326" y="2600036"/>
          <a:ext cx="6066938" cy="5732978"/>
        </p:xfrm>
        <a:graphic>
          <a:graphicData uri="http://schemas.openxmlformats.org/presentationml/2006/ole">
            <mc:AlternateContent xmlns:mc="http://schemas.openxmlformats.org/markup-compatibility/2006">
              <mc:Choice xmlns:v="urn:schemas-microsoft-com:vml" Requires="v">
                <p:oleObj name="Planilha" r:id="rId8" imgW="4153065" imgH="3924167" progId="Excel.Sheet.12">
                  <p:embed/>
                </p:oleObj>
              </mc:Choice>
              <mc:Fallback>
                <p:oleObj name="Planilha" r:id="rId8" imgW="4153065" imgH="3924167" progId="Excel.Sheet.12">
                  <p:embed/>
                  <p:pic>
                    <p:nvPicPr>
                      <p:cNvPr id="13" name="Objeto 12"/>
                      <p:cNvPicPr/>
                      <p:nvPr/>
                    </p:nvPicPr>
                    <p:blipFill>
                      <a:blip r:embed="rId9"/>
                      <a:stretch>
                        <a:fillRect/>
                      </a:stretch>
                    </p:blipFill>
                    <p:spPr>
                      <a:xfrm>
                        <a:off x="6288326" y="2600036"/>
                        <a:ext cx="6066938" cy="5732978"/>
                      </a:xfrm>
                      <a:prstGeom prst="rect">
                        <a:avLst/>
                      </a:prstGeom>
                    </p:spPr>
                  </p:pic>
                </p:oleObj>
              </mc:Fallback>
            </mc:AlternateContent>
          </a:graphicData>
        </a:graphic>
      </p:graphicFrame>
      <p:sp>
        <p:nvSpPr>
          <p:cNvPr id="15" name="CaixaDeTexto 14"/>
          <p:cNvSpPr txBox="1"/>
          <p:nvPr/>
        </p:nvSpPr>
        <p:spPr>
          <a:xfrm>
            <a:off x="13258800" y="1923852"/>
            <a:ext cx="4561306" cy="492443"/>
          </a:xfrm>
          <a:prstGeom prst="rect">
            <a:avLst/>
          </a:prstGeom>
          <a:noFill/>
        </p:spPr>
        <p:txBody>
          <a:bodyPr wrap="square" rtlCol="0">
            <a:spAutoFit/>
          </a:bodyPr>
          <a:lstStyle/>
          <a:p>
            <a:pPr algn="ctr"/>
            <a:r>
              <a:rPr lang="pt-BR" sz="2600" b="1">
                <a:solidFill>
                  <a:schemeClr val="tx2"/>
                </a:solidFill>
                <a:latin typeface="Poppins" panose="020B0604020202020204" charset="0"/>
                <a:cs typeface="Poppins" panose="020B0604020202020204" charset="0"/>
              </a:rPr>
              <a:t>Servidores de Carreira</a:t>
            </a:r>
          </a:p>
        </p:txBody>
      </p:sp>
      <p:sp>
        <p:nvSpPr>
          <p:cNvPr id="16" name="CaixaDeTexto 15"/>
          <p:cNvSpPr txBox="1"/>
          <p:nvPr/>
        </p:nvSpPr>
        <p:spPr>
          <a:xfrm>
            <a:off x="6815658" y="1907856"/>
            <a:ext cx="4893002" cy="492443"/>
          </a:xfrm>
          <a:prstGeom prst="rect">
            <a:avLst/>
          </a:prstGeom>
          <a:noFill/>
        </p:spPr>
        <p:txBody>
          <a:bodyPr wrap="square" rtlCol="0">
            <a:spAutoFit/>
          </a:bodyPr>
          <a:lstStyle/>
          <a:p>
            <a:pPr algn="ctr"/>
            <a:r>
              <a:rPr lang="pt-BR" sz="2600" b="1">
                <a:solidFill>
                  <a:schemeClr val="tx2"/>
                </a:solidFill>
                <a:latin typeface="Poppins" panose="020B0604020202020204" charset="0"/>
                <a:cs typeface="Poppins" panose="020B0604020202020204" charset="0"/>
              </a:rPr>
              <a:t>Servidores Comissionados</a:t>
            </a:r>
          </a:p>
        </p:txBody>
      </p:sp>
      <p:sp>
        <p:nvSpPr>
          <p:cNvPr id="2" name="Retângulo 1"/>
          <p:cNvSpPr/>
          <p:nvPr/>
        </p:nvSpPr>
        <p:spPr>
          <a:xfrm>
            <a:off x="3581400" y="479637"/>
            <a:ext cx="13487400" cy="707886"/>
          </a:xfrm>
          <a:prstGeom prst="rect">
            <a:avLst/>
          </a:prstGeom>
        </p:spPr>
        <p:txBody>
          <a:bodyPr wrap="square" lIns="91440" tIns="45720" rIns="91440" bIns="45720" anchor="t">
            <a:spAutoFit/>
          </a:bodyPr>
          <a:lstStyle/>
          <a:p>
            <a:pPr marL="25400"/>
            <a:r>
              <a:rPr lang="pt-BR" sz="4000" b="1">
                <a:solidFill>
                  <a:schemeClr val="tx2"/>
                </a:solidFill>
                <a:latin typeface="Poppins"/>
                <a:cs typeface="Poppins"/>
              </a:rPr>
              <a:t>COMPLEXIDADE DE CÁLCULO E FALTA DE ISONOMIA</a:t>
            </a:r>
            <a:endParaRPr lang="pt-BR" sz="4000" b="1">
              <a:solidFill>
                <a:schemeClr val="tx2"/>
              </a:solidFill>
              <a:latin typeface="Poppins" panose="020B0604020202020204" charset="0"/>
              <a:cs typeface="Poppins" panose="020B0604020202020204" charset="0"/>
            </a:endParaRPr>
          </a:p>
        </p:txBody>
      </p:sp>
      <p:sp>
        <p:nvSpPr>
          <p:cNvPr id="21" name="Retângulo 20"/>
          <p:cNvSpPr/>
          <p:nvPr/>
        </p:nvSpPr>
        <p:spPr>
          <a:xfrm>
            <a:off x="1879685" y="2483378"/>
            <a:ext cx="4288380" cy="5729774"/>
          </a:xfrm>
          <a:prstGeom prst="rect">
            <a:avLst/>
          </a:prstGeom>
        </p:spPr>
        <p:txBody>
          <a:bodyPr wrap="square" lIns="91440" tIns="45720" rIns="91440" bIns="45720" anchor="t">
            <a:spAutoFit/>
          </a:bodyPr>
          <a:lstStyle/>
          <a:p>
            <a:pPr marL="482600" indent="-457200">
              <a:lnSpc>
                <a:spcPct val="150000"/>
              </a:lnSpc>
              <a:spcBef>
                <a:spcPts val="1140"/>
              </a:spcBef>
              <a:buFont typeface="Arial" panose="020B0604020202020204" pitchFamily="34" charset="0"/>
              <a:buChar char="•"/>
            </a:pPr>
            <a:r>
              <a:rPr lang="pt-BR" sz="2000">
                <a:solidFill>
                  <a:schemeClr val="tx2"/>
                </a:solidFill>
                <a:latin typeface="Poppins"/>
                <a:cs typeface="Poppins 2"/>
              </a:rPr>
              <a:t>Ocupação de cargo em comissão limitada pelo nível da carreira do ocupante</a:t>
            </a:r>
          </a:p>
          <a:p>
            <a:pPr marL="482600" indent="-457200">
              <a:lnSpc>
                <a:spcPct val="150000"/>
              </a:lnSpc>
              <a:spcBef>
                <a:spcPts val="1140"/>
              </a:spcBef>
              <a:buFont typeface="Arial" panose="020B0604020202020204" pitchFamily="34" charset="0"/>
              <a:buChar char="•"/>
            </a:pPr>
            <a:r>
              <a:rPr lang="pt-BR" sz="2000">
                <a:solidFill>
                  <a:schemeClr val="tx2"/>
                </a:solidFill>
                <a:latin typeface="Poppins"/>
                <a:cs typeface="Poppins 2"/>
              </a:rPr>
              <a:t>Baixa amplitude de valores entre funções</a:t>
            </a:r>
          </a:p>
          <a:p>
            <a:pPr marL="457200" indent="-457200">
              <a:lnSpc>
                <a:spcPct val="150000"/>
              </a:lnSpc>
              <a:buFont typeface="Arial" panose="020B0604020202020204" pitchFamily="34" charset="0"/>
              <a:buChar char="•"/>
            </a:pPr>
            <a:r>
              <a:rPr lang="pt-BR" sz="2000">
                <a:solidFill>
                  <a:schemeClr val="tx2"/>
                </a:solidFill>
                <a:latin typeface="Poppins"/>
                <a:cs typeface="Poppins 2"/>
              </a:rPr>
              <a:t>Falta de motivação e interesse em assumir cargos de maior responsabilidade</a:t>
            </a:r>
          </a:p>
          <a:p>
            <a:pPr marL="457200" indent="-457200">
              <a:lnSpc>
                <a:spcPct val="150000"/>
              </a:lnSpc>
              <a:buFont typeface="Arial" panose="020B0604020202020204" pitchFamily="34" charset="0"/>
              <a:buChar char="•"/>
            </a:pPr>
            <a:r>
              <a:rPr lang="pt-BR" sz="2000">
                <a:solidFill>
                  <a:schemeClr val="tx2"/>
                </a:solidFill>
                <a:latin typeface="Poppins"/>
                <a:cs typeface="Poppins 2"/>
              </a:rPr>
              <a:t>Dificuldade na atração e retenção de talentos</a:t>
            </a:r>
          </a:p>
        </p:txBody>
      </p:sp>
      <p:sp>
        <p:nvSpPr>
          <p:cNvPr id="9" name="object 25">
            <a:extLst>
              <a:ext uri="{FF2B5EF4-FFF2-40B4-BE49-F238E27FC236}">
                <a16:creationId xmlns:a16="http://schemas.microsoft.com/office/drawing/2014/main" id="{4540B921-61EF-6979-818C-15AA4201C76B}"/>
              </a:ext>
            </a:extLst>
          </p:cNvPr>
          <p:cNvSpPr/>
          <p:nvPr/>
        </p:nvSpPr>
        <p:spPr>
          <a:xfrm>
            <a:off x="2080660" y="161457"/>
            <a:ext cx="1238250" cy="1238250"/>
          </a:xfrm>
          <a:custGeom>
            <a:avLst/>
            <a:gdLst/>
            <a:ahLst/>
            <a:cxnLst/>
            <a:rect l="l" t="t" r="r" b="b"/>
            <a:pathLst>
              <a:path w="619125" h="619125">
                <a:moveTo>
                  <a:pt x="309575" y="0"/>
                </a:moveTo>
                <a:lnTo>
                  <a:pt x="263658" y="3338"/>
                </a:lnTo>
                <a:lnTo>
                  <a:pt x="219889" y="13041"/>
                </a:lnTo>
                <a:lnTo>
                  <a:pt x="178739" y="28641"/>
                </a:lnTo>
                <a:lnTo>
                  <a:pt x="140674" y="49670"/>
                </a:lnTo>
                <a:lnTo>
                  <a:pt x="106164" y="75660"/>
                </a:lnTo>
                <a:lnTo>
                  <a:pt x="75678" y="106143"/>
                </a:lnTo>
                <a:lnTo>
                  <a:pt x="49683" y="140651"/>
                </a:lnTo>
                <a:lnTo>
                  <a:pt x="28650" y="178717"/>
                </a:lnTo>
                <a:lnTo>
                  <a:pt x="13045" y="219871"/>
                </a:lnTo>
                <a:lnTo>
                  <a:pt x="3339" y="263646"/>
                </a:lnTo>
                <a:lnTo>
                  <a:pt x="0" y="309575"/>
                </a:lnTo>
                <a:lnTo>
                  <a:pt x="3339" y="355219"/>
                </a:lnTo>
                <a:lnTo>
                  <a:pt x="13045" y="398817"/>
                </a:lnTo>
                <a:lnTo>
                  <a:pt x="28650" y="439884"/>
                </a:lnTo>
                <a:lnTo>
                  <a:pt x="49683" y="477935"/>
                </a:lnTo>
                <a:lnTo>
                  <a:pt x="75678" y="512485"/>
                </a:lnTo>
                <a:lnTo>
                  <a:pt x="106164" y="543049"/>
                </a:lnTo>
                <a:lnTo>
                  <a:pt x="140674" y="569144"/>
                </a:lnTo>
                <a:lnTo>
                  <a:pt x="178739" y="590283"/>
                </a:lnTo>
                <a:lnTo>
                  <a:pt x="219889" y="605983"/>
                </a:lnTo>
                <a:lnTo>
                  <a:pt x="263658" y="615758"/>
                </a:lnTo>
                <a:lnTo>
                  <a:pt x="309575" y="619125"/>
                </a:lnTo>
                <a:lnTo>
                  <a:pt x="355219" y="615758"/>
                </a:lnTo>
                <a:lnTo>
                  <a:pt x="398817" y="605983"/>
                </a:lnTo>
                <a:lnTo>
                  <a:pt x="439884" y="590283"/>
                </a:lnTo>
                <a:lnTo>
                  <a:pt x="477935" y="569144"/>
                </a:lnTo>
                <a:lnTo>
                  <a:pt x="512485" y="543049"/>
                </a:lnTo>
                <a:lnTo>
                  <a:pt x="543049" y="512485"/>
                </a:lnTo>
                <a:lnTo>
                  <a:pt x="569144" y="477935"/>
                </a:lnTo>
                <a:lnTo>
                  <a:pt x="590283" y="439884"/>
                </a:lnTo>
                <a:lnTo>
                  <a:pt x="605983" y="398817"/>
                </a:lnTo>
                <a:lnTo>
                  <a:pt x="615758" y="355219"/>
                </a:lnTo>
                <a:lnTo>
                  <a:pt x="619125" y="309575"/>
                </a:lnTo>
                <a:lnTo>
                  <a:pt x="615758" y="263646"/>
                </a:lnTo>
                <a:lnTo>
                  <a:pt x="605983" y="219871"/>
                </a:lnTo>
                <a:lnTo>
                  <a:pt x="590283" y="178717"/>
                </a:lnTo>
                <a:lnTo>
                  <a:pt x="569144" y="140651"/>
                </a:lnTo>
                <a:lnTo>
                  <a:pt x="543049" y="106143"/>
                </a:lnTo>
                <a:lnTo>
                  <a:pt x="512485" y="75660"/>
                </a:lnTo>
                <a:lnTo>
                  <a:pt x="477935" y="49670"/>
                </a:lnTo>
                <a:lnTo>
                  <a:pt x="439884" y="28641"/>
                </a:lnTo>
                <a:lnTo>
                  <a:pt x="398817" y="13041"/>
                </a:lnTo>
                <a:lnTo>
                  <a:pt x="355219" y="3338"/>
                </a:lnTo>
                <a:lnTo>
                  <a:pt x="309575"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17" name="Gráfico 16" descr="Calculadora estrutura de tópicos">
            <a:extLst>
              <a:ext uri="{FF2B5EF4-FFF2-40B4-BE49-F238E27FC236}">
                <a16:creationId xmlns:a16="http://schemas.microsoft.com/office/drawing/2014/main" id="{1277C923-24BB-EE5A-CC83-67F020E667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60121" y="351526"/>
            <a:ext cx="914400" cy="914400"/>
          </a:xfrm>
          <a:prstGeom prst="rect">
            <a:avLst/>
          </a:prstGeom>
        </p:spPr>
      </p:pic>
    </p:spTree>
    <p:extLst>
      <p:ext uri="{BB962C8B-B14F-4D97-AF65-F5344CB8AC3E}">
        <p14:creationId xmlns:p14="http://schemas.microsoft.com/office/powerpoint/2010/main" val="3401178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209017"/>
            <a:ext cx="18524319" cy="1923517"/>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9" name="Retângulo 8"/>
          <p:cNvSpPr/>
          <p:nvPr/>
        </p:nvSpPr>
        <p:spPr>
          <a:xfrm>
            <a:off x="3341968" y="505252"/>
            <a:ext cx="11145328" cy="707886"/>
          </a:xfrm>
          <a:prstGeom prst="rect">
            <a:avLst/>
          </a:prstGeom>
        </p:spPr>
        <p:txBody>
          <a:bodyPr wrap="square" lIns="91440" tIns="45720" rIns="91440" bIns="45720" anchor="t">
            <a:spAutoFit/>
          </a:bodyPr>
          <a:lstStyle/>
          <a:p>
            <a:pPr marL="25400">
              <a:spcBef>
                <a:spcPts val="1490"/>
              </a:spcBef>
            </a:pPr>
            <a:r>
              <a:rPr lang="pt-BR" sz="4000" b="1">
                <a:solidFill>
                  <a:schemeClr val="tx2"/>
                </a:solidFill>
                <a:latin typeface="Poppins"/>
                <a:cs typeface="Poppins"/>
              </a:rPr>
              <a:t>DEFASAGEM SALARIAL DE INFLAÇÃO 200%</a:t>
            </a:r>
          </a:p>
        </p:txBody>
      </p:sp>
      <p:graphicFrame>
        <p:nvGraphicFramePr>
          <p:cNvPr id="16" name="Gráfico 15"/>
          <p:cNvGraphicFramePr>
            <a:graphicFrameLocks/>
          </p:cNvGraphicFramePr>
          <p:nvPr>
            <p:extLst>
              <p:ext uri="{D42A27DB-BD31-4B8C-83A1-F6EECF244321}">
                <p14:modId xmlns:p14="http://schemas.microsoft.com/office/powerpoint/2010/main" val="2080978330"/>
              </p:ext>
            </p:extLst>
          </p:nvPr>
        </p:nvGraphicFramePr>
        <p:xfrm>
          <a:off x="2242380" y="2857500"/>
          <a:ext cx="14978820" cy="6831507"/>
        </p:xfrm>
        <a:graphic>
          <a:graphicData uri="http://schemas.openxmlformats.org/drawingml/2006/chart">
            <c:chart xmlns:c="http://schemas.openxmlformats.org/drawingml/2006/chart" xmlns:r="http://schemas.openxmlformats.org/officeDocument/2006/relationships" r:id="rId6"/>
          </a:graphicData>
        </a:graphic>
      </p:graphicFrame>
      <p:sp>
        <p:nvSpPr>
          <p:cNvPr id="17" name="Retângulo 16"/>
          <p:cNvSpPr/>
          <p:nvPr/>
        </p:nvSpPr>
        <p:spPr>
          <a:xfrm>
            <a:off x="2528130" y="2012603"/>
            <a:ext cx="14845470" cy="618374"/>
          </a:xfrm>
          <a:prstGeom prst="rect">
            <a:avLst/>
          </a:prstGeom>
        </p:spPr>
        <p:txBody>
          <a:bodyPr wrap="square">
            <a:spAutoFit/>
          </a:bodyPr>
          <a:lstStyle/>
          <a:p>
            <a:pPr algn="ctr">
              <a:lnSpc>
                <a:spcPct val="150000"/>
              </a:lnSpc>
            </a:pPr>
            <a:r>
              <a:rPr lang="pt-BR" sz="2600">
                <a:solidFill>
                  <a:schemeClr val="tx2"/>
                </a:solidFill>
                <a:latin typeface="Poppins" panose="020B0604020202020204" charset="0"/>
                <a:ea typeface="Tahoma" panose="020B0604030504040204" pitchFamily="34" charset="0"/>
                <a:cs typeface="Poppins" panose="020B0604020202020204" charset="0"/>
              </a:rPr>
              <a:t>Corrosão salarial perante a inflação durante os últimos anos. </a:t>
            </a:r>
          </a:p>
        </p:txBody>
      </p:sp>
      <p:sp>
        <p:nvSpPr>
          <p:cNvPr id="7" name="object 36">
            <a:extLst>
              <a:ext uri="{FF2B5EF4-FFF2-40B4-BE49-F238E27FC236}">
                <a16:creationId xmlns:a16="http://schemas.microsoft.com/office/drawing/2014/main" id="{4A62406C-5165-7985-7B3A-C16126DCD111}"/>
              </a:ext>
            </a:extLst>
          </p:cNvPr>
          <p:cNvSpPr/>
          <p:nvPr/>
        </p:nvSpPr>
        <p:spPr>
          <a:xfrm>
            <a:off x="1997735" y="253471"/>
            <a:ext cx="1219200" cy="1219200"/>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19" name="Gráfico 18" descr="Gráfico de tendência descendente estrutura de tópicos">
            <a:extLst>
              <a:ext uri="{FF2B5EF4-FFF2-40B4-BE49-F238E27FC236}">
                <a16:creationId xmlns:a16="http://schemas.microsoft.com/office/drawing/2014/main" id="{0A0BA1BE-D646-88EA-388E-17BED48EC0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2290" y="394659"/>
            <a:ext cx="914400" cy="914400"/>
          </a:xfrm>
          <a:prstGeom prst="rect">
            <a:avLst/>
          </a:prstGeom>
        </p:spPr>
      </p:pic>
    </p:spTree>
    <p:extLst>
      <p:ext uri="{BB962C8B-B14F-4D97-AF65-F5344CB8AC3E}">
        <p14:creationId xmlns:p14="http://schemas.microsoft.com/office/powerpoint/2010/main" val="148776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619983"/>
            <a:ext cx="18524319" cy="233448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9" name="Retângulo 8"/>
          <p:cNvSpPr/>
          <p:nvPr/>
        </p:nvSpPr>
        <p:spPr>
          <a:xfrm>
            <a:off x="3474326" y="-3941"/>
            <a:ext cx="13887450" cy="1684564"/>
          </a:xfrm>
          <a:prstGeom prst="rect">
            <a:avLst/>
          </a:prstGeom>
        </p:spPr>
        <p:txBody>
          <a:bodyPr wrap="square" lIns="91440" tIns="45720" rIns="91440" bIns="45720" anchor="t">
            <a:spAutoFit/>
          </a:bodyPr>
          <a:lstStyle/>
          <a:p>
            <a:pPr>
              <a:lnSpc>
                <a:spcPct val="150000"/>
              </a:lnSpc>
              <a:spcBef>
                <a:spcPts val="10"/>
              </a:spcBef>
            </a:pPr>
            <a:r>
              <a:rPr lang="pt-BR" sz="4000" b="1">
                <a:solidFill>
                  <a:schemeClr val="tx2"/>
                </a:solidFill>
                <a:latin typeface="Poppins"/>
                <a:cs typeface="Poppins"/>
              </a:rPr>
              <a:t>ALTA RESPONSABILIDADE, BAIXO VALOR</a:t>
            </a:r>
            <a:br>
              <a:rPr lang="pt-BR" sz="4000" b="1">
                <a:solidFill>
                  <a:schemeClr val="tx2"/>
                </a:solidFill>
                <a:latin typeface="Poppins"/>
                <a:cs typeface="Poppins"/>
              </a:rPr>
            </a:br>
            <a:r>
              <a:rPr lang="pt-BR" sz="3200" b="1">
                <a:solidFill>
                  <a:schemeClr val="tx2"/>
                </a:solidFill>
                <a:latin typeface="Poppins"/>
                <a:cs typeface="Poppins"/>
              </a:rPr>
              <a:t>Remuneração incompatível com desafios</a:t>
            </a:r>
          </a:p>
        </p:txBody>
      </p:sp>
      <p:sp>
        <p:nvSpPr>
          <p:cNvPr id="15" name="Retângulo 14"/>
          <p:cNvSpPr/>
          <p:nvPr/>
        </p:nvSpPr>
        <p:spPr>
          <a:xfrm rot="10800000" flipV="1">
            <a:off x="1569478" y="2019300"/>
            <a:ext cx="3844113" cy="1365207"/>
          </a:xfrm>
          <a:prstGeom prst="rect">
            <a:avLst/>
          </a:prstGeom>
        </p:spPr>
        <p:txBody>
          <a:bodyPr wrap="square" lIns="163284" tIns="81642" rIns="163284" bIns="81642">
            <a:spAutoFit/>
          </a:bodyPr>
          <a:lstStyle/>
          <a:p>
            <a:pPr algn="ctr"/>
            <a:r>
              <a:rPr lang="pt-BR" sz="2600" b="1">
                <a:solidFill>
                  <a:schemeClr val="tx2"/>
                </a:solidFill>
                <a:latin typeface="Poppins" panose="020B0604020202020204" charset="0"/>
                <a:cs typeface="Poppins" panose="020B0604020202020204" charset="0"/>
              </a:rPr>
              <a:t>COORDENADORIA REGIONAL DE SAÚDE  LESTE</a:t>
            </a:r>
          </a:p>
        </p:txBody>
      </p:sp>
      <p:sp>
        <p:nvSpPr>
          <p:cNvPr id="17" name="Retângulo 16"/>
          <p:cNvSpPr/>
          <p:nvPr/>
        </p:nvSpPr>
        <p:spPr>
          <a:xfrm rot="10800000" flipV="1">
            <a:off x="1183241" y="3767664"/>
            <a:ext cx="4627516" cy="965098"/>
          </a:xfrm>
          <a:prstGeom prst="rect">
            <a:avLst/>
          </a:prstGeom>
        </p:spPr>
        <p:txBody>
          <a:bodyPr wrap="square" lIns="163284" tIns="81642" rIns="163284" bIns="81642" anchor="t">
            <a:spAutoFit/>
          </a:bodyPr>
          <a:lstStyle/>
          <a:p>
            <a:pPr algn="ctr"/>
            <a:r>
              <a:rPr lang="pt-BR" sz="2600">
                <a:solidFill>
                  <a:schemeClr val="tx2"/>
                </a:solidFill>
                <a:latin typeface="Poppins" panose="020B0604020202020204" charset="0"/>
                <a:cs typeface="Poppins" panose="020B0604020202020204" charset="0"/>
              </a:rPr>
              <a:t>Coordenador V</a:t>
            </a:r>
          </a:p>
          <a:p>
            <a:pPr algn="ctr"/>
            <a:r>
              <a:rPr lang="pt-BR" sz="2600">
                <a:solidFill>
                  <a:schemeClr val="tx2"/>
                </a:solidFill>
                <a:latin typeface="Poppins"/>
                <a:cs typeface="Poppins"/>
              </a:rPr>
              <a:t>DAS-15</a:t>
            </a:r>
            <a:endParaRPr lang="pt-BR" sz="2600">
              <a:solidFill>
                <a:schemeClr val="tx2"/>
              </a:solidFill>
              <a:latin typeface="Poppins" panose="020B0604020202020204" charset="0"/>
              <a:cs typeface="Poppins" panose="020B0604020202020204" charset="0"/>
            </a:endParaRPr>
          </a:p>
        </p:txBody>
      </p:sp>
      <p:sp>
        <p:nvSpPr>
          <p:cNvPr id="18" name="CaixaDeTexto 17"/>
          <p:cNvSpPr txBox="1"/>
          <p:nvPr/>
        </p:nvSpPr>
        <p:spPr>
          <a:xfrm>
            <a:off x="5410488" y="2035836"/>
            <a:ext cx="7444308" cy="1672984"/>
          </a:xfrm>
          <a:prstGeom prst="rect">
            <a:avLst/>
          </a:prstGeom>
          <a:noFill/>
        </p:spPr>
        <p:txBody>
          <a:bodyPr wrap="square" lIns="163284" tIns="81642" rIns="163284" bIns="81642" rtlCol="0" anchor="t">
            <a:spAutoFit/>
          </a:bodyPr>
          <a:lstStyle/>
          <a:p>
            <a:pPr algn="ctr"/>
            <a:r>
              <a:rPr lang="pt-BR" sz="2400">
                <a:solidFill>
                  <a:schemeClr val="tx2"/>
                </a:solidFill>
                <a:latin typeface="Poppins"/>
                <a:cs typeface="Poppins"/>
              </a:rPr>
              <a:t>Abrange  </a:t>
            </a:r>
            <a:r>
              <a:rPr lang="pt-BR" sz="2400" b="1">
                <a:solidFill>
                  <a:schemeClr val="tx2"/>
                </a:solidFill>
                <a:latin typeface="Poppins"/>
                <a:cs typeface="Poppins"/>
              </a:rPr>
              <a:t>7 Subprefeituras</a:t>
            </a:r>
            <a:r>
              <a:rPr lang="pt-BR" sz="2400">
                <a:solidFill>
                  <a:schemeClr val="tx2"/>
                </a:solidFill>
                <a:latin typeface="Poppins"/>
                <a:cs typeface="Poppins"/>
              </a:rPr>
              <a:t>: Cidade Tiradentes, Ermelino Matarazzo, Guaianases, Itaim Paulista, Itaquera, São Mateus, São Miguel.</a:t>
            </a:r>
          </a:p>
          <a:p>
            <a:endParaRPr lang="pt-BR" sz="2600">
              <a:solidFill>
                <a:schemeClr val="tx2"/>
              </a:solidFill>
              <a:latin typeface="Poppins" panose="020B0604020202020204" charset="0"/>
              <a:cs typeface="Poppins" panose="020B0604020202020204" charset="0"/>
            </a:endParaRPr>
          </a:p>
        </p:txBody>
      </p:sp>
      <p:sp>
        <p:nvSpPr>
          <p:cNvPr id="20" name="CaixaDeTexto 19"/>
          <p:cNvSpPr txBox="1"/>
          <p:nvPr/>
        </p:nvSpPr>
        <p:spPr>
          <a:xfrm>
            <a:off x="13565138" y="2207940"/>
            <a:ext cx="4799062" cy="965098"/>
          </a:xfrm>
          <a:prstGeom prst="rect">
            <a:avLst/>
          </a:prstGeom>
          <a:noFill/>
        </p:spPr>
        <p:txBody>
          <a:bodyPr wrap="square" lIns="163284" tIns="81642" rIns="163284" bIns="81642" rtlCol="0">
            <a:spAutoFit/>
          </a:bodyPr>
          <a:lstStyle/>
          <a:p>
            <a:pPr algn="ctr"/>
            <a:r>
              <a:rPr lang="pt-BR" sz="2600" b="1">
                <a:solidFill>
                  <a:schemeClr val="tx2"/>
                </a:solidFill>
                <a:latin typeface="Poppins" panose="020B0604020202020204" charset="0"/>
                <a:cs typeface="Poppins" panose="020B0604020202020204" charset="0"/>
              </a:rPr>
              <a:t>238 </a:t>
            </a:r>
            <a:r>
              <a:rPr lang="pt-BR" sz="2600">
                <a:solidFill>
                  <a:schemeClr val="tx2"/>
                </a:solidFill>
                <a:latin typeface="Poppins" panose="020B0604020202020204" charset="0"/>
                <a:cs typeface="Poppins" panose="020B0604020202020204" charset="0"/>
              </a:rPr>
              <a:t>equipamentos </a:t>
            </a:r>
          </a:p>
          <a:p>
            <a:pPr algn="ctr"/>
            <a:r>
              <a:rPr lang="pt-BR" sz="2600">
                <a:solidFill>
                  <a:schemeClr val="tx2"/>
                </a:solidFill>
                <a:latin typeface="Poppins" panose="020B0604020202020204" charset="0"/>
                <a:cs typeface="Poppins" panose="020B0604020202020204" charset="0"/>
              </a:rPr>
              <a:t>de saúde próprios</a:t>
            </a:r>
          </a:p>
        </p:txBody>
      </p:sp>
      <p:sp>
        <p:nvSpPr>
          <p:cNvPr id="22" name="CaixaDeTexto 21"/>
          <p:cNvSpPr txBox="1"/>
          <p:nvPr/>
        </p:nvSpPr>
        <p:spPr>
          <a:xfrm>
            <a:off x="13540680" y="3846411"/>
            <a:ext cx="4799062" cy="965098"/>
          </a:xfrm>
          <a:prstGeom prst="rect">
            <a:avLst/>
          </a:prstGeom>
          <a:noFill/>
        </p:spPr>
        <p:txBody>
          <a:bodyPr wrap="square" lIns="163284" tIns="81642" rIns="163284" bIns="81642" rtlCol="0">
            <a:spAutoFit/>
          </a:bodyPr>
          <a:lstStyle/>
          <a:p>
            <a:pPr algn="ctr"/>
            <a:r>
              <a:rPr lang="pt-BR" sz="2600" b="1">
                <a:solidFill>
                  <a:schemeClr val="tx2"/>
                </a:solidFill>
                <a:latin typeface="Poppins" panose="020B0604020202020204" charset="0"/>
                <a:cs typeface="Poppins" panose="020B0604020202020204" charset="0"/>
              </a:rPr>
              <a:t>7 </a:t>
            </a:r>
            <a:r>
              <a:rPr lang="pt-BR" sz="2600">
                <a:solidFill>
                  <a:schemeClr val="tx2"/>
                </a:solidFill>
                <a:latin typeface="Poppins" panose="020B0604020202020204" charset="0"/>
                <a:cs typeface="Poppins" panose="020B0604020202020204" charset="0"/>
              </a:rPr>
              <a:t>Supervisões </a:t>
            </a:r>
          </a:p>
          <a:p>
            <a:pPr algn="ctr"/>
            <a:r>
              <a:rPr lang="pt-BR" sz="2600">
                <a:solidFill>
                  <a:schemeClr val="tx2"/>
                </a:solidFill>
                <a:latin typeface="Poppins" panose="020B0604020202020204" charset="0"/>
                <a:cs typeface="Poppins" panose="020B0604020202020204" charset="0"/>
              </a:rPr>
              <a:t>de Saúde</a:t>
            </a:r>
          </a:p>
        </p:txBody>
      </p:sp>
      <p:sp>
        <p:nvSpPr>
          <p:cNvPr id="23" name="Retângulo 22"/>
          <p:cNvSpPr/>
          <p:nvPr/>
        </p:nvSpPr>
        <p:spPr>
          <a:xfrm>
            <a:off x="1600200" y="9899355"/>
            <a:ext cx="12060832" cy="349545"/>
          </a:xfrm>
          <a:prstGeom prst="rect">
            <a:avLst/>
          </a:prstGeom>
        </p:spPr>
        <p:txBody>
          <a:bodyPr wrap="square" lIns="163284" tIns="81642" rIns="163284" bIns="81642">
            <a:spAutoFit/>
          </a:bodyPr>
          <a:lstStyle/>
          <a:p>
            <a:pPr algn="r"/>
            <a:r>
              <a:rPr lang="pt-BR" sz="1200">
                <a:solidFill>
                  <a:schemeClr val="tx2"/>
                </a:solidFill>
              </a:rPr>
              <a:t>https://</a:t>
            </a:r>
            <a:r>
              <a:rPr lang="pt-BR" sz="1200">
                <a:solidFill>
                  <a:schemeClr val="tx2"/>
                </a:solidFill>
                <a:hlinkClick r:id="rId6"/>
              </a:rPr>
              <a:t>www.prefeitura.sp.gov.br/cidade/secretarias/saude/epidemiologia_e_informacao/informacoes_assistenciais/index.php?p=30566</a:t>
            </a:r>
            <a:endParaRPr lang="pt-BR" sz="1200">
              <a:solidFill>
                <a:schemeClr val="tx2"/>
              </a:solidFill>
            </a:endParaRPr>
          </a:p>
        </p:txBody>
      </p:sp>
      <p:sp>
        <p:nvSpPr>
          <p:cNvPr id="24" name="Retângulo 23"/>
          <p:cNvSpPr/>
          <p:nvPr/>
        </p:nvSpPr>
        <p:spPr>
          <a:xfrm>
            <a:off x="14367252" y="7068480"/>
            <a:ext cx="3160226" cy="965098"/>
          </a:xfrm>
          <a:prstGeom prst="rect">
            <a:avLst/>
          </a:prstGeom>
          <a:noFill/>
        </p:spPr>
        <p:txBody>
          <a:bodyPr wrap="square" lIns="163284" tIns="81642" rIns="163284" bIns="81642" rtlCol="0">
            <a:spAutoFit/>
          </a:bodyPr>
          <a:lstStyle/>
          <a:p>
            <a:pPr algn="ctr"/>
            <a:r>
              <a:rPr lang="pt-BR" sz="2600" b="1">
                <a:solidFill>
                  <a:schemeClr val="tx2"/>
                </a:solidFill>
                <a:latin typeface="Poppins" panose="020B0604020202020204" charset="0"/>
                <a:cs typeface="Poppins" panose="020B0604020202020204" charset="0"/>
              </a:rPr>
              <a:t>2.461 </a:t>
            </a:r>
          </a:p>
          <a:p>
            <a:pPr algn="ctr"/>
            <a:r>
              <a:rPr lang="pt-BR" sz="2600">
                <a:solidFill>
                  <a:schemeClr val="tx2"/>
                </a:solidFill>
                <a:latin typeface="Poppins" panose="020B0604020202020204" charset="0"/>
                <a:cs typeface="Poppins" panose="020B0604020202020204" charset="0"/>
              </a:rPr>
              <a:t>servidores </a:t>
            </a:r>
          </a:p>
        </p:txBody>
      </p:sp>
      <p:sp>
        <p:nvSpPr>
          <p:cNvPr id="26" name="CaixaDeTexto 25"/>
          <p:cNvSpPr txBox="1"/>
          <p:nvPr/>
        </p:nvSpPr>
        <p:spPr>
          <a:xfrm>
            <a:off x="1923993" y="8197295"/>
            <a:ext cx="3168352" cy="965098"/>
          </a:xfrm>
          <a:prstGeom prst="rect">
            <a:avLst/>
          </a:prstGeom>
        </p:spPr>
        <p:txBody>
          <a:bodyPr wrap="square" lIns="163284" tIns="81642" rIns="163284" bIns="81642">
            <a:spAutoFit/>
          </a:bodyPr>
          <a:lstStyle>
            <a:defPPr>
              <a:defRPr lang="pt-BR"/>
            </a:defPPr>
            <a:lvl1pPr algn="ctr">
              <a:defRPr b="1"/>
            </a:lvl1pPr>
          </a:lstStyle>
          <a:p>
            <a:r>
              <a:rPr lang="pt-BR" sz="2600" b="0">
                <a:solidFill>
                  <a:schemeClr val="tx2"/>
                </a:solidFill>
                <a:latin typeface="Poppins" panose="020B0604020202020204" charset="0"/>
                <a:cs typeface="Poppins" panose="020B0604020202020204" charset="0"/>
              </a:rPr>
              <a:t>3º Nível Hierárquico</a:t>
            </a:r>
          </a:p>
        </p:txBody>
      </p:sp>
      <p:sp>
        <p:nvSpPr>
          <p:cNvPr id="28" name="Retângulo 27"/>
          <p:cNvSpPr/>
          <p:nvPr/>
        </p:nvSpPr>
        <p:spPr>
          <a:xfrm>
            <a:off x="13684697" y="5349083"/>
            <a:ext cx="4320480" cy="965098"/>
          </a:xfrm>
          <a:prstGeom prst="rect">
            <a:avLst/>
          </a:prstGeom>
          <a:noFill/>
        </p:spPr>
        <p:txBody>
          <a:bodyPr wrap="square" lIns="163284" tIns="81642" rIns="163284" bIns="81642" rtlCol="0">
            <a:spAutoFit/>
          </a:bodyPr>
          <a:lstStyle/>
          <a:p>
            <a:pPr algn="ctr"/>
            <a:r>
              <a:rPr lang="pt-BR" sz="2600" b="1">
                <a:solidFill>
                  <a:schemeClr val="tx2"/>
                </a:solidFill>
                <a:latin typeface="Poppins" panose="020B0604020202020204" charset="0"/>
                <a:cs typeface="Poppins" panose="020B0604020202020204" charset="0"/>
              </a:rPr>
              <a:t>6 </a:t>
            </a:r>
            <a:r>
              <a:rPr lang="pt-BR" sz="2600">
                <a:solidFill>
                  <a:schemeClr val="tx2"/>
                </a:solidFill>
                <a:latin typeface="Poppins" panose="020B0604020202020204" charset="0"/>
                <a:cs typeface="Poppins" panose="020B0604020202020204" charset="0"/>
              </a:rPr>
              <a:t>Divisões </a:t>
            </a:r>
            <a:r>
              <a:rPr lang="pt-BR" sz="2600" b="1">
                <a:solidFill>
                  <a:schemeClr val="tx2"/>
                </a:solidFill>
                <a:latin typeface="Poppins" panose="020B0604020202020204" charset="0"/>
                <a:cs typeface="Poppins" panose="020B0604020202020204" charset="0"/>
              </a:rPr>
              <a:t>+</a:t>
            </a:r>
          </a:p>
          <a:p>
            <a:pPr algn="ctr"/>
            <a:r>
              <a:rPr lang="pt-BR" sz="2600" b="1">
                <a:solidFill>
                  <a:schemeClr val="tx2"/>
                </a:solidFill>
                <a:latin typeface="Poppins" panose="020B0604020202020204" charset="0"/>
                <a:cs typeface="Poppins" panose="020B0604020202020204" charset="0"/>
              </a:rPr>
              <a:t> 1 </a:t>
            </a:r>
            <a:r>
              <a:rPr lang="pt-BR" sz="2600">
                <a:solidFill>
                  <a:schemeClr val="tx2"/>
                </a:solidFill>
                <a:latin typeface="Poppins" panose="020B0604020202020204" charset="0"/>
                <a:cs typeface="Poppins" panose="020B0604020202020204" charset="0"/>
              </a:rPr>
              <a:t>Escola de Saúde</a:t>
            </a:r>
          </a:p>
        </p:txBody>
      </p:sp>
      <p:sp>
        <p:nvSpPr>
          <p:cNvPr id="31" name="Retângulo 30"/>
          <p:cNvSpPr/>
          <p:nvPr/>
        </p:nvSpPr>
        <p:spPr>
          <a:xfrm>
            <a:off x="14441974" y="8490927"/>
            <a:ext cx="3160226" cy="965098"/>
          </a:xfrm>
          <a:prstGeom prst="rect">
            <a:avLst/>
          </a:prstGeom>
          <a:noFill/>
        </p:spPr>
        <p:txBody>
          <a:bodyPr wrap="square" lIns="163284" tIns="81642" rIns="163284" bIns="81642" rtlCol="0">
            <a:spAutoFit/>
          </a:bodyPr>
          <a:lstStyle/>
          <a:p>
            <a:pPr algn="ctr"/>
            <a:r>
              <a:rPr lang="pt-BR" sz="2600" b="1">
                <a:solidFill>
                  <a:schemeClr val="tx2"/>
                </a:solidFill>
                <a:latin typeface="Poppins" panose="020B0604020202020204" charset="0"/>
                <a:cs typeface="Poppins" panose="020B0604020202020204" charset="0"/>
              </a:rPr>
              <a:t>146 </a:t>
            </a:r>
            <a:r>
              <a:rPr lang="pt-BR" sz="2600">
                <a:solidFill>
                  <a:schemeClr val="tx2"/>
                </a:solidFill>
                <a:latin typeface="Poppins" panose="020B0604020202020204" charset="0"/>
                <a:cs typeface="Poppins" panose="020B0604020202020204" charset="0"/>
              </a:rPr>
              <a:t>cargos em comissão</a:t>
            </a:r>
          </a:p>
        </p:txBody>
      </p:sp>
      <p:sp>
        <p:nvSpPr>
          <p:cNvPr id="32" name="CaixaDeTexto 31"/>
          <p:cNvSpPr txBox="1"/>
          <p:nvPr/>
        </p:nvSpPr>
        <p:spPr>
          <a:xfrm>
            <a:off x="1454044" y="5339032"/>
            <a:ext cx="4185347" cy="2165426"/>
          </a:xfrm>
          <a:prstGeom prst="rect">
            <a:avLst/>
          </a:prstGeom>
          <a:noFill/>
        </p:spPr>
        <p:txBody>
          <a:bodyPr wrap="square" lIns="163284" tIns="81642" rIns="163284" bIns="81642" rtlCol="0" anchor="t">
            <a:spAutoFit/>
          </a:bodyPr>
          <a:lstStyle/>
          <a:p>
            <a:pPr algn="ctr"/>
            <a:r>
              <a:rPr lang="pt-BR" sz="2600">
                <a:solidFill>
                  <a:schemeClr val="tx2"/>
                </a:solidFill>
                <a:latin typeface="Poppins"/>
                <a:cs typeface="Poppins"/>
              </a:rPr>
              <a:t>Remuneração</a:t>
            </a:r>
          </a:p>
          <a:p>
            <a:pPr algn="ctr"/>
            <a:endParaRPr lang="pt-BR" sz="2600">
              <a:solidFill>
                <a:schemeClr val="tx2"/>
              </a:solidFill>
              <a:latin typeface="Poppins" panose="020B0604020202020204" charset="0"/>
              <a:cs typeface="Poppins" panose="020B0604020202020204" charset="0"/>
            </a:endParaRPr>
          </a:p>
          <a:p>
            <a:pPr algn="ctr"/>
            <a:r>
              <a:rPr lang="pt-BR" sz="2600">
                <a:solidFill>
                  <a:schemeClr val="tx2"/>
                </a:solidFill>
                <a:latin typeface="Poppins"/>
                <a:cs typeface="Poppins"/>
              </a:rPr>
              <a:t>R$ 5.514,93 </a:t>
            </a:r>
            <a:r>
              <a:rPr lang="pt-BR">
                <a:solidFill>
                  <a:schemeClr val="tx2"/>
                </a:solidFill>
                <a:latin typeface="Poppins"/>
                <a:cs typeface="Poppins"/>
              </a:rPr>
              <a:t>(comissionado)</a:t>
            </a:r>
            <a:endParaRPr lang="pt-BR">
              <a:solidFill>
                <a:schemeClr val="tx2"/>
              </a:solidFill>
              <a:latin typeface="Poppins" panose="020B0604020202020204" charset="0"/>
              <a:cs typeface="Poppins" panose="020B0604020202020204" charset="0"/>
            </a:endParaRPr>
          </a:p>
          <a:p>
            <a:pPr algn="ctr"/>
            <a:endParaRPr lang="pt-BR" sz="2600">
              <a:solidFill>
                <a:schemeClr val="tx2"/>
              </a:solidFill>
              <a:latin typeface="Poppins" panose="020B0604020202020204" charset="0"/>
              <a:cs typeface="Poppins" panose="020B0604020202020204" charset="0"/>
            </a:endParaRPr>
          </a:p>
          <a:p>
            <a:pPr algn="ctr"/>
            <a:r>
              <a:rPr lang="pt-BR" sz="2600">
                <a:solidFill>
                  <a:schemeClr val="tx2"/>
                </a:solidFill>
                <a:latin typeface="Poppins"/>
                <a:cs typeface="Poppins"/>
              </a:rPr>
              <a:t>R$ 1.145,89 </a:t>
            </a:r>
            <a:r>
              <a:rPr lang="pt-BR">
                <a:solidFill>
                  <a:schemeClr val="tx2"/>
                </a:solidFill>
                <a:latin typeface="Poppins"/>
                <a:cs typeface="Poppins"/>
              </a:rPr>
              <a:t>(servidor)</a:t>
            </a:r>
          </a:p>
        </p:txBody>
      </p:sp>
      <p:cxnSp>
        <p:nvCxnSpPr>
          <p:cNvPr id="34" name="Conector reto 33"/>
          <p:cNvCxnSpPr/>
          <p:nvPr/>
        </p:nvCxnSpPr>
        <p:spPr>
          <a:xfrm>
            <a:off x="12801600" y="1799316"/>
            <a:ext cx="76200" cy="79923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Conector reto 34"/>
          <p:cNvCxnSpPr/>
          <p:nvPr/>
        </p:nvCxnSpPr>
        <p:spPr>
          <a:xfrm>
            <a:off x="5486400" y="1768362"/>
            <a:ext cx="76200" cy="799238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513468"/>
            <a:ext cx="5132142" cy="6354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ject 41">
            <a:extLst>
              <a:ext uri="{FF2B5EF4-FFF2-40B4-BE49-F238E27FC236}">
                <a16:creationId xmlns:a16="http://schemas.microsoft.com/office/drawing/2014/main" id="{B4D3CA69-5B48-A8A9-75F1-600AE519B66F}"/>
              </a:ext>
            </a:extLst>
          </p:cNvPr>
          <p:cNvSpPr/>
          <p:nvPr/>
        </p:nvSpPr>
        <p:spPr>
          <a:xfrm>
            <a:off x="1911471" y="318888"/>
            <a:ext cx="1219200" cy="1219200"/>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16" name="Gráfico 15" descr="Classificar estrutura de tópicos">
            <a:extLst>
              <a:ext uri="{FF2B5EF4-FFF2-40B4-BE49-F238E27FC236}">
                <a16:creationId xmlns:a16="http://schemas.microsoft.com/office/drawing/2014/main" id="{C5C9A23D-713A-8965-A865-707F6CB0AA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66026" y="459357"/>
            <a:ext cx="914400" cy="914400"/>
          </a:xfrm>
          <a:prstGeom prst="rect">
            <a:avLst/>
          </a:prstGeom>
        </p:spPr>
      </p:pic>
      <p:pic>
        <p:nvPicPr>
          <p:cNvPr id="29" name="Gráfico 28" descr="Hospital estrutura de tópicos">
            <a:extLst>
              <a:ext uri="{FF2B5EF4-FFF2-40B4-BE49-F238E27FC236}">
                <a16:creationId xmlns:a16="http://schemas.microsoft.com/office/drawing/2014/main" id="{27007942-A581-AF53-6A12-4922BFDCB2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86272" y="2206206"/>
            <a:ext cx="914400" cy="914400"/>
          </a:xfrm>
          <a:prstGeom prst="rect">
            <a:avLst/>
          </a:prstGeom>
        </p:spPr>
      </p:pic>
      <p:pic>
        <p:nvPicPr>
          <p:cNvPr id="33" name="Gráfico 32" descr="Coração pulsando estrutura de tópicos">
            <a:extLst>
              <a:ext uri="{FF2B5EF4-FFF2-40B4-BE49-F238E27FC236}">
                <a16:creationId xmlns:a16="http://schemas.microsoft.com/office/drawing/2014/main" id="{18CA2FAA-3F84-18A0-B905-83A09C6ED6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129404" y="3780526"/>
            <a:ext cx="914400" cy="914400"/>
          </a:xfrm>
          <a:prstGeom prst="rect">
            <a:avLst/>
          </a:prstGeom>
        </p:spPr>
      </p:pic>
      <p:pic>
        <p:nvPicPr>
          <p:cNvPr id="36" name="Gráfico 35" descr="Apresentação com organograma estrutura de tópicos">
            <a:extLst>
              <a:ext uri="{FF2B5EF4-FFF2-40B4-BE49-F238E27FC236}">
                <a16:creationId xmlns:a16="http://schemas.microsoft.com/office/drawing/2014/main" id="{B6A75902-537D-1517-F194-E789AB0CA76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129404" y="5397979"/>
            <a:ext cx="914400" cy="914400"/>
          </a:xfrm>
          <a:prstGeom prst="rect">
            <a:avLst/>
          </a:prstGeom>
        </p:spPr>
      </p:pic>
      <p:pic>
        <p:nvPicPr>
          <p:cNvPr id="37" name="Gráfico 36" descr="Grupo de mulheres com preenchimento sólido">
            <a:extLst>
              <a:ext uri="{FF2B5EF4-FFF2-40B4-BE49-F238E27FC236}">
                <a16:creationId xmlns:a16="http://schemas.microsoft.com/office/drawing/2014/main" id="{B76548EB-5CAE-F56F-9766-3CDD34E6C10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194102" y="7058564"/>
            <a:ext cx="914400" cy="914400"/>
          </a:xfrm>
          <a:prstGeom prst="rect">
            <a:avLst/>
          </a:prstGeom>
        </p:spPr>
      </p:pic>
      <p:pic>
        <p:nvPicPr>
          <p:cNvPr id="38" name="Gráfico 37" descr="Medalha estrutura de tópicos">
            <a:extLst>
              <a:ext uri="{FF2B5EF4-FFF2-40B4-BE49-F238E27FC236}">
                <a16:creationId xmlns:a16="http://schemas.microsoft.com/office/drawing/2014/main" id="{5321B0CB-E6DF-B1D5-D9DF-F7569E80FA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237234" y="8481923"/>
            <a:ext cx="914400" cy="914400"/>
          </a:xfrm>
          <a:prstGeom prst="rect">
            <a:avLst/>
          </a:prstGeom>
        </p:spPr>
      </p:pic>
    </p:spTree>
    <p:extLst>
      <p:ext uri="{BB962C8B-B14F-4D97-AF65-F5344CB8AC3E}">
        <p14:creationId xmlns:p14="http://schemas.microsoft.com/office/powerpoint/2010/main" val="2997190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427343"/>
            <a:ext cx="18524319" cy="214184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9" name="Retângulo 8"/>
          <p:cNvSpPr/>
          <p:nvPr/>
        </p:nvSpPr>
        <p:spPr>
          <a:xfrm>
            <a:off x="3437159" y="270515"/>
            <a:ext cx="9144000" cy="928459"/>
          </a:xfrm>
          <a:prstGeom prst="rect">
            <a:avLst/>
          </a:prstGeom>
        </p:spPr>
        <p:txBody>
          <a:bodyPr lIns="91440" tIns="45720" rIns="91440" bIns="45720" anchor="t">
            <a:spAutoFit/>
          </a:bodyPr>
          <a:lstStyle/>
          <a:p>
            <a:pPr>
              <a:lnSpc>
                <a:spcPct val="150000"/>
              </a:lnSpc>
              <a:spcBef>
                <a:spcPts val="10"/>
              </a:spcBef>
            </a:pPr>
            <a:r>
              <a:rPr lang="pt-BR" sz="4000" b="1">
                <a:solidFill>
                  <a:schemeClr val="tx2"/>
                </a:solidFill>
                <a:latin typeface="Poppins"/>
                <a:cs typeface="Poppins"/>
              </a:rPr>
              <a:t>CONCORRÊNCIA</a:t>
            </a:r>
            <a:endParaRPr lang="pt-BR" sz="4000" b="1">
              <a:solidFill>
                <a:schemeClr val="tx2"/>
              </a:solidFill>
              <a:latin typeface="Poppins" panose="020B0604020202020204" charset="0"/>
              <a:cs typeface="Poppins" panose="020B0604020202020204" charset="0"/>
            </a:endParaRPr>
          </a:p>
        </p:txBody>
      </p:sp>
      <p:sp>
        <p:nvSpPr>
          <p:cNvPr id="14" name="Espaço Reservado para Conteúdo 2"/>
          <p:cNvSpPr txBox="1">
            <a:spLocks/>
          </p:cNvSpPr>
          <p:nvPr/>
        </p:nvSpPr>
        <p:spPr>
          <a:xfrm>
            <a:off x="2012830" y="2464594"/>
            <a:ext cx="4835107" cy="885735"/>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pt-BR" sz="2600">
                <a:solidFill>
                  <a:schemeClr val="tx2"/>
                </a:solidFill>
                <a:latin typeface="Poppins"/>
                <a:cs typeface="Poppins"/>
              </a:rPr>
              <a:t>Distanciamento remuneratório entre a Prefeitura de São Paulo com outras esferas de governo e iniciativa privada</a:t>
            </a:r>
            <a:endParaRPr lang="pt-BR">
              <a:solidFill>
                <a:schemeClr val="tx2"/>
              </a:solidFill>
              <a:latin typeface="Poppins"/>
              <a:cs typeface="Poppins"/>
            </a:endParaRPr>
          </a:p>
        </p:txBody>
      </p:sp>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1770" y="2757453"/>
            <a:ext cx="9378499" cy="1828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aixaDeTexto 15"/>
          <p:cNvSpPr txBox="1"/>
          <p:nvPr/>
        </p:nvSpPr>
        <p:spPr>
          <a:xfrm>
            <a:off x="1600200" y="10087978"/>
            <a:ext cx="10963996" cy="230832"/>
          </a:xfrm>
          <a:prstGeom prst="rect">
            <a:avLst/>
          </a:prstGeom>
          <a:noFill/>
        </p:spPr>
        <p:txBody>
          <a:bodyPr wrap="square" lIns="91440" tIns="45720" rIns="91440" bIns="45720" rtlCol="0" anchor="t">
            <a:spAutoFit/>
          </a:bodyPr>
          <a:lstStyle/>
          <a:p>
            <a:r>
              <a:rPr lang="pt-BR" sz="900">
                <a:solidFill>
                  <a:srgbClr val="1F497D"/>
                </a:solidFill>
                <a:latin typeface="Poppins"/>
                <a:cs typeface="Poppins"/>
              </a:rPr>
              <a:t>Pesquisa realizada no Brasil pela consultoria de recrutamento Robert Walters, disponível em https://</a:t>
            </a:r>
            <a:r>
              <a:rPr lang="pt-BR" sz="900">
                <a:solidFill>
                  <a:srgbClr val="1F497D"/>
                </a:solidFill>
                <a:latin typeface="Poppins"/>
                <a:cs typeface="Poppins"/>
                <a:hlinkClick r:id="rId7"/>
              </a:rPr>
              <a:t>engage.robertwalters.com/salary-guide-2021/landing-28KX-23489.html</a:t>
            </a:r>
            <a:endParaRPr lang="pt-BR" sz="900">
              <a:solidFill>
                <a:srgbClr val="1F497D"/>
              </a:solidFill>
              <a:latin typeface="Poppins"/>
              <a:cs typeface="Poppins"/>
            </a:endParaRPr>
          </a:p>
        </p:txBody>
      </p:sp>
      <p:sp>
        <p:nvSpPr>
          <p:cNvPr id="17" name="CaixaDeTexto 16"/>
          <p:cNvSpPr txBox="1"/>
          <p:nvPr/>
        </p:nvSpPr>
        <p:spPr>
          <a:xfrm>
            <a:off x="1652954" y="9717666"/>
            <a:ext cx="4339983" cy="369332"/>
          </a:xfrm>
          <a:prstGeom prst="rect">
            <a:avLst/>
          </a:prstGeom>
          <a:noFill/>
        </p:spPr>
        <p:txBody>
          <a:bodyPr wrap="square" lIns="91440" tIns="45720" rIns="91440" bIns="45720" rtlCol="0" anchor="t">
            <a:spAutoFit/>
          </a:bodyPr>
          <a:lstStyle/>
          <a:p>
            <a:r>
              <a:rPr lang="pt-BR" sz="900" b="1">
                <a:solidFill>
                  <a:srgbClr val="1F497D"/>
                </a:solidFill>
                <a:latin typeface="Poppins" charset="0"/>
                <a:cs typeface="Poppins" panose="020B0604020202020204" charset="0"/>
              </a:rPr>
              <a:t>Fontes: </a:t>
            </a:r>
            <a:r>
              <a:rPr lang="pt-BR" sz="900">
                <a:solidFill>
                  <a:srgbClr val="1F497D"/>
                </a:solidFill>
                <a:latin typeface="Poppins" panose="020B0604020202020204" charset="0"/>
                <a:cs typeface="Poppins" panose="020B0604020202020204" charset="0"/>
              </a:rPr>
              <a:t>Cubos/SIGPEC – FOPAG </a:t>
            </a:r>
            <a:r>
              <a:rPr lang="pt-BR" sz="900" err="1">
                <a:solidFill>
                  <a:srgbClr val="1F497D"/>
                </a:solidFill>
                <a:latin typeface="Poppins" panose="020B0604020202020204" charset="0"/>
                <a:cs typeface="Poppins" panose="020B0604020202020204" charset="0"/>
              </a:rPr>
              <a:t>nov</a:t>
            </a:r>
            <a:r>
              <a:rPr lang="pt-BR" sz="900">
                <a:solidFill>
                  <a:srgbClr val="1F497D"/>
                </a:solidFill>
                <a:latin typeface="Poppins" panose="020B0604020202020204" charset="0"/>
                <a:cs typeface="Poppins" panose="020B0604020202020204" charset="0"/>
              </a:rPr>
              <a:t>/20; orçamento 2020, disponível em </a:t>
            </a:r>
            <a:r>
              <a:rPr lang="pt-BR" sz="900">
                <a:solidFill>
                  <a:srgbClr val="1F497D"/>
                </a:solidFill>
                <a:latin typeface="Poppins" panose="020B0604020202020204" charset="0"/>
                <a:cs typeface="Poppins" panose="020B0604020202020204" charset="0"/>
                <a:hlinkClick r:id="rId8"/>
              </a:rPr>
              <a:t>http://orcamento.sf.prefeitura.sp.gov.br/orcamento/execucao.php</a:t>
            </a:r>
            <a:r>
              <a:rPr lang="pt-BR" sz="900">
                <a:solidFill>
                  <a:srgbClr val="1F497D"/>
                </a:solidFill>
                <a:latin typeface="Poppins" panose="020B0604020202020204" charset="0"/>
                <a:cs typeface="Poppins" panose="020B0604020202020204" charset="0"/>
              </a:rPr>
              <a:t> </a:t>
            </a:r>
          </a:p>
        </p:txBody>
      </p:sp>
      <p:pic>
        <p:nvPicPr>
          <p:cNvPr id="1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5162" y="4662970"/>
            <a:ext cx="11485563" cy="506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ject 47">
            <a:extLst>
              <a:ext uri="{FF2B5EF4-FFF2-40B4-BE49-F238E27FC236}">
                <a16:creationId xmlns:a16="http://schemas.microsoft.com/office/drawing/2014/main" id="{3314ECC8-CA92-9429-DFB1-B674643BCD6A}"/>
              </a:ext>
            </a:extLst>
          </p:cNvPr>
          <p:cNvSpPr/>
          <p:nvPr/>
        </p:nvSpPr>
        <p:spPr>
          <a:xfrm>
            <a:off x="2009774" y="181514"/>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20" name="Gráfico 19" descr="Concorrência estrutura de tópicos">
            <a:extLst>
              <a:ext uri="{FF2B5EF4-FFF2-40B4-BE49-F238E27FC236}">
                <a16:creationId xmlns:a16="http://schemas.microsoft.com/office/drawing/2014/main" id="{B929382A-AD3E-5CFD-31CE-28F6D151CD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38555" y="351526"/>
            <a:ext cx="914400" cy="914400"/>
          </a:xfrm>
          <a:prstGeom prst="rect">
            <a:avLst/>
          </a:prstGeom>
        </p:spPr>
      </p:pic>
    </p:spTree>
    <p:extLst>
      <p:ext uri="{BB962C8B-B14F-4D97-AF65-F5344CB8AC3E}">
        <p14:creationId xmlns:p14="http://schemas.microsoft.com/office/powerpoint/2010/main" val="97930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524319" cy="10287000"/>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3" name="Group 3"/>
          <p:cNvGrpSpPr/>
          <p:nvPr/>
        </p:nvGrpSpPr>
        <p:grpSpPr>
          <a:xfrm>
            <a:off x="-602413" y="-1105761"/>
            <a:ext cx="7336602" cy="11392761"/>
            <a:chOff x="0" y="0"/>
            <a:chExt cx="1932274" cy="3000563"/>
          </a:xfrm>
        </p:grpSpPr>
        <p:sp>
          <p:nvSpPr>
            <p:cNvPr id="4" name="Freeform 4"/>
            <p:cNvSpPr/>
            <p:nvPr/>
          </p:nvSpPr>
          <p:spPr>
            <a:xfrm>
              <a:off x="0" y="0"/>
              <a:ext cx="1932274" cy="3000563"/>
            </a:xfrm>
            <a:custGeom>
              <a:avLst/>
              <a:gdLst/>
              <a:ahLst/>
              <a:cxnLst/>
              <a:rect l="l" t="t" r="r" b="b"/>
              <a:pathLst>
                <a:path w="1932274" h="3000563">
                  <a:moveTo>
                    <a:pt x="0" y="0"/>
                  </a:moveTo>
                  <a:lnTo>
                    <a:pt x="1932274" y="0"/>
                  </a:lnTo>
                  <a:lnTo>
                    <a:pt x="1932274" y="3000563"/>
                  </a:lnTo>
                  <a:lnTo>
                    <a:pt x="0" y="3000563"/>
                  </a:lnTo>
                  <a:close/>
                </a:path>
              </a:pathLst>
            </a:custGeom>
            <a:solidFill>
              <a:srgbClr val="1A3C73"/>
            </a:solidFill>
          </p:spPr>
        </p:sp>
        <p:sp>
          <p:nvSpPr>
            <p:cNvPr id="5" name="TextBox 5"/>
            <p:cNvSpPr txBox="1"/>
            <p:nvPr/>
          </p:nvSpPr>
          <p:spPr>
            <a:xfrm>
              <a:off x="0" y="-38100"/>
              <a:ext cx="1932274" cy="303866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0531" y="2387512"/>
            <a:ext cx="19832409" cy="5224561"/>
            <a:chOff x="0" y="0"/>
            <a:chExt cx="2937512" cy="773845"/>
          </a:xfrm>
        </p:grpSpPr>
        <p:sp>
          <p:nvSpPr>
            <p:cNvPr id="7" name="Freeform 7"/>
            <p:cNvSpPr/>
            <p:nvPr/>
          </p:nvSpPr>
          <p:spPr>
            <a:xfrm>
              <a:off x="0" y="0"/>
              <a:ext cx="2937512" cy="773845"/>
            </a:xfrm>
            <a:custGeom>
              <a:avLst/>
              <a:gdLst/>
              <a:ahLst/>
              <a:cxnLst/>
              <a:rect l="l" t="t" r="r" b="b"/>
              <a:pathLst>
                <a:path w="2937512" h="773845">
                  <a:moveTo>
                    <a:pt x="19909" y="0"/>
                  </a:moveTo>
                  <a:lnTo>
                    <a:pt x="2917603" y="0"/>
                  </a:lnTo>
                  <a:cubicBezTo>
                    <a:pt x="2928598" y="0"/>
                    <a:pt x="2937512" y="8913"/>
                    <a:pt x="2937512" y="19909"/>
                  </a:cubicBezTo>
                  <a:lnTo>
                    <a:pt x="2937512" y="753936"/>
                  </a:lnTo>
                  <a:cubicBezTo>
                    <a:pt x="2937512" y="764931"/>
                    <a:pt x="2928598" y="773845"/>
                    <a:pt x="2917603" y="773845"/>
                  </a:cubicBezTo>
                  <a:lnTo>
                    <a:pt x="19909" y="773845"/>
                  </a:lnTo>
                  <a:cubicBezTo>
                    <a:pt x="8913" y="773845"/>
                    <a:pt x="0" y="764931"/>
                    <a:pt x="0" y="753936"/>
                  </a:cubicBezTo>
                  <a:lnTo>
                    <a:pt x="0" y="19909"/>
                  </a:lnTo>
                  <a:cubicBezTo>
                    <a:pt x="0" y="8913"/>
                    <a:pt x="8913" y="0"/>
                    <a:pt x="19909" y="0"/>
                  </a:cubicBezTo>
                  <a:close/>
                </a:path>
              </a:pathLst>
            </a:custGeom>
            <a:solidFill>
              <a:srgbClr val="EE7830"/>
            </a:solidFill>
          </p:spPr>
        </p:sp>
        <p:sp>
          <p:nvSpPr>
            <p:cNvPr id="8" name="TextBox 8"/>
            <p:cNvSpPr txBox="1"/>
            <p:nvPr/>
          </p:nvSpPr>
          <p:spPr>
            <a:xfrm>
              <a:off x="0" y="-38100"/>
              <a:ext cx="2937512" cy="81194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0" y="0"/>
            <a:ext cx="19680527" cy="7612073"/>
          </a:xfrm>
          <a:custGeom>
            <a:avLst/>
            <a:gdLst/>
            <a:ahLst/>
            <a:cxnLst/>
            <a:rect l="l" t="t" r="r" b="b"/>
            <a:pathLst>
              <a:path w="19680527" h="7612073">
                <a:moveTo>
                  <a:pt x="0" y="0"/>
                </a:moveTo>
                <a:lnTo>
                  <a:pt x="19680527" y="0"/>
                </a:lnTo>
                <a:lnTo>
                  <a:pt x="19680527" y="7612073"/>
                </a:lnTo>
                <a:lnTo>
                  <a:pt x="0" y="7612073"/>
                </a:lnTo>
                <a:lnTo>
                  <a:pt x="0" y="0"/>
                </a:lnTo>
                <a:close/>
              </a:path>
            </a:pathLst>
          </a:custGeom>
          <a:blipFill>
            <a:blip r:embed="rId3"/>
            <a:stretch>
              <a:fillRect t="-27653" b="-12068"/>
            </a:stretch>
          </a:blipFill>
        </p:spPr>
      </p:sp>
      <p:sp>
        <p:nvSpPr>
          <p:cNvPr id="10" name="Freeform 10"/>
          <p:cNvSpPr/>
          <p:nvPr/>
        </p:nvSpPr>
        <p:spPr>
          <a:xfrm>
            <a:off x="1028700" y="8453136"/>
            <a:ext cx="2539108" cy="919072"/>
          </a:xfrm>
          <a:custGeom>
            <a:avLst/>
            <a:gdLst/>
            <a:ahLst/>
            <a:cxnLst/>
            <a:rect l="l" t="t" r="r" b="b"/>
            <a:pathLst>
              <a:path w="2539108" h="919072">
                <a:moveTo>
                  <a:pt x="0" y="0"/>
                </a:moveTo>
                <a:lnTo>
                  <a:pt x="2539108" y="0"/>
                </a:lnTo>
                <a:lnTo>
                  <a:pt x="2539108" y="919071"/>
                </a:lnTo>
                <a:lnTo>
                  <a:pt x="0" y="919071"/>
                </a:lnTo>
                <a:lnTo>
                  <a:pt x="0" y="0"/>
                </a:lnTo>
                <a:close/>
              </a:path>
            </a:pathLst>
          </a:custGeom>
          <a:blipFill>
            <a:blip r:embed="rId4"/>
            <a:stretch>
              <a:fillRect t="-838"/>
            </a:stretch>
          </a:blipFill>
        </p:spPr>
      </p:sp>
      <p:sp>
        <p:nvSpPr>
          <p:cNvPr id="11" name="TextBox 11"/>
          <p:cNvSpPr txBox="1"/>
          <p:nvPr/>
        </p:nvSpPr>
        <p:spPr>
          <a:xfrm>
            <a:off x="1028700" y="3653637"/>
            <a:ext cx="16870858" cy="2375266"/>
          </a:xfrm>
          <a:prstGeom prst="rect">
            <a:avLst/>
          </a:prstGeom>
        </p:spPr>
        <p:txBody>
          <a:bodyPr wrap="square" lIns="0" tIns="0" rIns="0" bIns="0" rtlCol="0" anchor="t">
            <a:spAutoFit/>
          </a:bodyPr>
          <a:lstStyle/>
          <a:p>
            <a:pPr>
              <a:lnSpc>
                <a:spcPct val="150000"/>
              </a:lnSpc>
              <a:spcBef>
                <a:spcPts val="10"/>
              </a:spcBef>
            </a:pPr>
            <a:r>
              <a:rPr lang="pt-BR" sz="5400" b="1">
                <a:solidFill>
                  <a:schemeClr val="bg1"/>
                </a:solidFill>
                <a:latin typeface="Poppins Bold"/>
                <a:cs typeface="Poppins"/>
              </a:rPr>
              <a:t>O modelo de Cargos em Comissão e </a:t>
            </a:r>
            <a:endParaRPr lang="pt-BR" sz="5400" b="1">
              <a:solidFill>
                <a:schemeClr val="bg1"/>
              </a:solidFill>
              <a:latin typeface="Poppins Bold"/>
              <a:cs typeface="Poppins" panose="020B0604020202020204" charset="0"/>
            </a:endParaRPr>
          </a:p>
          <a:p>
            <a:pPr>
              <a:lnSpc>
                <a:spcPct val="150000"/>
              </a:lnSpc>
              <a:spcBef>
                <a:spcPts val="10"/>
              </a:spcBef>
            </a:pPr>
            <a:r>
              <a:rPr lang="pt-BR" sz="5400" b="1">
                <a:solidFill>
                  <a:schemeClr val="bg1"/>
                </a:solidFill>
                <a:latin typeface="Poppins Bold"/>
                <a:cs typeface="Poppins"/>
              </a:rPr>
              <a:t>Funções de Confiança</a:t>
            </a:r>
          </a:p>
        </p:txBody>
      </p:sp>
      <p:sp>
        <p:nvSpPr>
          <p:cNvPr id="12" name="Freeform 12"/>
          <p:cNvSpPr/>
          <p:nvPr/>
        </p:nvSpPr>
        <p:spPr>
          <a:xfrm>
            <a:off x="8894322" y="307722"/>
            <a:ext cx="9005236" cy="7302215"/>
          </a:xfrm>
          <a:custGeom>
            <a:avLst/>
            <a:gdLst/>
            <a:ahLst/>
            <a:cxnLst/>
            <a:rect l="l" t="t" r="r" b="b"/>
            <a:pathLst>
              <a:path w="9005236" h="7302215">
                <a:moveTo>
                  <a:pt x="0" y="0"/>
                </a:moveTo>
                <a:lnTo>
                  <a:pt x="9005236" y="0"/>
                </a:lnTo>
                <a:lnTo>
                  <a:pt x="9005236" y="7302215"/>
                </a:lnTo>
                <a:lnTo>
                  <a:pt x="0" y="7302215"/>
                </a:lnTo>
                <a:lnTo>
                  <a:pt x="0" y="0"/>
                </a:lnTo>
                <a:close/>
              </a:path>
            </a:pathLst>
          </a:custGeom>
          <a:blipFill>
            <a:blip r:embed="rId5">
              <a:alphaModFix amt="18000"/>
            </a:blip>
            <a:stretch>
              <a:fillRect t="-11191" r="-9076" b="-45157"/>
            </a:stretch>
          </a:blipFill>
        </p:spPr>
      </p:sp>
    </p:spTree>
    <p:extLst>
      <p:ext uri="{BB962C8B-B14F-4D97-AF65-F5344CB8AC3E}">
        <p14:creationId xmlns:p14="http://schemas.microsoft.com/office/powerpoint/2010/main" val="176746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491556"/>
            <a:ext cx="18524319" cy="2206056"/>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24" name="object 14"/>
          <p:cNvSpPr txBox="1">
            <a:spLocks/>
          </p:cNvSpPr>
          <p:nvPr/>
        </p:nvSpPr>
        <p:spPr>
          <a:xfrm>
            <a:off x="3408002" y="495300"/>
            <a:ext cx="12281587" cy="648896"/>
          </a:xfrm>
          <a:prstGeom prst="rect">
            <a:avLst/>
          </a:prstGeom>
        </p:spPr>
        <p:txBody>
          <a:bodyPr vert="horz" wrap="square" lIns="0" tIns="3302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260"/>
              </a:spcBef>
            </a:pPr>
            <a:r>
              <a:rPr lang="pt-BR" sz="4000" b="1">
                <a:solidFill>
                  <a:schemeClr val="tx2"/>
                </a:solidFill>
                <a:latin typeface="Poppins Bold"/>
              </a:rPr>
              <a:t>CARACTERÍSTICAS</a:t>
            </a:r>
            <a:endParaRPr lang="pt-BR" sz="4000" b="1">
              <a:solidFill>
                <a:schemeClr val="tx2"/>
              </a:solidFill>
              <a:latin typeface="Poppins Bold"/>
              <a:ea typeface="+mn-ea"/>
              <a:cs typeface="+mn-cs"/>
            </a:endParaRPr>
          </a:p>
        </p:txBody>
      </p:sp>
      <p:sp>
        <p:nvSpPr>
          <p:cNvPr id="25" name="object 4"/>
          <p:cNvSpPr txBox="1"/>
          <p:nvPr/>
        </p:nvSpPr>
        <p:spPr>
          <a:xfrm>
            <a:off x="2299073" y="2575724"/>
            <a:ext cx="14743691" cy="6127318"/>
          </a:xfrm>
          <a:prstGeom prst="rect">
            <a:avLst/>
          </a:prstGeom>
        </p:spPr>
        <p:txBody>
          <a:bodyPr vert="horz" wrap="square" lIns="0" tIns="33020" rIns="0" bIns="0" rtlCol="0" anchor="t">
            <a:spAutoFit/>
          </a:bodyPr>
          <a:lstStyle/>
          <a:p>
            <a:pPr marL="481330" indent="-457200" algn="just">
              <a:spcBef>
                <a:spcPts val="260"/>
              </a:spcBef>
              <a:buClr>
                <a:srgbClr val="000000"/>
              </a:buClr>
              <a:buFont typeface="Arial"/>
              <a:buChar char="•"/>
              <a:tabLst>
                <a:tab pos="711200" algn="l"/>
                <a:tab pos="712470" algn="l"/>
              </a:tabLst>
            </a:pPr>
            <a:r>
              <a:rPr sz="3300" spc="30">
                <a:solidFill>
                  <a:schemeClr val="tx2"/>
                </a:solidFill>
                <a:latin typeface="Poppins"/>
                <a:cs typeface="Poppins"/>
              </a:rPr>
              <a:t>Regime</a:t>
            </a:r>
            <a:r>
              <a:rPr sz="3300" spc="170">
                <a:solidFill>
                  <a:schemeClr val="tx2"/>
                </a:solidFill>
                <a:latin typeface="Poppins"/>
                <a:cs typeface="Poppins"/>
              </a:rPr>
              <a:t> </a:t>
            </a:r>
            <a:r>
              <a:rPr sz="3300" spc="60">
                <a:solidFill>
                  <a:schemeClr val="tx2"/>
                </a:solidFill>
                <a:latin typeface="Poppins"/>
                <a:cs typeface="Poppins"/>
              </a:rPr>
              <a:t>de</a:t>
            </a:r>
            <a:r>
              <a:rPr sz="3300" spc="30">
                <a:solidFill>
                  <a:schemeClr val="tx2"/>
                </a:solidFill>
                <a:latin typeface="Poppins"/>
                <a:cs typeface="Poppins"/>
              </a:rPr>
              <a:t> </a:t>
            </a:r>
            <a:r>
              <a:rPr sz="3300" spc="40" err="1">
                <a:solidFill>
                  <a:schemeClr val="tx2"/>
                </a:solidFill>
                <a:latin typeface="Poppins"/>
                <a:cs typeface="Poppins"/>
              </a:rPr>
              <a:t>subsídio</a:t>
            </a:r>
            <a:endParaRPr lang="pt-BR" sz="3300">
              <a:solidFill>
                <a:schemeClr val="tx2"/>
              </a:solidFill>
              <a:latin typeface="Poppins"/>
              <a:cs typeface="Poppins"/>
            </a:endParaRPr>
          </a:p>
          <a:p>
            <a:pPr marL="457200" indent="-457200" algn="just">
              <a:spcBef>
                <a:spcPts val="10"/>
              </a:spcBef>
              <a:buFont typeface="Arial"/>
              <a:buChar char="•"/>
            </a:pPr>
            <a:endParaRPr lang="pt-BR" sz="3300">
              <a:solidFill>
                <a:schemeClr val="tx2"/>
              </a:solidFill>
              <a:latin typeface="Poppins" panose="020B0604020202020204" charset="0"/>
              <a:cs typeface="Poppins" panose="020B0604020202020204" charset="0"/>
            </a:endParaRPr>
          </a:p>
          <a:p>
            <a:pPr marL="481330" indent="-457200" algn="just">
              <a:buClr>
                <a:srgbClr val="000000"/>
              </a:buClr>
              <a:buFont typeface="Arial"/>
              <a:buChar char="•"/>
              <a:tabLst>
                <a:tab pos="711200" algn="l"/>
                <a:tab pos="712470" algn="l"/>
              </a:tabLst>
            </a:pPr>
            <a:r>
              <a:rPr sz="3300" spc="60" err="1">
                <a:solidFill>
                  <a:schemeClr val="tx2"/>
                </a:solidFill>
                <a:latin typeface="Poppins"/>
                <a:cs typeface="Poppins"/>
              </a:rPr>
              <a:t>Pe</a:t>
            </a:r>
            <a:r>
              <a:rPr lang="pt-BR" sz="3300" spc="60">
                <a:solidFill>
                  <a:schemeClr val="tx2"/>
                </a:solidFill>
                <a:latin typeface="Poppins"/>
                <a:cs typeface="Poppins"/>
              </a:rPr>
              <a:t>r</a:t>
            </a:r>
            <a:r>
              <a:rPr sz="3300" spc="60" err="1">
                <a:solidFill>
                  <a:schemeClr val="tx2"/>
                </a:solidFill>
                <a:latin typeface="Poppins"/>
                <a:cs typeface="Poppins"/>
              </a:rPr>
              <a:t>centuais</a:t>
            </a:r>
            <a:r>
              <a:rPr sz="3300" spc="150">
                <a:solidFill>
                  <a:schemeClr val="tx2"/>
                </a:solidFill>
                <a:latin typeface="Poppins"/>
                <a:cs typeface="Poppins"/>
              </a:rPr>
              <a:t> </a:t>
            </a:r>
            <a:r>
              <a:rPr sz="3300" spc="30" err="1">
                <a:solidFill>
                  <a:schemeClr val="tx2"/>
                </a:solidFill>
                <a:latin typeface="Poppins"/>
                <a:cs typeface="Poppins"/>
              </a:rPr>
              <a:t>mínimos</a:t>
            </a:r>
            <a:r>
              <a:rPr sz="3300" spc="180">
                <a:solidFill>
                  <a:schemeClr val="tx2"/>
                </a:solidFill>
                <a:latin typeface="Poppins"/>
                <a:cs typeface="Poppins"/>
              </a:rPr>
              <a:t> </a:t>
            </a:r>
            <a:r>
              <a:rPr sz="3300" spc="60">
                <a:solidFill>
                  <a:schemeClr val="tx2"/>
                </a:solidFill>
                <a:latin typeface="Poppins"/>
                <a:cs typeface="Poppins"/>
              </a:rPr>
              <a:t>de</a:t>
            </a:r>
            <a:r>
              <a:rPr sz="3300" spc="80">
                <a:solidFill>
                  <a:schemeClr val="tx2"/>
                </a:solidFill>
                <a:latin typeface="Poppins"/>
                <a:cs typeface="Poppins"/>
              </a:rPr>
              <a:t> </a:t>
            </a:r>
            <a:r>
              <a:rPr sz="3300" spc="20" err="1">
                <a:solidFill>
                  <a:schemeClr val="tx2"/>
                </a:solidFill>
                <a:latin typeface="Poppins"/>
                <a:cs typeface="Poppins"/>
              </a:rPr>
              <a:t>ocupação</a:t>
            </a:r>
            <a:r>
              <a:rPr sz="3300" spc="320">
                <a:solidFill>
                  <a:schemeClr val="tx2"/>
                </a:solidFill>
                <a:latin typeface="Poppins"/>
                <a:cs typeface="Poppins"/>
              </a:rPr>
              <a:t> </a:t>
            </a:r>
            <a:r>
              <a:rPr sz="3300" spc="60">
                <a:solidFill>
                  <a:schemeClr val="tx2"/>
                </a:solidFill>
                <a:latin typeface="Poppins"/>
                <a:cs typeface="Poppins"/>
              </a:rPr>
              <a:t>de</a:t>
            </a:r>
            <a:r>
              <a:rPr sz="3300" spc="80">
                <a:solidFill>
                  <a:schemeClr val="tx2"/>
                </a:solidFill>
                <a:latin typeface="Poppins"/>
                <a:cs typeface="Poppins"/>
              </a:rPr>
              <a:t> </a:t>
            </a:r>
            <a:r>
              <a:rPr sz="3300" spc="70" err="1">
                <a:solidFill>
                  <a:schemeClr val="tx2"/>
                </a:solidFill>
                <a:latin typeface="Poppins"/>
                <a:cs typeface="Poppins"/>
              </a:rPr>
              <a:t>ca</a:t>
            </a:r>
            <a:r>
              <a:rPr lang="pt-BR" sz="3300" spc="70">
                <a:solidFill>
                  <a:schemeClr val="tx2"/>
                </a:solidFill>
                <a:latin typeface="Poppins"/>
                <a:cs typeface="Poppins"/>
              </a:rPr>
              <a:t>r</a:t>
            </a:r>
            <a:r>
              <a:rPr sz="3300" spc="70" err="1">
                <a:solidFill>
                  <a:schemeClr val="tx2"/>
                </a:solidFill>
                <a:latin typeface="Poppins"/>
                <a:cs typeface="Poppins"/>
              </a:rPr>
              <a:t>gos</a:t>
            </a:r>
            <a:r>
              <a:rPr sz="3300" spc="180">
                <a:solidFill>
                  <a:schemeClr val="tx2"/>
                </a:solidFill>
                <a:latin typeface="Poppins"/>
                <a:cs typeface="Poppins"/>
              </a:rPr>
              <a:t> </a:t>
            </a:r>
            <a:r>
              <a:rPr sz="3300" spc="30" err="1">
                <a:solidFill>
                  <a:schemeClr val="tx2"/>
                </a:solidFill>
                <a:latin typeface="Poppins"/>
                <a:cs typeface="Poppins"/>
              </a:rPr>
              <a:t>em</a:t>
            </a:r>
            <a:r>
              <a:rPr sz="3300" spc="90">
                <a:solidFill>
                  <a:schemeClr val="tx2"/>
                </a:solidFill>
                <a:latin typeface="Poppins"/>
                <a:cs typeface="Poppins"/>
              </a:rPr>
              <a:t> </a:t>
            </a:r>
            <a:r>
              <a:rPr sz="3300" spc="30" err="1">
                <a:solidFill>
                  <a:schemeClr val="tx2"/>
                </a:solidFill>
                <a:latin typeface="Poppins"/>
                <a:cs typeface="Poppins"/>
              </a:rPr>
              <a:t>comissão</a:t>
            </a:r>
            <a:r>
              <a:rPr sz="3300" spc="180">
                <a:solidFill>
                  <a:schemeClr val="tx2"/>
                </a:solidFill>
                <a:latin typeface="Poppins"/>
                <a:cs typeface="Poppins"/>
              </a:rPr>
              <a:t> </a:t>
            </a:r>
            <a:r>
              <a:rPr sz="3300" spc="130" err="1">
                <a:solidFill>
                  <a:schemeClr val="tx2"/>
                </a:solidFill>
                <a:latin typeface="Poppins"/>
                <a:cs typeface="Poppins"/>
              </a:rPr>
              <a:t>po</a:t>
            </a:r>
            <a:r>
              <a:rPr lang="pt-BR" sz="3300" spc="130">
                <a:solidFill>
                  <a:schemeClr val="tx2"/>
                </a:solidFill>
                <a:latin typeface="Poppins"/>
                <a:cs typeface="Poppins"/>
              </a:rPr>
              <a:t>r</a:t>
            </a:r>
            <a:r>
              <a:rPr sz="3300" spc="40">
                <a:solidFill>
                  <a:schemeClr val="tx2"/>
                </a:solidFill>
                <a:latin typeface="Poppins"/>
                <a:cs typeface="Poppins"/>
              </a:rPr>
              <a:t> </a:t>
            </a:r>
            <a:r>
              <a:rPr sz="3300" spc="100">
                <a:solidFill>
                  <a:schemeClr val="tx2"/>
                </a:solidFill>
                <a:latin typeface="Poppins"/>
                <a:cs typeface="Poppins"/>
              </a:rPr>
              <a:t>se</a:t>
            </a:r>
            <a:r>
              <a:rPr lang="pt-BR" sz="3300" spc="100">
                <a:solidFill>
                  <a:schemeClr val="tx2"/>
                </a:solidFill>
                <a:latin typeface="Poppins"/>
                <a:cs typeface="Poppins"/>
              </a:rPr>
              <a:t>r</a:t>
            </a:r>
            <a:r>
              <a:rPr sz="3300" spc="100" err="1">
                <a:solidFill>
                  <a:schemeClr val="tx2"/>
                </a:solidFill>
                <a:latin typeface="Poppins"/>
                <a:cs typeface="Poppins"/>
              </a:rPr>
              <a:t>vido</a:t>
            </a:r>
            <a:r>
              <a:rPr lang="pt-BR" sz="3300" spc="100">
                <a:solidFill>
                  <a:schemeClr val="tx2"/>
                </a:solidFill>
                <a:latin typeface="Poppins"/>
                <a:cs typeface="Poppins"/>
              </a:rPr>
              <a:t>r</a:t>
            </a:r>
            <a:r>
              <a:rPr sz="3300" spc="100" err="1">
                <a:solidFill>
                  <a:schemeClr val="tx2"/>
                </a:solidFill>
                <a:latin typeface="Poppins"/>
                <a:cs typeface="Poppins"/>
              </a:rPr>
              <a:t>es</a:t>
            </a:r>
            <a:endParaRPr sz="3300">
              <a:solidFill>
                <a:schemeClr val="tx2"/>
              </a:solidFill>
              <a:latin typeface="Poppins"/>
              <a:cs typeface="Poppins"/>
            </a:endParaRPr>
          </a:p>
          <a:p>
            <a:pPr marL="481330" indent="-457200" algn="just">
              <a:buClr>
                <a:srgbClr val="000000"/>
              </a:buClr>
              <a:buFont typeface="Arial"/>
              <a:buChar char="•"/>
            </a:pPr>
            <a:endParaRPr sz="3300" spc="100">
              <a:solidFill>
                <a:schemeClr val="tx2"/>
              </a:solidFill>
              <a:latin typeface="Poppins" panose="020B0604020202020204" charset="0"/>
              <a:cs typeface="Poppins" panose="020B0604020202020204" charset="0"/>
            </a:endParaRPr>
          </a:p>
          <a:p>
            <a:pPr marL="481330" indent="-457200" algn="just">
              <a:spcBef>
                <a:spcPts val="10"/>
              </a:spcBef>
              <a:buClr>
                <a:srgbClr val="000000"/>
              </a:buClr>
              <a:buFont typeface="Arial"/>
              <a:buChar char="•"/>
              <a:tabLst>
                <a:tab pos="711200" algn="l"/>
                <a:tab pos="712470" algn="l"/>
              </a:tabLst>
            </a:pPr>
            <a:r>
              <a:rPr sz="3300" spc="110">
                <a:solidFill>
                  <a:schemeClr val="tx2"/>
                </a:solidFill>
                <a:latin typeface="Poppins"/>
                <a:cs typeface="Poppins"/>
              </a:rPr>
              <a:t>C</a:t>
            </a:r>
            <a:r>
              <a:rPr lang="pt-BR" sz="3300" spc="110">
                <a:solidFill>
                  <a:schemeClr val="tx2"/>
                </a:solidFill>
                <a:latin typeface="Poppins"/>
                <a:cs typeface="Poppins"/>
              </a:rPr>
              <a:t>r</a:t>
            </a:r>
            <a:r>
              <a:rPr sz="3300" spc="110" err="1">
                <a:solidFill>
                  <a:schemeClr val="tx2"/>
                </a:solidFill>
                <a:latin typeface="Poppins"/>
                <a:cs typeface="Poppins"/>
              </a:rPr>
              <a:t>ité</a:t>
            </a:r>
            <a:r>
              <a:rPr lang="pt-BR" sz="3300" spc="110">
                <a:solidFill>
                  <a:schemeClr val="tx2"/>
                </a:solidFill>
                <a:latin typeface="Poppins"/>
                <a:cs typeface="Poppins"/>
              </a:rPr>
              <a:t>r</a:t>
            </a:r>
            <a:r>
              <a:rPr sz="3300" spc="110" err="1">
                <a:solidFill>
                  <a:schemeClr val="tx2"/>
                </a:solidFill>
                <a:latin typeface="Poppins"/>
                <a:cs typeface="Poppins"/>
              </a:rPr>
              <a:t>ios</a:t>
            </a:r>
            <a:r>
              <a:rPr sz="3300" spc="10">
                <a:solidFill>
                  <a:schemeClr val="tx2"/>
                </a:solidFill>
                <a:latin typeface="Poppins"/>
                <a:cs typeface="Poppins"/>
              </a:rPr>
              <a:t> </a:t>
            </a:r>
            <a:r>
              <a:rPr sz="3300" spc="60">
                <a:solidFill>
                  <a:schemeClr val="tx2"/>
                </a:solidFill>
                <a:latin typeface="Poppins"/>
                <a:cs typeface="Poppins"/>
              </a:rPr>
              <a:t>de</a:t>
            </a:r>
            <a:r>
              <a:rPr sz="3300" spc="80">
                <a:solidFill>
                  <a:schemeClr val="tx2"/>
                </a:solidFill>
                <a:latin typeface="Poppins"/>
                <a:cs typeface="Poppins"/>
              </a:rPr>
              <a:t> </a:t>
            </a:r>
            <a:r>
              <a:rPr sz="3300" spc="20" err="1">
                <a:solidFill>
                  <a:schemeClr val="tx2"/>
                </a:solidFill>
                <a:latin typeface="Poppins"/>
                <a:cs typeface="Poppins"/>
              </a:rPr>
              <a:t>ocupação</a:t>
            </a:r>
            <a:r>
              <a:rPr sz="3300" spc="160">
                <a:solidFill>
                  <a:schemeClr val="tx2"/>
                </a:solidFill>
                <a:latin typeface="Poppins"/>
                <a:cs typeface="Poppins"/>
              </a:rPr>
              <a:t> </a:t>
            </a:r>
            <a:r>
              <a:rPr sz="3300" spc="40" err="1">
                <a:solidFill>
                  <a:schemeClr val="tx2"/>
                </a:solidFill>
                <a:latin typeface="Poppins"/>
                <a:cs typeface="Poppins"/>
              </a:rPr>
              <a:t>simplificados</a:t>
            </a:r>
            <a:endParaRPr sz="3300" spc="40">
              <a:solidFill>
                <a:schemeClr val="tx2"/>
              </a:solidFill>
              <a:latin typeface="Poppins"/>
              <a:cs typeface="Poppins"/>
            </a:endParaRPr>
          </a:p>
          <a:p>
            <a:pPr marL="457200" indent="-457200" algn="just">
              <a:lnSpc>
                <a:spcPct val="100000"/>
              </a:lnSpc>
              <a:buFont typeface="Arial"/>
              <a:buChar char="•"/>
            </a:pPr>
            <a:endParaRPr lang="pt-BR" sz="3300">
              <a:solidFill>
                <a:schemeClr val="tx2"/>
              </a:solidFill>
              <a:latin typeface="Poppins" panose="020B0604020202020204" charset="0"/>
              <a:cs typeface="Poppins" panose="020B0604020202020204" charset="0"/>
            </a:endParaRPr>
          </a:p>
          <a:p>
            <a:pPr marL="481330" indent="-457200" algn="just">
              <a:spcBef>
                <a:spcPts val="10"/>
              </a:spcBef>
              <a:buFont typeface="Arial"/>
              <a:buChar char="•"/>
              <a:tabLst>
                <a:tab pos="711200" algn="l"/>
                <a:tab pos="712470" algn="l"/>
              </a:tabLst>
            </a:pPr>
            <a:r>
              <a:rPr sz="3300" spc="30" err="1">
                <a:solidFill>
                  <a:schemeClr val="tx2"/>
                </a:solidFill>
                <a:latin typeface="Poppins"/>
                <a:cs typeface="Poppins"/>
              </a:rPr>
              <a:t>Funções</a:t>
            </a:r>
            <a:r>
              <a:rPr sz="3300" spc="600">
                <a:solidFill>
                  <a:schemeClr val="tx2"/>
                </a:solidFill>
                <a:latin typeface="Poppins"/>
                <a:cs typeface="Poppins"/>
              </a:rPr>
              <a:t> </a:t>
            </a:r>
            <a:r>
              <a:rPr sz="3300" spc="40">
                <a:solidFill>
                  <a:schemeClr val="tx2"/>
                </a:solidFill>
                <a:latin typeface="Poppins"/>
                <a:cs typeface="Poppins"/>
              </a:rPr>
              <a:t>de</a:t>
            </a:r>
            <a:r>
              <a:rPr sz="3300" spc="710">
                <a:solidFill>
                  <a:schemeClr val="tx2"/>
                </a:solidFill>
                <a:latin typeface="Poppins"/>
                <a:cs typeface="Poppins"/>
              </a:rPr>
              <a:t> </a:t>
            </a:r>
            <a:r>
              <a:rPr sz="3300" spc="40" err="1">
                <a:solidFill>
                  <a:schemeClr val="tx2"/>
                </a:solidFill>
                <a:latin typeface="Poppins"/>
                <a:cs typeface="Poppins"/>
              </a:rPr>
              <a:t>confiança</a:t>
            </a:r>
            <a:r>
              <a:rPr sz="3300" spc="690">
                <a:solidFill>
                  <a:schemeClr val="tx2"/>
                </a:solidFill>
                <a:latin typeface="Poppins"/>
                <a:cs typeface="Poppins"/>
              </a:rPr>
              <a:t> </a:t>
            </a:r>
            <a:r>
              <a:rPr lang="pt-BR" sz="3300" spc="70">
                <a:solidFill>
                  <a:schemeClr val="tx2"/>
                </a:solidFill>
                <a:latin typeface="Poppins"/>
                <a:cs typeface="Poppins"/>
              </a:rPr>
              <a:t>de direção, chefia e assessoramento</a:t>
            </a:r>
            <a:endParaRPr sz="3300">
              <a:solidFill>
                <a:schemeClr val="tx2"/>
              </a:solidFill>
              <a:latin typeface="Poppins"/>
              <a:cs typeface="Poppins"/>
            </a:endParaRPr>
          </a:p>
          <a:p>
            <a:pPr marL="481330" indent="-457200" algn="just">
              <a:spcBef>
                <a:spcPts val="10"/>
              </a:spcBef>
              <a:buFont typeface="Arial"/>
              <a:buChar char="•"/>
            </a:pPr>
            <a:endParaRPr lang="pt-BR" sz="3300" spc="70">
              <a:solidFill>
                <a:schemeClr val="tx2"/>
              </a:solidFill>
              <a:latin typeface="Poppins" panose="020B0604020202020204" charset="0"/>
              <a:cs typeface="Poppins" panose="020B0604020202020204" charset="0"/>
            </a:endParaRPr>
          </a:p>
          <a:p>
            <a:pPr marL="481330" indent="-457200" algn="just">
              <a:buFont typeface="Arial"/>
              <a:buChar char="•"/>
              <a:tabLst>
                <a:tab pos="711200" algn="l"/>
                <a:tab pos="712470" algn="l"/>
              </a:tabLst>
            </a:pPr>
            <a:r>
              <a:rPr sz="3300" spc="30" err="1">
                <a:solidFill>
                  <a:schemeClr val="tx2"/>
                </a:solidFill>
                <a:latin typeface="Poppins"/>
                <a:cs typeface="Poppins"/>
              </a:rPr>
              <a:t>Estabelecimento</a:t>
            </a:r>
            <a:r>
              <a:rPr sz="3300" spc="130">
                <a:solidFill>
                  <a:schemeClr val="tx2"/>
                </a:solidFill>
                <a:latin typeface="Poppins"/>
                <a:cs typeface="Poppins"/>
              </a:rPr>
              <a:t> </a:t>
            </a:r>
            <a:r>
              <a:rPr sz="3300" spc="40">
                <a:solidFill>
                  <a:schemeClr val="tx2"/>
                </a:solidFill>
                <a:latin typeface="Poppins"/>
                <a:cs typeface="Poppins"/>
              </a:rPr>
              <a:t>de</a:t>
            </a:r>
            <a:r>
              <a:rPr sz="3300" spc="-40">
                <a:solidFill>
                  <a:schemeClr val="tx2"/>
                </a:solidFill>
                <a:latin typeface="Poppins"/>
                <a:cs typeface="Poppins"/>
              </a:rPr>
              <a:t> </a:t>
            </a:r>
            <a:r>
              <a:rPr lang="pt-BR" sz="3300" spc="-40">
                <a:solidFill>
                  <a:schemeClr val="tx2"/>
                </a:solidFill>
                <a:latin typeface="Poppins"/>
                <a:cs typeface="Poppins"/>
              </a:rPr>
              <a:t>r</a:t>
            </a:r>
            <a:r>
              <a:rPr sz="3300" spc="130" err="1">
                <a:solidFill>
                  <a:schemeClr val="tx2"/>
                </a:solidFill>
                <a:latin typeface="Poppins"/>
                <a:cs typeface="Poppins"/>
              </a:rPr>
              <a:t>efe</a:t>
            </a:r>
            <a:r>
              <a:rPr lang="pt-BR" sz="3300" spc="130">
                <a:solidFill>
                  <a:schemeClr val="tx2"/>
                </a:solidFill>
                <a:latin typeface="Poppins"/>
                <a:cs typeface="Poppins"/>
              </a:rPr>
              <a:t>r</a:t>
            </a:r>
            <a:r>
              <a:rPr sz="3300" spc="130" err="1">
                <a:solidFill>
                  <a:schemeClr val="tx2"/>
                </a:solidFill>
                <a:latin typeface="Poppins"/>
                <a:cs typeface="Poppins"/>
              </a:rPr>
              <a:t>ência</a:t>
            </a:r>
            <a:r>
              <a:rPr sz="3300" spc="-50">
                <a:solidFill>
                  <a:schemeClr val="tx2"/>
                </a:solidFill>
                <a:latin typeface="Poppins"/>
                <a:cs typeface="Poppins"/>
              </a:rPr>
              <a:t> </a:t>
            </a:r>
            <a:r>
              <a:rPr sz="3300" spc="30">
                <a:solidFill>
                  <a:schemeClr val="tx2"/>
                </a:solidFill>
                <a:latin typeface="Poppins"/>
                <a:cs typeface="Poppins"/>
              </a:rPr>
              <a:t>unit</a:t>
            </a:r>
            <a:r>
              <a:rPr lang="pt-BR" sz="3300" spc="30">
                <a:solidFill>
                  <a:schemeClr val="tx2"/>
                </a:solidFill>
                <a:latin typeface="Poppins"/>
                <a:cs typeface="Poppins"/>
              </a:rPr>
              <a:t>ária</a:t>
            </a:r>
            <a:r>
              <a:rPr sz="3300" spc="100">
                <a:solidFill>
                  <a:schemeClr val="tx2"/>
                </a:solidFill>
                <a:latin typeface="Poppins"/>
                <a:cs typeface="Poppins"/>
              </a:rPr>
              <a:t> </a:t>
            </a:r>
            <a:r>
              <a:rPr sz="3300" spc="50">
                <a:solidFill>
                  <a:schemeClr val="tx2"/>
                </a:solidFill>
                <a:latin typeface="Poppins"/>
                <a:cs typeface="Poppins"/>
              </a:rPr>
              <a:t>(CDA-1</a:t>
            </a:r>
            <a:r>
              <a:rPr sz="3300" spc="120">
                <a:solidFill>
                  <a:schemeClr val="tx2"/>
                </a:solidFill>
                <a:latin typeface="Poppins"/>
                <a:cs typeface="Poppins"/>
              </a:rPr>
              <a:t> </a:t>
            </a:r>
            <a:r>
              <a:rPr sz="3300" spc="80">
                <a:solidFill>
                  <a:schemeClr val="tx2"/>
                </a:solidFill>
                <a:latin typeface="Poppins"/>
                <a:cs typeface="Poppins"/>
              </a:rPr>
              <a:t>e</a:t>
            </a:r>
            <a:r>
              <a:rPr sz="3300" spc="90">
                <a:solidFill>
                  <a:schemeClr val="tx2"/>
                </a:solidFill>
                <a:latin typeface="Poppins"/>
                <a:cs typeface="Poppins"/>
              </a:rPr>
              <a:t> </a:t>
            </a:r>
            <a:r>
              <a:rPr lang="pt-BR" sz="3300" spc="150">
                <a:solidFill>
                  <a:schemeClr val="tx2"/>
                </a:solidFill>
                <a:latin typeface="Poppins"/>
                <a:cs typeface="Poppins"/>
              </a:rPr>
              <a:t>F</a:t>
            </a:r>
            <a:r>
              <a:rPr sz="3300" spc="150">
                <a:solidFill>
                  <a:schemeClr val="tx2"/>
                </a:solidFill>
                <a:latin typeface="Poppins"/>
                <a:cs typeface="Poppins"/>
              </a:rPr>
              <a:t>DA-1)</a:t>
            </a:r>
            <a:r>
              <a:rPr sz="3300" spc="80">
                <a:solidFill>
                  <a:schemeClr val="tx2"/>
                </a:solidFill>
                <a:latin typeface="Poppins"/>
                <a:cs typeface="Poppins"/>
              </a:rPr>
              <a:t> </a:t>
            </a:r>
            <a:r>
              <a:rPr sz="3300" spc="50" err="1">
                <a:solidFill>
                  <a:schemeClr val="tx2"/>
                </a:solidFill>
                <a:latin typeface="Poppins"/>
                <a:cs typeface="Poppins"/>
              </a:rPr>
              <a:t>como</a:t>
            </a:r>
            <a:r>
              <a:rPr sz="3300" spc="160">
                <a:solidFill>
                  <a:schemeClr val="tx2"/>
                </a:solidFill>
                <a:latin typeface="Poppins"/>
                <a:cs typeface="Poppins"/>
              </a:rPr>
              <a:t> </a:t>
            </a:r>
            <a:r>
              <a:rPr sz="3300" spc="40">
                <a:solidFill>
                  <a:schemeClr val="tx2"/>
                </a:solidFill>
                <a:latin typeface="Poppins"/>
                <a:cs typeface="Poppins"/>
              </a:rPr>
              <a:t>base</a:t>
            </a:r>
            <a:r>
              <a:rPr sz="3300" spc="-30">
                <a:solidFill>
                  <a:schemeClr val="tx2"/>
                </a:solidFill>
                <a:latin typeface="Poppins"/>
                <a:cs typeface="Poppins"/>
              </a:rPr>
              <a:t> </a:t>
            </a:r>
            <a:r>
              <a:rPr sz="3300" spc="140">
                <a:solidFill>
                  <a:schemeClr val="tx2"/>
                </a:solidFill>
                <a:latin typeface="Poppins"/>
                <a:cs typeface="Poppins"/>
              </a:rPr>
              <a:t>pa</a:t>
            </a:r>
            <a:r>
              <a:rPr lang="pt-BR" sz="3300" spc="140">
                <a:solidFill>
                  <a:schemeClr val="tx2"/>
                </a:solidFill>
                <a:latin typeface="Poppins"/>
                <a:cs typeface="Poppins"/>
              </a:rPr>
              <a:t>r</a:t>
            </a:r>
            <a:r>
              <a:rPr sz="3300" spc="140">
                <a:solidFill>
                  <a:schemeClr val="tx2"/>
                </a:solidFill>
                <a:latin typeface="Poppins"/>
                <a:cs typeface="Poppins"/>
              </a:rPr>
              <a:t>a</a:t>
            </a:r>
            <a:r>
              <a:rPr sz="3300" spc="80">
                <a:solidFill>
                  <a:schemeClr val="tx2"/>
                </a:solidFill>
                <a:latin typeface="Poppins"/>
                <a:cs typeface="Poppins"/>
              </a:rPr>
              <a:t> </a:t>
            </a:r>
            <a:r>
              <a:rPr sz="3300" spc="20" err="1">
                <a:solidFill>
                  <a:schemeClr val="tx2"/>
                </a:solidFill>
                <a:latin typeface="Poppins"/>
                <a:cs typeface="Poppins"/>
              </a:rPr>
              <a:t>modulação</a:t>
            </a:r>
            <a:r>
              <a:rPr lang="pt-BR" sz="3300" spc="20">
                <a:solidFill>
                  <a:schemeClr val="tx2"/>
                </a:solidFill>
                <a:latin typeface="Poppins"/>
                <a:cs typeface="Poppins"/>
              </a:rPr>
              <a:t> </a:t>
            </a:r>
            <a:r>
              <a:rPr sz="3300" spc="50">
                <a:solidFill>
                  <a:schemeClr val="tx2"/>
                </a:solidFill>
                <a:latin typeface="Poppins"/>
                <a:cs typeface="Poppins"/>
              </a:rPr>
              <a:t>e</a:t>
            </a:r>
            <a:r>
              <a:rPr sz="3300" spc="100">
                <a:solidFill>
                  <a:schemeClr val="tx2"/>
                </a:solidFill>
                <a:latin typeface="Poppins"/>
                <a:cs typeface="Poppins"/>
              </a:rPr>
              <a:t> </a:t>
            </a:r>
            <a:r>
              <a:rPr sz="3300" spc="-10" err="1">
                <a:solidFill>
                  <a:schemeClr val="tx2"/>
                </a:solidFill>
                <a:latin typeface="Poppins"/>
                <a:cs typeface="Poppins"/>
              </a:rPr>
              <a:t>cálculo</a:t>
            </a:r>
            <a:r>
              <a:rPr sz="3300" spc="150">
                <a:solidFill>
                  <a:schemeClr val="tx2"/>
                </a:solidFill>
                <a:latin typeface="Poppins"/>
                <a:cs typeface="Poppins"/>
              </a:rPr>
              <a:t> </a:t>
            </a:r>
            <a:r>
              <a:rPr sz="3300" spc="-10">
                <a:solidFill>
                  <a:schemeClr val="tx2"/>
                </a:solidFill>
                <a:latin typeface="Poppins"/>
                <a:cs typeface="Poppins"/>
              </a:rPr>
              <a:t>das</a:t>
            </a:r>
            <a:r>
              <a:rPr sz="3300" spc="150">
                <a:solidFill>
                  <a:schemeClr val="tx2"/>
                </a:solidFill>
                <a:latin typeface="Poppins"/>
                <a:cs typeface="Poppins"/>
              </a:rPr>
              <a:t> </a:t>
            </a:r>
            <a:r>
              <a:rPr lang="pt-BR" sz="3300" spc="50">
                <a:solidFill>
                  <a:schemeClr val="tx2"/>
                </a:solidFill>
                <a:latin typeface="Poppins"/>
                <a:cs typeface="Poppins"/>
              </a:rPr>
              <a:t>r</a:t>
            </a:r>
            <a:r>
              <a:rPr sz="3300" spc="50" err="1">
                <a:solidFill>
                  <a:schemeClr val="tx2"/>
                </a:solidFill>
                <a:latin typeface="Poppins"/>
                <a:cs typeface="Poppins"/>
              </a:rPr>
              <a:t>emune</a:t>
            </a:r>
            <a:r>
              <a:rPr lang="pt-BR" sz="3300" spc="50">
                <a:solidFill>
                  <a:schemeClr val="tx2"/>
                </a:solidFill>
                <a:latin typeface="Poppins"/>
                <a:cs typeface="Poppins"/>
              </a:rPr>
              <a:t>r</a:t>
            </a:r>
            <a:r>
              <a:rPr sz="3300" spc="50" err="1">
                <a:solidFill>
                  <a:schemeClr val="tx2"/>
                </a:solidFill>
                <a:latin typeface="Poppins"/>
                <a:cs typeface="Poppins"/>
              </a:rPr>
              <a:t>ações</a:t>
            </a:r>
            <a:r>
              <a:rPr sz="3300" spc="440">
                <a:solidFill>
                  <a:schemeClr val="tx2"/>
                </a:solidFill>
                <a:latin typeface="Poppins"/>
                <a:cs typeface="Poppins"/>
              </a:rPr>
              <a:t> </a:t>
            </a:r>
            <a:r>
              <a:rPr sz="3300" spc="40">
                <a:solidFill>
                  <a:schemeClr val="tx2"/>
                </a:solidFill>
                <a:latin typeface="Poppins"/>
                <a:cs typeface="Poppins"/>
              </a:rPr>
              <a:t>de</a:t>
            </a:r>
            <a:r>
              <a:rPr sz="3300" spc="110">
                <a:solidFill>
                  <a:schemeClr val="tx2"/>
                </a:solidFill>
                <a:latin typeface="Poppins"/>
                <a:cs typeface="Poppins"/>
              </a:rPr>
              <a:t> </a:t>
            </a:r>
            <a:r>
              <a:rPr sz="3300" spc="40" err="1">
                <a:solidFill>
                  <a:schemeClr val="tx2"/>
                </a:solidFill>
                <a:latin typeface="Poppins"/>
                <a:cs typeface="Poppins"/>
              </a:rPr>
              <a:t>ca</a:t>
            </a:r>
            <a:r>
              <a:rPr lang="pt-BR" sz="3300" spc="40">
                <a:solidFill>
                  <a:schemeClr val="tx2"/>
                </a:solidFill>
                <a:latin typeface="Poppins"/>
                <a:cs typeface="Poppins"/>
              </a:rPr>
              <a:t>r</a:t>
            </a:r>
            <a:r>
              <a:rPr sz="3300" spc="40" err="1">
                <a:solidFill>
                  <a:schemeClr val="tx2"/>
                </a:solidFill>
                <a:latin typeface="Poppins"/>
                <a:cs typeface="Poppins"/>
              </a:rPr>
              <a:t>gos</a:t>
            </a:r>
            <a:r>
              <a:rPr sz="3300" spc="170">
                <a:solidFill>
                  <a:schemeClr val="tx2"/>
                </a:solidFill>
                <a:latin typeface="Poppins"/>
                <a:cs typeface="Poppins"/>
              </a:rPr>
              <a:t> </a:t>
            </a:r>
            <a:r>
              <a:rPr sz="3300" spc="50">
                <a:solidFill>
                  <a:schemeClr val="tx2"/>
                </a:solidFill>
                <a:latin typeface="Poppins"/>
                <a:cs typeface="Poppins"/>
              </a:rPr>
              <a:t>e</a:t>
            </a:r>
            <a:r>
              <a:rPr sz="3300" spc="100">
                <a:solidFill>
                  <a:schemeClr val="tx2"/>
                </a:solidFill>
                <a:latin typeface="Poppins"/>
                <a:cs typeface="Poppins"/>
              </a:rPr>
              <a:t> </a:t>
            </a:r>
            <a:r>
              <a:rPr sz="3300" spc="20" err="1">
                <a:solidFill>
                  <a:schemeClr val="tx2"/>
                </a:solidFill>
                <a:latin typeface="Poppins"/>
                <a:cs typeface="Poppins"/>
              </a:rPr>
              <a:t>funções</a:t>
            </a:r>
            <a:endParaRPr sz="3300">
              <a:solidFill>
                <a:schemeClr val="tx2"/>
              </a:solidFill>
              <a:latin typeface="Poppins"/>
              <a:cs typeface="Poppins"/>
            </a:endParaRPr>
          </a:p>
        </p:txBody>
      </p:sp>
      <p:sp>
        <p:nvSpPr>
          <p:cNvPr id="7" name="object 47">
            <a:extLst>
              <a:ext uri="{FF2B5EF4-FFF2-40B4-BE49-F238E27FC236}">
                <a16:creationId xmlns:a16="http://schemas.microsoft.com/office/drawing/2014/main" id="{0688AC08-811F-F08F-52FF-E3B16ADC83DA}"/>
              </a:ext>
            </a:extLst>
          </p:cNvPr>
          <p:cNvSpPr/>
          <p:nvPr/>
        </p:nvSpPr>
        <p:spPr>
          <a:xfrm>
            <a:off x="1901944" y="181514"/>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12" name="Gráfico 11" descr="Lista de Verificação com preenchimento sólido">
            <a:extLst>
              <a:ext uri="{FF2B5EF4-FFF2-40B4-BE49-F238E27FC236}">
                <a16:creationId xmlns:a16="http://schemas.microsoft.com/office/drawing/2014/main" id="{14C63C2B-AA88-C62F-0401-373B48C1A9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6026" y="351526"/>
            <a:ext cx="914400" cy="914400"/>
          </a:xfrm>
          <a:prstGeom prst="rect">
            <a:avLst/>
          </a:prstGeom>
        </p:spPr>
      </p:pic>
    </p:spTree>
    <p:extLst>
      <p:ext uri="{BB962C8B-B14F-4D97-AF65-F5344CB8AC3E}">
        <p14:creationId xmlns:p14="http://schemas.microsoft.com/office/powerpoint/2010/main" val="1783262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47151"/>
            <a:ext cx="18524319" cy="1761651"/>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2" name="Retângulo 1"/>
          <p:cNvSpPr/>
          <p:nvPr/>
        </p:nvSpPr>
        <p:spPr>
          <a:xfrm>
            <a:off x="2014267" y="2177451"/>
            <a:ext cx="14894353" cy="6986528"/>
          </a:xfrm>
          <a:prstGeom prst="rect">
            <a:avLst/>
          </a:prstGeom>
        </p:spPr>
        <p:txBody>
          <a:bodyPr wrap="square" lIns="91440" tIns="45720" rIns="91440" bIns="45720" anchor="t">
            <a:spAutoFit/>
          </a:bodyPr>
          <a:lstStyle/>
          <a:p>
            <a:pPr algn="just">
              <a:lnSpc>
                <a:spcPct val="200000"/>
              </a:lnSpc>
            </a:pPr>
            <a:r>
              <a:rPr lang="pt-BR" sz="2800" b="1">
                <a:solidFill>
                  <a:schemeClr val="tx2"/>
                </a:solidFill>
                <a:latin typeface="Poppins"/>
                <a:cs typeface="Poppins 2"/>
              </a:rPr>
              <a:t>CDA-unitário</a:t>
            </a:r>
            <a:endParaRPr lang="pt-BR"/>
          </a:p>
          <a:p>
            <a:pPr marL="457200" indent="-457200" algn="just">
              <a:lnSpc>
                <a:spcPct val="200000"/>
              </a:lnSpc>
              <a:buFont typeface="Arial"/>
              <a:buChar char="•"/>
            </a:pPr>
            <a:r>
              <a:rPr lang="pt-BR" sz="2800">
                <a:solidFill>
                  <a:schemeClr val="tx2"/>
                </a:solidFill>
                <a:latin typeface="Poppins"/>
                <a:cs typeface="Poppins 2"/>
              </a:rPr>
              <a:t>Valor de remuneração mensal correspondente ao cargo de provimento em comissão de símbolo CDA-1. É o valor de referência para a análise e para a aprovação de estruturas organizacionais e de acompanhamento do gasto com remuneração de cargos de provimento em comissão.</a:t>
            </a:r>
          </a:p>
          <a:p>
            <a:pPr marL="457200" indent="-457200" algn="just">
              <a:lnSpc>
                <a:spcPct val="200000"/>
              </a:lnSpc>
              <a:buFont typeface="Arial"/>
              <a:buChar char="•"/>
            </a:pPr>
            <a:r>
              <a:rPr lang="pt-BR" sz="2800">
                <a:solidFill>
                  <a:schemeClr val="tx2"/>
                </a:solidFill>
                <a:latin typeface="Poppins"/>
                <a:cs typeface="Poppins 2"/>
              </a:rPr>
              <a:t>Cada Secretaria possui uma quantidade de CDA-unitários que somados não ultrapassam ao total geral da Prefeitura criado por Lei. </a:t>
            </a:r>
            <a:endParaRPr lang="pt-BR" sz="2800">
              <a:solidFill>
                <a:schemeClr val="tx2"/>
              </a:solidFill>
              <a:latin typeface="Poppins"/>
              <a:cs typeface="Poppins 2" panose="020B0604020202020204" charset="0"/>
            </a:endParaRPr>
          </a:p>
          <a:p>
            <a:pPr marL="457200" indent="-457200" algn="just">
              <a:lnSpc>
                <a:spcPct val="200000"/>
              </a:lnSpc>
              <a:buFont typeface="Arial"/>
              <a:buChar char="•"/>
            </a:pPr>
            <a:r>
              <a:rPr lang="pt-BR" sz="2800">
                <a:solidFill>
                  <a:schemeClr val="tx2"/>
                </a:solidFill>
                <a:latin typeface="Poppins"/>
                <a:cs typeface="Poppins 2"/>
              </a:rPr>
              <a:t>Esta lógica permite o que chamamos de </a:t>
            </a:r>
            <a:r>
              <a:rPr lang="pt-BR" sz="2800" b="1">
                <a:solidFill>
                  <a:schemeClr val="tx2"/>
                </a:solidFill>
                <a:latin typeface="Poppins"/>
                <a:cs typeface="Poppins 2"/>
              </a:rPr>
              <a:t>Modulação</a:t>
            </a:r>
            <a:r>
              <a:rPr lang="pt-BR" sz="2800">
                <a:solidFill>
                  <a:schemeClr val="tx2"/>
                </a:solidFill>
                <a:latin typeface="Poppins"/>
                <a:cs typeface="Poppins 2"/>
              </a:rPr>
              <a:t>.</a:t>
            </a:r>
          </a:p>
        </p:txBody>
      </p:sp>
      <p:sp>
        <p:nvSpPr>
          <p:cNvPr id="11" name="object 5">
            <a:extLst>
              <a:ext uri="{FF2B5EF4-FFF2-40B4-BE49-F238E27FC236}">
                <a16:creationId xmlns:a16="http://schemas.microsoft.com/office/drawing/2014/main" id="{1978F6A0-8FCF-6545-7DC3-3F4C3ADC6ECF}"/>
              </a:ext>
            </a:extLst>
          </p:cNvPr>
          <p:cNvSpPr txBox="1"/>
          <p:nvPr/>
        </p:nvSpPr>
        <p:spPr>
          <a:xfrm>
            <a:off x="3611906" y="373143"/>
            <a:ext cx="9739258" cy="959237"/>
          </a:xfrm>
          <a:prstGeom prst="rect">
            <a:avLst/>
          </a:prstGeom>
        </p:spPr>
        <p:txBody>
          <a:bodyPr vert="horz" wrap="square" lIns="0" tIns="340360" rIns="0" bIns="0" rtlCol="0" anchor="t">
            <a:spAutoFit/>
          </a:bodyPr>
          <a:lstStyle/>
          <a:p>
            <a:pPr marL="25400">
              <a:spcBef>
                <a:spcPts val="2680"/>
              </a:spcBef>
            </a:pPr>
            <a:r>
              <a:rPr lang="pt-BR" sz="4000" b="1">
                <a:solidFill>
                  <a:schemeClr val="tx2"/>
                </a:solidFill>
                <a:latin typeface="Poppins Bold"/>
                <a:cs typeface="Poppins"/>
              </a:rPr>
              <a:t>FLEXIBILIDADE</a:t>
            </a:r>
            <a:endParaRPr lang="pt-BR"/>
          </a:p>
        </p:txBody>
      </p:sp>
      <p:sp>
        <p:nvSpPr>
          <p:cNvPr id="15" name="object 47">
            <a:extLst>
              <a:ext uri="{FF2B5EF4-FFF2-40B4-BE49-F238E27FC236}">
                <a16:creationId xmlns:a16="http://schemas.microsoft.com/office/drawing/2014/main" id="{31319CEE-0676-DDEF-6AB9-C10EA3AB9058}"/>
              </a:ext>
            </a:extLst>
          </p:cNvPr>
          <p:cNvSpPr/>
          <p:nvPr/>
        </p:nvSpPr>
        <p:spPr>
          <a:xfrm>
            <a:off x="2009774" y="310911"/>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17" name="Gráfico 16" descr="Garfo na estrada estrutura de tópicos">
            <a:extLst>
              <a:ext uri="{FF2B5EF4-FFF2-40B4-BE49-F238E27FC236}">
                <a16:creationId xmlns:a16="http://schemas.microsoft.com/office/drawing/2014/main" id="{51DB8264-6F5A-AAFE-A2E5-8AF4B5B138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3857" y="545621"/>
            <a:ext cx="914400" cy="914400"/>
          </a:xfrm>
          <a:prstGeom prst="rect">
            <a:avLst/>
          </a:prstGeom>
        </p:spPr>
      </p:pic>
    </p:spTree>
    <p:extLst>
      <p:ext uri="{BB962C8B-B14F-4D97-AF65-F5344CB8AC3E}">
        <p14:creationId xmlns:p14="http://schemas.microsoft.com/office/powerpoint/2010/main" val="505740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
          <p:cNvSpPr/>
          <p:nvPr/>
        </p:nvSpPr>
        <p:spPr>
          <a:xfrm>
            <a:off x="0" y="-47151"/>
            <a:ext cx="18524319" cy="1761651"/>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14" name="object 7"/>
          <p:cNvSpPr txBox="1"/>
          <p:nvPr/>
        </p:nvSpPr>
        <p:spPr>
          <a:xfrm>
            <a:off x="2023241" y="2987804"/>
            <a:ext cx="6682948" cy="4952125"/>
          </a:xfrm>
          <a:prstGeom prst="rect">
            <a:avLst/>
          </a:prstGeom>
        </p:spPr>
        <p:txBody>
          <a:bodyPr vert="horz" wrap="square" lIns="0" tIns="25400" rIns="0" bIns="0" rtlCol="0" anchor="t">
            <a:spAutoFit/>
          </a:bodyPr>
          <a:lstStyle/>
          <a:p>
            <a:pPr marL="25400" algn="ctr">
              <a:lnSpc>
                <a:spcPct val="150000"/>
              </a:lnSpc>
              <a:spcBef>
                <a:spcPts val="200"/>
              </a:spcBef>
            </a:pPr>
            <a:r>
              <a:rPr lang="pt-BR" sz="3600" b="1">
                <a:solidFill>
                  <a:schemeClr val="tx2"/>
                </a:solidFill>
                <a:latin typeface="Poppins"/>
                <a:cs typeface="Poppins 2"/>
              </a:rPr>
              <a:t>MODULAÇÃO</a:t>
            </a:r>
          </a:p>
          <a:p>
            <a:pPr marL="25400" algn="ctr">
              <a:lnSpc>
                <a:spcPct val="150000"/>
              </a:lnSpc>
              <a:spcBef>
                <a:spcPts val="200"/>
              </a:spcBef>
            </a:pPr>
            <a:endParaRPr lang="pt-BR" sz="2800" b="1">
              <a:solidFill>
                <a:schemeClr val="tx2"/>
              </a:solidFill>
              <a:latin typeface="Poppins"/>
              <a:cs typeface="Poppins 2" panose="020B0604020202020204" charset="0"/>
            </a:endParaRPr>
          </a:p>
          <a:p>
            <a:pPr marL="25400" algn="ctr">
              <a:lnSpc>
                <a:spcPct val="150000"/>
              </a:lnSpc>
              <a:spcBef>
                <a:spcPts val="200"/>
              </a:spcBef>
            </a:pPr>
            <a:r>
              <a:rPr lang="pt-BR" sz="2800" b="1">
                <a:solidFill>
                  <a:schemeClr val="tx2"/>
                </a:solidFill>
                <a:latin typeface="Poppins"/>
                <a:cs typeface="Poppins 2"/>
              </a:rPr>
              <a:t>Alteração do quantitativo</a:t>
            </a:r>
            <a:r>
              <a:rPr lang="pt-BR" sz="2800">
                <a:solidFill>
                  <a:schemeClr val="tx2"/>
                </a:solidFill>
                <a:latin typeface="Poppins"/>
                <a:cs typeface="Poppins 2"/>
              </a:rPr>
              <a:t> e a distribuição dos CDA por </a:t>
            </a:r>
            <a:r>
              <a:rPr lang="pt-BR" sz="2800" b="1">
                <a:solidFill>
                  <a:schemeClr val="tx2"/>
                </a:solidFill>
                <a:latin typeface="Poppins"/>
                <a:cs typeface="Poppins 2"/>
              </a:rPr>
              <a:t>Decreto</a:t>
            </a:r>
          </a:p>
          <a:p>
            <a:pPr marL="25400" algn="ctr">
              <a:lnSpc>
                <a:spcPct val="150000"/>
              </a:lnSpc>
              <a:spcBef>
                <a:spcPts val="200"/>
              </a:spcBef>
            </a:pPr>
            <a:endParaRPr lang="pt-BR" sz="2800">
              <a:solidFill>
                <a:schemeClr val="tx2"/>
              </a:solidFill>
              <a:latin typeface="Poppins"/>
              <a:cs typeface="Poppins 2" panose="020B0604020202020204" charset="0"/>
            </a:endParaRPr>
          </a:p>
          <a:p>
            <a:pPr marL="25400" algn="ctr">
              <a:lnSpc>
                <a:spcPct val="150000"/>
              </a:lnSpc>
              <a:spcBef>
                <a:spcPts val="200"/>
              </a:spcBef>
            </a:pPr>
            <a:r>
              <a:rPr lang="pt-BR" sz="3200">
                <a:solidFill>
                  <a:schemeClr val="tx2"/>
                </a:solidFill>
                <a:latin typeface="Poppins"/>
                <a:cs typeface="Poppins 2"/>
              </a:rPr>
              <a:t>Regra de ouro: </a:t>
            </a:r>
            <a:r>
              <a:rPr lang="pt-BR" sz="3200" b="1">
                <a:solidFill>
                  <a:schemeClr val="tx2"/>
                </a:solidFill>
                <a:latin typeface="Poppins"/>
                <a:cs typeface="Poppins 2"/>
              </a:rPr>
              <a:t>sem aumento de despesa</a:t>
            </a:r>
            <a:r>
              <a:rPr lang="pt-BR" sz="3200" b="1">
                <a:solidFill>
                  <a:schemeClr val="tx2"/>
                </a:solidFill>
                <a:latin typeface="Poppins 2"/>
                <a:cs typeface="Poppins 2"/>
              </a:rPr>
              <a:t> </a:t>
            </a:r>
            <a:endParaRPr lang="pt-BR" sz="3200">
              <a:solidFill>
                <a:schemeClr val="tx2"/>
              </a:solidFill>
              <a:latin typeface="Poppins 2" panose="020B0604020202020204" charset="0"/>
              <a:cs typeface="Poppins 2" panose="020B0604020202020204" charset="0"/>
            </a:endParaRPr>
          </a:p>
        </p:txBody>
      </p:sp>
      <p:grpSp>
        <p:nvGrpSpPr>
          <p:cNvPr id="37" name="Agrupar 36">
            <a:extLst>
              <a:ext uri="{FF2B5EF4-FFF2-40B4-BE49-F238E27FC236}">
                <a16:creationId xmlns:a16="http://schemas.microsoft.com/office/drawing/2014/main" id="{EDC7DAEB-61A9-35AE-5B3D-49EDD7BBD563}"/>
              </a:ext>
            </a:extLst>
          </p:cNvPr>
          <p:cNvGrpSpPr/>
          <p:nvPr/>
        </p:nvGrpSpPr>
        <p:grpSpPr>
          <a:xfrm>
            <a:off x="10538969" y="2733549"/>
            <a:ext cx="1390650" cy="914400"/>
            <a:chOff x="10538969" y="2733549"/>
            <a:chExt cx="1390650" cy="914400"/>
          </a:xfrm>
        </p:grpSpPr>
        <p:sp>
          <p:nvSpPr>
            <p:cNvPr id="15" name="object 10"/>
            <p:cNvSpPr/>
            <p:nvPr/>
          </p:nvSpPr>
          <p:spPr>
            <a:xfrm>
              <a:off x="10538969" y="2733549"/>
              <a:ext cx="1390650" cy="914400"/>
            </a:xfrm>
            <a:custGeom>
              <a:avLst/>
              <a:gdLst/>
              <a:ahLst/>
              <a:cxnLst/>
              <a:rect l="l" t="t" r="r" b="b"/>
              <a:pathLst>
                <a:path w="695325" h="457200">
                  <a:moveTo>
                    <a:pt x="619125" y="0"/>
                  </a:moveTo>
                  <a:lnTo>
                    <a:pt x="76200" y="0"/>
                  </a:lnTo>
                  <a:lnTo>
                    <a:pt x="46537" y="5994"/>
                  </a:lnTo>
                  <a:lnTo>
                    <a:pt x="22317" y="22336"/>
                  </a:lnTo>
                  <a:lnTo>
                    <a:pt x="5987" y="46559"/>
                  </a:lnTo>
                  <a:lnTo>
                    <a:pt x="0" y="76200"/>
                  </a:lnTo>
                  <a:lnTo>
                    <a:pt x="0" y="381000"/>
                  </a:lnTo>
                  <a:lnTo>
                    <a:pt x="5987" y="410640"/>
                  </a:lnTo>
                  <a:lnTo>
                    <a:pt x="22317" y="434863"/>
                  </a:lnTo>
                  <a:lnTo>
                    <a:pt x="46537" y="451205"/>
                  </a:lnTo>
                  <a:lnTo>
                    <a:pt x="76200" y="457200"/>
                  </a:lnTo>
                  <a:lnTo>
                    <a:pt x="619125" y="457200"/>
                  </a:lnTo>
                  <a:lnTo>
                    <a:pt x="648765" y="451205"/>
                  </a:lnTo>
                  <a:lnTo>
                    <a:pt x="672988" y="434863"/>
                  </a:lnTo>
                  <a:lnTo>
                    <a:pt x="689330" y="410640"/>
                  </a:lnTo>
                  <a:lnTo>
                    <a:pt x="695325" y="381000"/>
                  </a:lnTo>
                  <a:lnTo>
                    <a:pt x="695325" y="76200"/>
                  </a:lnTo>
                  <a:lnTo>
                    <a:pt x="689330" y="46559"/>
                  </a:lnTo>
                  <a:lnTo>
                    <a:pt x="672988" y="22336"/>
                  </a:lnTo>
                  <a:lnTo>
                    <a:pt x="648765" y="5994"/>
                  </a:lnTo>
                  <a:lnTo>
                    <a:pt x="619125" y="0"/>
                  </a:lnTo>
                  <a:close/>
                </a:path>
              </a:pathLst>
            </a:custGeom>
            <a:solidFill>
              <a:schemeClr val="tx2"/>
            </a:solidFill>
            <a:ln>
              <a:solidFill>
                <a:schemeClr val="tx2"/>
              </a:solidFill>
            </a:ln>
          </p:spPr>
          <p:txBody>
            <a:bodyPr wrap="square" lIns="0" tIns="0" rIns="0" bIns="0" rtlCol="0"/>
            <a:lstStyle/>
            <a:p>
              <a:endParaRPr/>
            </a:p>
          </p:txBody>
        </p:sp>
        <p:sp>
          <p:nvSpPr>
            <p:cNvPr id="16" name="object 11"/>
            <p:cNvSpPr txBox="1"/>
            <p:nvPr/>
          </p:nvSpPr>
          <p:spPr>
            <a:xfrm>
              <a:off x="10744121" y="2983104"/>
              <a:ext cx="1176976" cy="370614"/>
            </a:xfrm>
            <a:prstGeom prst="rect">
              <a:avLst/>
            </a:prstGeom>
          </p:spPr>
          <p:txBody>
            <a:bodyPr vert="horz" wrap="square" lIns="0" tIns="31750" rIns="0" bIns="0" rtlCol="0" anchor="t">
              <a:spAutoFit/>
            </a:bodyPr>
            <a:lstStyle/>
            <a:p>
              <a:pPr marL="25400">
                <a:spcBef>
                  <a:spcPts val="250"/>
                </a:spcBef>
              </a:pPr>
              <a:r>
                <a:rPr sz="2200" b="1" spc="50">
                  <a:solidFill>
                    <a:srgbClr val="FFFFFF"/>
                  </a:solidFill>
                  <a:latin typeface="Poppins"/>
                  <a:cs typeface="Arial MT"/>
                </a:rPr>
                <a:t>CD</a:t>
              </a:r>
              <a:r>
                <a:rPr sz="2200" b="1" spc="-130">
                  <a:solidFill>
                    <a:srgbClr val="FFFFFF"/>
                  </a:solidFill>
                  <a:latin typeface="Poppins"/>
                  <a:cs typeface="Arial MT"/>
                </a:rPr>
                <a:t>A</a:t>
              </a:r>
              <a:r>
                <a:rPr sz="2200" b="1" spc="10">
                  <a:solidFill>
                    <a:srgbClr val="FFFFFF"/>
                  </a:solidFill>
                  <a:latin typeface="Poppins"/>
                  <a:cs typeface="Arial MT"/>
                </a:rPr>
                <a:t>-</a:t>
              </a:r>
              <a:r>
                <a:rPr sz="2200" b="1" spc="30">
                  <a:solidFill>
                    <a:srgbClr val="FFFFFF"/>
                  </a:solidFill>
                  <a:latin typeface="Poppins"/>
                  <a:cs typeface="Arial MT"/>
                </a:rPr>
                <a:t>1</a:t>
              </a:r>
              <a:endParaRPr lang="pt-BR" sz="2200" b="1">
                <a:latin typeface="Poppins"/>
                <a:cs typeface="Arial MT"/>
              </a:endParaRPr>
            </a:p>
          </p:txBody>
        </p:sp>
      </p:grpSp>
      <p:sp>
        <p:nvSpPr>
          <p:cNvPr id="17" name="object 12"/>
          <p:cNvSpPr/>
          <p:nvPr/>
        </p:nvSpPr>
        <p:spPr>
          <a:xfrm>
            <a:off x="9662668" y="3952749"/>
            <a:ext cx="1333500" cy="914400"/>
          </a:xfrm>
          <a:custGeom>
            <a:avLst/>
            <a:gdLst/>
            <a:ahLst/>
            <a:cxnLst/>
            <a:rect l="l" t="t" r="r" b="b"/>
            <a:pathLst>
              <a:path w="666750" h="457200">
                <a:moveTo>
                  <a:pt x="590550" y="0"/>
                </a:moveTo>
                <a:lnTo>
                  <a:pt x="76200" y="0"/>
                </a:lnTo>
                <a:lnTo>
                  <a:pt x="46537" y="5994"/>
                </a:lnTo>
                <a:lnTo>
                  <a:pt x="22317" y="22336"/>
                </a:lnTo>
                <a:lnTo>
                  <a:pt x="5987" y="46559"/>
                </a:lnTo>
                <a:lnTo>
                  <a:pt x="0" y="76200"/>
                </a:lnTo>
                <a:lnTo>
                  <a:pt x="0" y="381000"/>
                </a:lnTo>
                <a:lnTo>
                  <a:pt x="5987" y="410640"/>
                </a:lnTo>
                <a:lnTo>
                  <a:pt x="22317" y="434863"/>
                </a:lnTo>
                <a:lnTo>
                  <a:pt x="46537" y="451205"/>
                </a:lnTo>
                <a:lnTo>
                  <a:pt x="76200" y="457200"/>
                </a:lnTo>
                <a:lnTo>
                  <a:pt x="590550" y="457200"/>
                </a:lnTo>
                <a:lnTo>
                  <a:pt x="620212" y="451205"/>
                </a:lnTo>
                <a:lnTo>
                  <a:pt x="644432" y="434863"/>
                </a:lnTo>
                <a:lnTo>
                  <a:pt x="660762" y="410640"/>
                </a:lnTo>
                <a:lnTo>
                  <a:pt x="666750" y="381000"/>
                </a:lnTo>
                <a:lnTo>
                  <a:pt x="666750" y="76200"/>
                </a:lnTo>
                <a:lnTo>
                  <a:pt x="660762" y="46559"/>
                </a:lnTo>
                <a:lnTo>
                  <a:pt x="644432" y="22336"/>
                </a:lnTo>
                <a:lnTo>
                  <a:pt x="620212" y="5994"/>
                </a:lnTo>
                <a:lnTo>
                  <a:pt x="590550" y="0"/>
                </a:lnTo>
                <a:close/>
              </a:path>
            </a:pathLst>
          </a:custGeom>
          <a:solidFill>
            <a:schemeClr val="tx2"/>
          </a:solidFill>
          <a:ln>
            <a:solidFill>
              <a:schemeClr val="tx2"/>
            </a:solidFill>
          </a:ln>
        </p:spPr>
        <p:txBody>
          <a:bodyPr wrap="square" lIns="0" tIns="0" rIns="0" bIns="0" rtlCol="0"/>
          <a:lstStyle/>
          <a:p>
            <a:endParaRPr/>
          </a:p>
        </p:txBody>
      </p:sp>
      <p:sp>
        <p:nvSpPr>
          <p:cNvPr id="18" name="object 13"/>
          <p:cNvSpPr txBox="1"/>
          <p:nvPr/>
        </p:nvSpPr>
        <p:spPr>
          <a:xfrm>
            <a:off x="9880473" y="4204082"/>
            <a:ext cx="896618" cy="370614"/>
          </a:xfrm>
          <a:prstGeom prst="rect">
            <a:avLst/>
          </a:prstGeom>
        </p:spPr>
        <p:txBody>
          <a:bodyPr vert="horz" wrap="square" lIns="0" tIns="31750" rIns="0" bIns="0" rtlCol="0" anchor="t">
            <a:spAutoFit/>
          </a:bodyPr>
          <a:lstStyle/>
          <a:p>
            <a:pPr marL="25400">
              <a:spcBef>
                <a:spcPts val="250"/>
              </a:spcBef>
            </a:pPr>
            <a:r>
              <a:rPr sz="2200" b="1" spc="-130">
                <a:solidFill>
                  <a:srgbClr val="FFFFFF"/>
                </a:solidFill>
                <a:latin typeface="Poppins"/>
              </a:rPr>
              <a:t>CDA</a:t>
            </a:r>
            <a:r>
              <a:rPr sz="2200" b="1">
                <a:solidFill>
                  <a:srgbClr val="FFFFFF"/>
                </a:solidFill>
                <a:latin typeface="Poppins"/>
                <a:cs typeface="Arial MT"/>
              </a:rPr>
              <a:t>-</a:t>
            </a:r>
            <a:r>
              <a:rPr sz="2200" b="1" spc="30">
                <a:solidFill>
                  <a:srgbClr val="FFFFFF"/>
                </a:solidFill>
                <a:latin typeface="Poppins"/>
                <a:cs typeface="Arial MT"/>
              </a:rPr>
              <a:t>1</a:t>
            </a:r>
            <a:endParaRPr lang="pt-BR" sz="2200" b="1">
              <a:latin typeface="Poppins"/>
              <a:cs typeface="Arial MT"/>
            </a:endParaRPr>
          </a:p>
        </p:txBody>
      </p:sp>
      <p:sp>
        <p:nvSpPr>
          <p:cNvPr id="19" name="object 14"/>
          <p:cNvSpPr/>
          <p:nvPr/>
        </p:nvSpPr>
        <p:spPr>
          <a:xfrm>
            <a:off x="11300969" y="3952749"/>
            <a:ext cx="1428750" cy="914400"/>
          </a:xfrm>
          <a:custGeom>
            <a:avLst/>
            <a:gdLst/>
            <a:ahLst/>
            <a:cxnLst/>
            <a:rect l="l" t="t" r="r" b="b"/>
            <a:pathLst>
              <a:path w="714375" h="457200">
                <a:moveTo>
                  <a:pt x="638175" y="0"/>
                </a:moveTo>
                <a:lnTo>
                  <a:pt x="76200" y="0"/>
                </a:lnTo>
                <a:lnTo>
                  <a:pt x="46537" y="5994"/>
                </a:lnTo>
                <a:lnTo>
                  <a:pt x="22317" y="22336"/>
                </a:lnTo>
                <a:lnTo>
                  <a:pt x="5987" y="46559"/>
                </a:lnTo>
                <a:lnTo>
                  <a:pt x="0" y="76200"/>
                </a:lnTo>
                <a:lnTo>
                  <a:pt x="0" y="381000"/>
                </a:lnTo>
                <a:lnTo>
                  <a:pt x="5987" y="410640"/>
                </a:lnTo>
                <a:lnTo>
                  <a:pt x="22317" y="434863"/>
                </a:lnTo>
                <a:lnTo>
                  <a:pt x="46537" y="451205"/>
                </a:lnTo>
                <a:lnTo>
                  <a:pt x="76200" y="457200"/>
                </a:lnTo>
                <a:lnTo>
                  <a:pt x="638175" y="457200"/>
                </a:lnTo>
                <a:lnTo>
                  <a:pt x="667815" y="451205"/>
                </a:lnTo>
                <a:lnTo>
                  <a:pt x="692038" y="434863"/>
                </a:lnTo>
                <a:lnTo>
                  <a:pt x="708380" y="410640"/>
                </a:lnTo>
                <a:lnTo>
                  <a:pt x="714375" y="381000"/>
                </a:lnTo>
                <a:lnTo>
                  <a:pt x="714375" y="76200"/>
                </a:lnTo>
                <a:lnTo>
                  <a:pt x="708380" y="46559"/>
                </a:lnTo>
                <a:lnTo>
                  <a:pt x="692038" y="22336"/>
                </a:lnTo>
                <a:lnTo>
                  <a:pt x="667815" y="5994"/>
                </a:lnTo>
                <a:lnTo>
                  <a:pt x="638175" y="0"/>
                </a:lnTo>
                <a:close/>
              </a:path>
            </a:pathLst>
          </a:custGeom>
          <a:solidFill>
            <a:schemeClr val="tx2"/>
          </a:solidFill>
          <a:ln>
            <a:solidFill>
              <a:schemeClr val="tx2"/>
            </a:solidFill>
          </a:ln>
        </p:spPr>
        <p:txBody>
          <a:bodyPr wrap="square" lIns="0" tIns="0" rIns="0" bIns="0" rtlCol="0"/>
          <a:lstStyle/>
          <a:p>
            <a:endParaRPr/>
          </a:p>
        </p:txBody>
      </p:sp>
      <p:sp>
        <p:nvSpPr>
          <p:cNvPr id="20" name="object 15"/>
          <p:cNvSpPr txBox="1"/>
          <p:nvPr/>
        </p:nvSpPr>
        <p:spPr>
          <a:xfrm>
            <a:off x="11530125" y="4225648"/>
            <a:ext cx="1133844" cy="370614"/>
          </a:xfrm>
          <a:prstGeom prst="rect">
            <a:avLst/>
          </a:prstGeom>
        </p:spPr>
        <p:txBody>
          <a:bodyPr vert="horz" wrap="square" lIns="0" tIns="31750" rIns="0" bIns="0" rtlCol="0" anchor="t">
            <a:spAutoFit/>
          </a:bodyPr>
          <a:lstStyle/>
          <a:p>
            <a:pPr marL="25400">
              <a:spcBef>
                <a:spcPts val="250"/>
              </a:spcBef>
            </a:pPr>
            <a:r>
              <a:rPr sz="2200" b="1" spc="50">
                <a:solidFill>
                  <a:srgbClr val="FFFFFF"/>
                </a:solidFill>
                <a:latin typeface="Poppins"/>
                <a:cs typeface="Arial MT"/>
              </a:rPr>
              <a:t>CD</a:t>
            </a:r>
            <a:r>
              <a:rPr sz="2200" b="1" spc="-130">
                <a:solidFill>
                  <a:srgbClr val="FFFFFF"/>
                </a:solidFill>
                <a:latin typeface="Poppins"/>
                <a:cs typeface="Arial MT"/>
              </a:rPr>
              <a:t>A</a:t>
            </a:r>
            <a:r>
              <a:rPr sz="2200" b="1">
                <a:solidFill>
                  <a:srgbClr val="FFFFFF"/>
                </a:solidFill>
                <a:latin typeface="Poppins"/>
                <a:cs typeface="Arial MT"/>
              </a:rPr>
              <a:t>-</a:t>
            </a:r>
            <a:r>
              <a:rPr sz="2200" b="1" spc="30">
                <a:solidFill>
                  <a:srgbClr val="FFFFFF"/>
                </a:solidFill>
                <a:latin typeface="Poppins"/>
                <a:cs typeface="Arial MT"/>
              </a:rPr>
              <a:t>1</a:t>
            </a:r>
            <a:endParaRPr lang="pt-BR" sz="2200" b="1">
              <a:latin typeface="Poppins"/>
              <a:cs typeface="Arial MT"/>
            </a:endParaRPr>
          </a:p>
        </p:txBody>
      </p:sp>
      <p:sp>
        <p:nvSpPr>
          <p:cNvPr id="21" name="object 16"/>
          <p:cNvSpPr/>
          <p:nvPr/>
        </p:nvSpPr>
        <p:spPr>
          <a:xfrm>
            <a:off x="12501119" y="2733549"/>
            <a:ext cx="1390650" cy="914400"/>
          </a:xfrm>
          <a:custGeom>
            <a:avLst/>
            <a:gdLst/>
            <a:ahLst/>
            <a:cxnLst/>
            <a:rect l="l" t="t" r="r" b="b"/>
            <a:pathLst>
              <a:path w="695325" h="457200">
                <a:moveTo>
                  <a:pt x="619125" y="0"/>
                </a:moveTo>
                <a:lnTo>
                  <a:pt x="76200" y="0"/>
                </a:lnTo>
                <a:lnTo>
                  <a:pt x="46559" y="5994"/>
                </a:lnTo>
                <a:lnTo>
                  <a:pt x="22336" y="22336"/>
                </a:lnTo>
                <a:lnTo>
                  <a:pt x="5994" y="46559"/>
                </a:lnTo>
                <a:lnTo>
                  <a:pt x="0" y="76200"/>
                </a:lnTo>
                <a:lnTo>
                  <a:pt x="0" y="381000"/>
                </a:lnTo>
                <a:lnTo>
                  <a:pt x="5994" y="410640"/>
                </a:lnTo>
                <a:lnTo>
                  <a:pt x="22336" y="434863"/>
                </a:lnTo>
                <a:lnTo>
                  <a:pt x="46559" y="451205"/>
                </a:lnTo>
                <a:lnTo>
                  <a:pt x="76200" y="457200"/>
                </a:lnTo>
                <a:lnTo>
                  <a:pt x="619125" y="457200"/>
                </a:lnTo>
                <a:lnTo>
                  <a:pt x="648765" y="451205"/>
                </a:lnTo>
                <a:lnTo>
                  <a:pt x="672988" y="434863"/>
                </a:lnTo>
                <a:lnTo>
                  <a:pt x="689330" y="410640"/>
                </a:lnTo>
                <a:lnTo>
                  <a:pt x="695325" y="381000"/>
                </a:lnTo>
                <a:lnTo>
                  <a:pt x="695325" y="76200"/>
                </a:lnTo>
                <a:lnTo>
                  <a:pt x="689330" y="46559"/>
                </a:lnTo>
                <a:lnTo>
                  <a:pt x="672988" y="22336"/>
                </a:lnTo>
                <a:lnTo>
                  <a:pt x="648765" y="5994"/>
                </a:lnTo>
                <a:lnTo>
                  <a:pt x="619125" y="0"/>
                </a:lnTo>
                <a:close/>
              </a:path>
            </a:pathLst>
          </a:custGeom>
          <a:solidFill>
            <a:schemeClr val="tx2"/>
          </a:solidFill>
          <a:ln>
            <a:solidFill>
              <a:schemeClr val="tx2"/>
            </a:solidFill>
          </a:ln>
        </p:spPr>
        <p:txBody>
          <a:bodyPr wrap="square" lIns="0" tIns="0" rIns="0" bIns="0" rtlCol="0"/>
          <a:lstStyle/>
          <a:p>
            <a:endParaRPr/>
          </a:p>
        </p:txBody>
      </p:sp>
      <p:sp>
        <p:nvSpPr>
          <p:cNvPr id="22" name="object 17"/>
          <p:cNvSpPr txBox="1"/>
          <p:nvPr/>
        </p:nvSpPr>
        <p:spPr>
          <a:xfrm>
            <a:off x="12717043" y="2983104"/>
            <a:ext cx="1178248" cy="370614"/>
          </a:xfrm>
          <a:prstGeom prst="rect">
            <a:avLst/>
          </a:prstGeom>
        </p:spPr>
        <p:txBody>
          <a:bodyPr vert="horz" wrap="square" lIns="0" tIns="31750" rIns="0" bIns="0" rtlCol="0" anchor="t">
            <a:spAutoFit/>
          </a:bodyPr>
          <a:lstStyle/>
          <a:p>
            <a:pPr marL="25400">
              <a:spcBef>
                <a:spcPts val="250"/>
              </a:spcBef>
            </a:pPr>
            <a:r>
              <a:rPr sz="2200" b="1" spc="50">
                <a:solidFill>
                  <a:srgbClr val="FFFFFF"/>
                </a:solidFill>
                <a:latin typeface="Poppins"/>
                <a:cs typeface="Arial MT"/>
              </a:rPr>
              <a:t>CD</a:t>
            </a:r>
            <a:r>
              <a:rPr sz="2200" b="1" spc="-130">
                <a:solidFill>
                  <a:srgbClr val="FFFFFF"/>
                </a:solidFill>
                <a:latin typeface="Poppins"/>
                <a:cs typeface="Arial MT"/>
              </a:rPr>
              <a:t>A</a:t>
            </a:r>
            <a:r>
              <a:rPr sz="2200" b="1" spc="-130">
                <a:solidFill>
                  <a:srgbClr val="FFFFFF"/>
                </a:solidFill>
                <a:latin typeface="Poppins"/>
              </a:rPr>
              <a:t>-</a:t>
            </a:r>
            <a:r>
              <a:rPr sz="2200" b="1" spc="30">
                <a:solidFill>
                  <a:srgbClr val="FFFFFF"/>
                </a:solidFill>
                <a:latin typeface="Poppins"/>
                <a:cs typeface="Arial MT"/>
              </a:rPr>
              <a:t>1</a:t>
            </a:r>
            <a:endParaRPr lang="pt-BR" sz="2200" b="1">
              <a:latin typeface="Poppins"/>
              <a:cs typeface="Arial MT"/>
            </a:endParaRPr>
          </a:p>
        </p:txBody>
      </p:sp>
      <p:sp>
        <p:nvSpPr>
          <p:cNvPr id="23" name="object 18"/>
          <p:cNvSpPr/>
          <p:nvPr/>
        </p:nvSpPr>
        <p:spPr>
          <a:xfrm>
            <a:off x="13110719" y="3952749"/>
            <a:ext cx="1352550" cy="914400"/>
          </a:xfrm>
          <a:custGeom>
            <a:avLst/>
            <a:gdLst/>
            <a:ahLst/>
            <a:cxnLst/>
            <a:rect l="l" t="t" r="r" b="b"/>
            <a:pathLst>
              <a:path w="676275" h="457200">
                <a:moveTo>
                  <a:pt x="600075" y="0"/>
                </a:moveTo>
                <a:lnTo>
                  <a:pt x="76200" y="0"/>
                </a:lnTo>
                <a:lnTo>
                  <a:pt x="46559" y="5994"/>
                </a:lnTo>
                <a:lnTo>
                  <a:pt x="22336" y="22336"/>
                </a:lnTo>
                <a:lnTo>
                  <a:pt x="5994" y="46559"/>
                </a:lnTo>
                <a:lnTo>
                  <a:pt x="0" y="76200"/>
                </a:lnTo>
                <a:lnTo>
                  <a:pt x="0" y="381000"/>
                </a:lnTo>
                <a:lnTo>
                  <a:pt x="5994" y="410640"/>
                </a:lnTo>
                <a:lnTo>
                  <a:pt x="22336" y="434863"/>
                </a:lnTo>
                <a:lnTo>
                  <a:pt x="46559" y="451205"/>
                </a:lnTo>
                <a:lnTo>
                  <a:pt x="76200" y="457200"/>
                </a:lnTo>
                <a:lnTo>
                  <a:pt x="600075" y="457200"/>
                </a:lnTo>
                <a:lnTo>
                  <a:pt x="629715" y="451205"/>
                </a:lnTo>
                <a:lnTo>
                  <a:pt x="653938" y="434863"/>
                </a:lnTo>
                <a:lnTo>
                  <a:pt x="670280" y="410640"/>
                </a:lnTo>
                <a:lnTo>
                  <a:pt x="676275" y="381000"/>
                </a:lnTo>
                <a:lnTo>
                  <a:pt x="676275" y="76200"/>
                </a:lnTo>
                <a:lnTo>
                  <a:pt x="670280" y="46559"/>
                </a:lnTo>
                <a:lnTo>
                  <a:pt x="653938" y="22336"/>
                </a:lnTo>
                <a:lnTo>
                  <a:pt x="629715" y="5994"/>
                </a:lnTo>
                <a:lnTo>
                  <a:pt x="600075" y="0"/>
                </a:lnTo>
                <a:close/>
              </a:path>
            </a:pathLst>
          </a:custGeom>
          <a:solidFill>
            <a:schemeClr val="tx2"/>
          </a:solidFill>
          <a:ln>
            <a:solidFill>
              <a:schemeClr val="tx2"/>
            </a:solidFill>
          </a:ln>
        </p:spPr>
        <p:txBody>
          <a:bodyPr wrap="square" lIns="0" tIns="0" rIns="0" bIns="0" rtlCol="0"/>
          <a:lstStyle/>
          <a:p>
            <a:endParaRPr/>
          </a:p>
        </p:txBody>
      </p:sp>
      <p:sp>
        <p:nvSpPr>
          <p:cNvPr id="24" name="object 19"/>
          <p:cNvSpPr txBox="1"/>
          <p:nvPr/>
        </p:nvSpPr>
        <p:spPr>
          <a:xfrm>
            <a:off x="13310131" y="4225648"/>
            <a:ext cx="1047580" cy="370614"/>
          </a:xfrm>
          <a:prstGeom prst="rect">
            <a:avLst/>
          </a:prstGeom>
        </p:spPr>
        <p:txBody>
          <a:bodyPr vert="horz" wrap="square" lIns="0" tIns="31750" rIns="0" bIns="0" rtlCol="0" anchor="t">
            <a:spAutoFit/>
          </a:bodyPr>
          <a:lstStyle/>
          <a:p>
            <a:pPr marL="25400">
              <a:spcBef>
                <a:spcPts val="250"/>
              </a:spcBef>
            </a:pPr>
            <a:r>
              <a:rPr sz="2200" b="1" spc="50">
                <a:solidFill>
                  <a:srgbClr val="FFFFFF"/>
                </a:solidFill>
                <a:latin typeface="Poppins"/>
                <a:cs typeface="Arial MT"/>
              </a:rPr>
              <a:t>CD</a:t>
            </a:r>
            <a:r>
              <a:rPr sz="2200" b="1" spc="-130">
                <a:solidFill>
                  <a:srgbClr val="FFFFFF"/>
                </a:solidFill>
                <a:latin typeface="Poppins"/>
                <a:cs typeface="Arial MT"/>
              </a:rPr>
              <a:t>A</a:t>
            </a:r>
            <a:r>
              <a:rPr sz="2200" b="1">
                <a:solidFill>
                  <a:srgbClr val="FFFFFF"/>
                </a:solidFill>
                <a:latin typeface="Poppins"/>
                <a:cs typeface="Arial MT"/>
              </a:rPr>
              <a:t>-</a:t>
            </a:r>
            <a:r>
              <a:rPr sz="2200" b="1" spc="30">
                <a:solidFill>
                  <a:srgbClr val="FFFFFF"/>
                </a:solidFill>
                <a:latin typeface="Poppins"/>
                <a:cs typeface="Arial MT"/>
              </a:rPr>
              <a:t>1</a:t>
            </a:r>
            <a:endParaRPr lang="pt-BR" sz="2200" b="1">
              <a:latin typeface="Poppins"/>
              <a:cs typeface="Arial MT"/>
            </a:endParaRPr>
          </a:p>
        </p:txBody>
      </p:sp>
      <p:grpSp>
        <p:nvGrpSpPr>
          <p:cNvPr id="25" name="object 20"/>
          <p:cNvGrpSpPr/>
          <p:nvPr/>
        </p:nvGrpSpPr>
        <p:grpSpPr>
          <a:xfrm>
            <a:off x="11586845" y="5191126"/>
            <a:ext cx="704850" cy="1619250"/>
            <a:chOff x="1333563" y="2790888"/>
            <a:chExt cx="352425" cy="809625"/>
          </a:xfrm>
        </p:grpSpPr>
        <p:sp>
          <p:nvSpPr>
            <p:cNvPr id="26" name="object 21"/>
            <p:cNvSpPr/>
            <p:nvPr/>
          </p:nvSpPr>
          <p:spPr>
            <a:xfrm>
              <a:off x="1338325" y="2795651"/>
              <a:ext cx="342900" cy="800100"/>
            </a:xfrm>
            <a:custGeom>
              <a:avLst/>
              <a:gdLst/>
              <a:ahLst/>
              <a:cxnLst/>
              <a:rect l="l" t="t" r="r" b="b"/>
              <a:pathLst>
                <a:path w="342900" h="800100">
                  <a:moveTo>
                    <a:pt x="257175" y="0"/>
                  </a:moveTo>
                  <a:lnTo>
                    <a:pt x="85725" y="0"/>
                  </a:lnTo>
                  <a:lnTo>
                    <a:pt x="85725" y="628650"/>
                  </a:lnTo>
                  <a:lnTo>
                    <a:pt x="0" y="628650"/>
                  </a:lnTo>
                  <a:lnTo>
                    <a:pt x="171450" y="800100"/>
                  </a:lnTo>
                  <a:lnTo>
                    <a:pt x="342900" y="628650"/>
                  </a:lnTo>
                  <a:lnTo>
                    <a:pt x="257175" y="628650"/>
                  </a:lnTo>
                  <a:lnTo>
                    <a:pt x="257175" y="0"/>
                  </a:lnTo>
                  <a:close/>
                </a:path>
              </a:pathLst>
            </a:custGeom>
            <a:solidFill>
              <a:schemeClr val="accent6"/>
            </a:solidFill>
            <a:ln>
              <a:solidFill>
                <a:schemeClr val="accent6"/>
              </a:solidFill>
            </a:ln>
          </p:spPr>
          <p:txBody>
            <a:bodyPr wrap="square" lIns="0" tIns="0" rIns="0" bIns="0" rtlCol="0"/>
            <a:lstStyle/>
            <a:p>
              <a:endParaRPr/>
            </a:p>
          </p:txBody>
        </p:sp>
        <p:sp>
          <p:nvSpPr>
            <p:cNvPr id="27" name="object 22"/>
            <p:cNvSpPr/>
            <p:nvPr/>
          </p:nvSpPr>
          <p:spPr>
            <a:xfrm>
              <a:off x="1338325" y="2795651"/>
              <a:ext cx="342900" cy="800100"/>
            </a:xfrm>
            <a:custGeom>
              <a:avLst/>
              <a:gdLst/>
              <a:ahLst/>
              <a:cxnLst/>
              <a:rect l="l" t="t" r="r" b="b"/>
              <a:pathLst>
                <a:path w="342900" h="800100">
                  <a:moveTo>
                    <a:pt x="0" y="628650"/>
                  </a:moveTo>
                  <a:lnTo>
                    <a:pt x="85725" y="628650"/>
                  </a:lnTo>
                  <a:lnTo>
                    <a:pt x="85725" y="0"/>
                  </a:lnTo>
                  <a:lnTo>
                    <a:pt x="257175" y="0"/>
                  </a:lnTo>
                  <a:lnTo>
                    <a:pt x="257175" y="628650"/>
                  </a:lnTo>
                  <a:lnTo>
                    <a:pt x="342900" y="628650"/>
                  </a:lnTo>
                  <a:lnTo>
                    <a:pt x="171450" y="800100"/>
                  </a:lnTo>
                  <a:lnTo>
                    <a:pt x="0" y="628650"/>
                  </a:lnTo>
                  <a:close/>
                </a:path>
              </a:pathLst>
            </a:custGeom>
            <a:solidFill>
              <a:srgbClr val="EE7830"/>
            </a:solidFill>
            <a:ln w="9525">
              <a:solidFill>
                <a:srgbClr val="EE7830"/>
              </a:solidFill>
            </a:ln>
          </p:spPr>
          <p:txBody>
            <a:bodyPr wrap="square" lIns="0" tIns="0" rIns="0" bIns="0" rtlCol="0"/>
            <a:lstStyle/>
            <a:p>
              <a:endParaRPr/>
            </a:p>
          </p:txBody>
        </p:sp>
      </p:grpSp>
      <p:sp>
        <p:nvSpPr>
          <p:cNvPr id="28" name="object 23"/>
          <p:cNvSpPr txBox="1"/>
          <p:nvPr/>
        </p:nvSpPr>
        <p:spPr>
          <a:xfrm>
            <a:off x="15100300" y="3670681"/>
            <a:ext cx="2882900" cy="432170"/>
          </a:xfrm>
          <a:prstGeom prst="rect">
            <a:avLst/>
          </a:prstGeom>
        </p:spPr>
        <p:txBody>
          <a:bodyPr vert="horz" wrap="square" lIns="0" tIns="31750" rIns="0" bIns="0" rtlCol="0">
            <a:spAutoFit/>
          </a:bodyPr>
          <a:lstStyle/>
          <a:p>
            <a:pPr marL="25400">
              <a:spcBef>
                <a:spcPts val="250"/>
              </a:spcBef>
            </a:pPr>
            <a:r>
              <a:rPr sz="2600" b="1" spc="30">
                <a:solidFill>
                  <a:schemeClr val="tx2"/>
                </a:solidFill>
                <a:latin typeface="Poppins 2" panose="020B0604020202020204" charset="0"/>
                <a:cs typeface="Poppins 2" panose="020B0604020202020204" charset="0"/>
              </a:rPr>
              <a:t>=</a:t>
            </a:r>
            <a:r>
              <a:rPr sz="2600" b="1" spc="-100">
                <a:solidFill>
                  <a:schemeClr val="tx2"/>
                </a:solidFill>
                <a:latin typeface="Poppins 2" panose="020B0604020202020204" charset="0"/>
                <a:cs typeface="Poppins 2" panose="020B0604020202020204" charset="0"/>
              </a:rPr>
              <a:t> </a:t>
            </a:r>
            <a:r>
              <a:rPr sz="2600" b="1" spc="30">
                <a:solidFill>
                  <a:schemeClr val="tx2"/>
                </a:solidFill>
                <a:latin typeface="Poppins 2" panose="020B0604020202020204" charset="0"/>
                <a:cs typeface="Poppins 2" panose="020B0604020202020204" charset="0"/>
              </a:rPr>
              <a:t>5</a:t>
            </a:r>
            <a:r>
              <a:rPr sz="2600" b="1" spc="-160">
                <a:solidFill>
                  <a:schemeClr val="tx2"/>
                </a:solidFill>
                <a:latin typeface="Poppins 2" panose="020B0604020202020204" charset="0"/>
                <a:cs typeface="Poppins 2" panose="020B0604020202020204" charset="0"/>
              </a:rPr>
              <a:t> </a:t>
            </a:r>
            <a:r>
              <a:rPr sz="2600" b="1" spc="20">
                <a:solidFill>
                  <a:schemeClr val="tx2"/>
                </a:solidFill>
                <a:latin typeface="Poppins 2" panose="020B0604020202020204" charset="0"/>
                <a:cs typeface="Poppins 2" panose="020B0604020202020204" charset="0"/>
              </a:rPr>
              <a:t>CDA-unitário</a:t>
            </a:r>
            <a:endParaRPr sz="2600">
              <a:solidFill>
                <a:schemeClr val="tx2"/>
              </a:solidFill>
              <a:latin typeface="Poppins 2" panose="020B0604020202020204" charset="0"/>
              <a:cs typeface="Poppins 2" panose="020B0604020202020204" charset="0"/>
            </a:endParaRPr>
          </a:p>
        </p:txBody>
      </p:sp>
      <p:sp>
        <p:nvSpPr>
          <p:cNvPr id="29" name="object 24"/>
          <p:cNvSpPr/>
          <p:nvPr/>
        </p:nvSpPr>
        <p:spPr>
          <a:xfrm>
            <a:off x="14587221" y="2628900"/>
            <a:ext cx="361950" cy="2647950"/>
          </a:xfrm>
          <a:custGeom>
            <a:avLst/>
            <a:gdLst/>
            <a:ahLst/>
            <a:cxnLst/>
            <a:rect l="l" t="t" r="r" b="b"/>
            <a:pathLst>
              <a:path w="180975" h="1323975">
                <a:moveTo>
                  <a:pt x="0" y="0"/>
                </a:moveTo>
                <a:lnTo>
                  <a:pt x="35184" y="1180"/>
                </a:lnTo>
                <a:lnTo>
                  <a:pt x="63928" y="4397"/>
                </a:lnTo>
                <a:lnTo>
                  <a:pt x="83313" y="9161"/>
                </a:lnTo>
                <a:lnTo>
                  <a:pt x="90424" y="14986"/>
                </a:lnTo>
                <a:lnTo>
                  <a:pt x="90424" y="646811"/>
                </a:lnTo>
                <a:lnTo>
                  <a:pt x="97536" y="652708"/>
                </a:lnTo>
                <a:lnTo>
                  <a:pt x="116935" y="657510"/>
                </a:lnTo>
                <a:lnTo>
                  <a:pt x="145716" y="660741"/>
                </a:lnTo>
                <a:lnTo>
                  <a:pt x="180975" y="661924"/>
                </a:lnTo>
                <a:lnTo>
                  <a:pt x="145716" y="663106"/>
                </a:lnTo>
                <a:lnTo>
                  <a:pt x="116935" y="666337"/>
                </a:lnTo>
                <a:lnTo>
                  <a:pt x="97536" y="671139"/>
                </a:lnTo>
                <a:lnTo>
                  <a:pt x="90424" y="677037"/>
                </a:lnTo>
                <a:lnTo>
                  <a:pt x="90424" y="1308862"/>
                </a:lnTo>
                <a:lnTo>
                  <a:pt x="83313" y="1314705"/>
                </a:lnTo>
                <a:lnTo>
                  <a:pt x="63928" y="1319514"/>
                </a:lnTo>
                <a:lnTo>
                  <a:pt x="35184" y="1322774"/>
                </a:lnTo>
                <a:lnTo>
                  <a:pt x="0" y="1323975"/>
                </a:lnTo>
              </a:path>
            </a:pathLst>
          </a:custGeom>
          <a:ln w="9525">
            <a:solidFill>
              <a:schemeClr val="tx2"/>
            </a:solidFill>
          </a:ln>
        </p:spPr>
        <p:txBody>
          <a:bodyPr wrap="square" lIns="0" tIns="0" rIns="0" bIns="0" rtlCol="0"/>
          <a:lstStyle/>
          <a:p>
            <a:endParaRPr/>
          </a:p>
        </p:txBody>
      </p:sp>
      <p:sp>
        <p:nvSpPr>
          <p:cNvPr id="30" name="object 25"/>
          <p:cNvSpPr/>
          <p:nvPr/>
        </p:nvSpPr>
        <p:spPr>
          <a:xfrm>
            <a:off x="10577068" y="7057899"/>
            <a:ext cx="2781300" cy="1752600"/>
          </a:xfrm>
          <a:custGeom>
            <a:avLst/>
            <a:gdLst/>
            <a:ahLst/>
            <a:cxnLst/>
            <a:rect l="l" t="t" r="r" b="b"/>
            <a:pathLst>
              <a:path w="1390650" h="876300">
                <a:moveTo>
                  <a:pt x="1244600" y="0"/>
                </a:moveTo>
                <a:lnTo>
                  <a:pt x="146050" y="0"/>
                </a:lnTo>
                <a:lnTo>
                  <a:pt x="99888" y="7447"/>
                </a:lnTo>
                <a:lnTo>
                  <a:pt x="59796" y="28183"/>
                </a:lnTo>
                <a:lnTo>
                  <a:pt x="28180" y="59801"/>
                </a:lnTo>
                <a:lnTo>
                  <a:pt x="7446" y="99893"/>
                </a:lnTo>
                <a:lnTo>
                  <a:pt x="0" y="146050"/>
                </a:lnTo>
                <a:lnTo>
                  <a:pt x="0" y="730250"/>
                </a:lnTo>
                <a:lnTo>
                  <a:pt x="7446" y="776411"/>
                </a:lnTo>
                <a:lnTo>
                  <a:pt x="28180" y="816503"/>
                </a:lnTo>
                <a:lnTo>
                  <a:pt x="59796" y="848119"/>
                </a:lnTo>
                <a:lnTo>
                  <a:pt x="99888" y="868853"/>
                </a:lnTo>
                <a:lnTo>
                  <a:pt x="146050" y="876300"/>
                </a:lnTo>
                <a:lnTo>
                  <a:pt x="1244600" y="876300"/>
                </a:lnTo>
                <a:lnTo>
                  <a:pt x="1290756" y="868853"/>
                </a:lnTo>
                <a:lnTo>
                  <a:pt x="1330848" y="848119"/>
                </a:lnTo>
                <a:lnTo>
                  <a:pt x="1362466" y="816503"/>
                </a:lnTo>
                <a:lnTo>
                  <a:pt x="1383202" y="776411"/>
                </a:lnTo>
                <a:lnTo>
                  <a:pt x="1390650" y="730250"/>
                </a:lnTo>
                <a:lnTo>
                  <a:pt x="1390650" y="146050"/>
                </a:lnTo>
                <a:lnTo>
                  <a:pt x="1383202" y="99893"/>
                </a:lnTo>
                <a:lnTo>
                  <a:pt x="1362466" y="59801"/>
                </a:lnTo>
                <a:lnTo>
                  <a:pt x="1330848" y="28183"/>
                </a:lnTo>
                <a:lnTo>
                  <a:pt x="1290756" y="7447"/>
                </a:lnTo>
                <a:lnTo>
                  <a:pt x="1244600" y="0"/>
                </a:lnTo>
                <a:close/>
              </a:path>
            </a:pathLst>
          </a:custGeom>
          <a:solidFill>
            <a:schemeClr val="tx2"/>
          </a:solidFill>
          <a:ln>
            <a:solidFill>
              <a:schemeClr val="tx2"/>
            </a:solidFill>
          </a:ln>
        </p:spPr>
        <p:txBody>
          <a:bodyPr wrap="square" lIns="0" tIns="0" rIns="0" bIns="0" rtlCol="0"/>
          <a:lstStyle/>
          <a:p>
            <a:endParaRPr/>
          </a:p>
        </p:txBody>
      </p:sp>
      <p:sp>
        <p:nvSpPr>
          <p:cNvPr id="31" name="object 26"/>
          <p:cNvSpPr txBox="1"/>
          <p:nvPr/>
        </p:nvSpPr>
        <p:spPr>
          <a:xfrm>
            <a:off x="10772108" y="7560721"/>
            <a:ext cx="2648740" cy="879728"/>
          </a:xfrm>
          <a:prstGeom prst="rect">
            <a:avLst/>
          </a:prstGeom>
        </p:spPr>
        <p:txBody>
          <a:bodyPr vert="horz" wrap="square" lIns="0" tIns="33020" rIns="0" bIns="0" rtlCol="0" anchor="t">
            <a:spAutoFit/>
          </a:bodyPr>
          <a:lstStyle/>
          <a:p>
            <a:pPr marL="25400">
              <a:spcBef>
                <a:spcPts val="260"/>
              </a:spcBef>
            </a:pPr>
            <a:r>
              <a:rPr sz="5500" b="1" spc="80">
                <a:solidFill>
                  <a:srgbClr val="FFFFFF"/>
                </a:solidFill>
                <a:latin typeface="Poppins"/>
                <a:cs typeface="Arial"/>
              </a:rPr>
              <a:t>CD</a:t>
            </a:r>
            <a:r>
              <a:rPr sz="5500" b="1" spc="70">
                <a:solidFill>
                  <a:srgbClr val="FFFFFF"/>
                </a:solidFill>
                <a:latin typeface="Poppins"/>
                <a:cs typeface="Arial"/>
              </a:rPr>
              <a:t>A</a:t>
            </a:r>
            <a:r>
              <a:rPr sz="5500" b="1" spc="-30">
                <a:solidFill>
                  <a:srgbClr val="FFFFFF"/>
                </a:solidFill>
                <a:latin typeface="Poppins"/>
                <a:cs typeface="Arial"/>
              </a:rPr>
              <a:t>-</a:t>
            </a:r>
            <a:r>
              <a:rPr sz="5500" b="1" spc="30">
                <a:solidFill>
                  <a:srgbClr val="FFFFFF"/>
                </a:solidFill>
                <a:latin typeface="Poppins"/>
                <a:cs typeface="Arial"/>
              </a:rPr>
              <a:t>5</a:t>
            </a:r>
            <a:endParaRPr lang="pt-BR" sz="5500" b="1">
              <a:latin typeface="Poppins"/>
              <a:cs typeface="Arial"/>
            </a:endParaRPr>
          </a:p>
        </p:txBody>
      </p:sp>
      <p:sp>
        <p:nvSpPr>
          <p:cNvPr id="32" name="object 27"/>
          <p:cNvSpPr txBox="1"/>
          <p:nvPr/>
        </p:nvSpPr>
        <p:spPr>
          <a:xfrm>
            <a:off x="15100300" y="7118223"/>
            <a:ext cx="2882900" cy="432170"/>
          </a:xfrm>
          <a:prstGeom prst="rect">
            <a:avLst/>
          </a:prstGeom>
        </p:spPr>
        <p:txBody>
          <a:bodyPr vert="horz" wrap="square" lIns="0" tIns="31750" rIns="0" bIns="0" rtlCol="0">
            <a:spAutoFit/>
          </a:bodyPr>
          <a:lstStyle/>
          <a:p>
            <a:pPr marL="25400">
              <a:spcBef>
                <a:spcPts val="250"/>
              </a:spcBef>
            </a:pPr>
            <a:r>
              <a:rPr sz="2600" b="1" spc="30">
                <a:solidFill>
                  <a:schemeClr val="tx2"/>
                </a:solidFill>
                <a:latin typeface="Poppins 2" panose="020B0604020202020204" charset="0"/>
                <a:cs typeface="Poppins 2" panose="020B0604020202020204" charset="0"/>
              </a:rPr>
              <a:t>=</a:t>
            </a:r>
            <a:r>
              <a:rPr sz="2600" b="1" spc="-100">
                <a:solidFill>
                  <a:schemeClr val="tx2"/>
                </a:solidFill>
                <a:latin typeface="Poppins 2" panose="020B0604020202020204" charset="0"/>
                <a:cs typeface="Poppins 2" panose="020B0604020202020204" charset="0"/>
              </a:rPr>
              <a:t> </a:t>
            </a:r>
            <a:r>
              <a:rPr sz="2600" b="1" spc="30">
                <a:solidFill>
                  <a:schemeClr val="tx2"/>
                </a:solidFill>
                <a:latin typeface="Poppins 2" panose="020B0604020202020204" charset="0"/>
                <a:cs typeface="Poppins 2" panose="020B0604020202020204" charset="0"/>
              </a:rPr>
              <a:t>5</a:t>
            </a:r>
            <a:r>
              <a:rPr sz="2600" b="1" spc="-160">
                <a:solidFill>
                  <a:schemeClr val="tx2"/>
                </a:solidFill>
                <a:latin typeface="Poppins 2" panose="020B0604020202020204" charset="0"/>
                <a:cs typeface="Poppins 2" panose="020B0604020202020204" charset="0"/>
              </a:rPr>
              <a:t> </a:t>
            </a:r>
            <a:r>
              <a:rPr sz="2600" b="1" spc="20">
                <a:solidFill>
                  <a:schemeClr val="tx2"/>
                </a:solidFill>
                <a:latin typeface="Poppins 2" panose="020B0604020202020204" charset="0"/>
                <a:cs typeface="Poppins 2" panose="020B0604020202020204" charset="0"/>
              </a:rPr>
              <a:t>CDA-unitário</a:t>
            </a:r>
            <a:endParaRPr sz="2600">
              <a:solidFill>
                <a:schemeClr val="tx2"/>
              </a:solidFill>
              <a:latin typeface="Poppins 2" panose="020B0604020202020204" charset="0"/>
              <a:cs typeface="Poppins 2" panose="020B0604020202020204" charset="0"/>
            </a:endParaRPr>
          </a:p>
        </p:txBody>
      </p:sp>
      <p:sp>
        <p:nvSpPr>
          <p:cNvPr id="33" name="object 28"/>
          <p:cNvSpPr/>
          <p:nvPr/>
        </p:nvSpPr>
        <p:spPr>
          <a:xfrm>
            <a:off x="14587221" y="6286502"/>
            <a:ext cx="361950" cy="2647950"/>
          </a:xfrm>
          <a:custGeom>
            <a:avLst/>
            <a:gdLst/>
            <a:ahLst/>
            <a:cxnLst/>
            <a:rect l="l" t="t" r="r" b="b"/>
            <a:pathLst>
              <a:path w="180975" h="1323975">
                <a:moveTo>
                  <a:pt x="0" y="0"/>
                </a:moveTo>
                <a:lnTo>
                  <a:pt x="35184" y="1180"/>
                </a:lnTo>
                <a:lnTo>
                  <a:pt x="63928" y="4397"/>
                </a:lnTo>
                <a:lnTo>
                  <a:pt x="83313" y="9161"/>
                </a:lnTo>
                <a:lnTo>
                  <a:pt x="90424" y="14986"/>
                </a:lnTo>
                <a:lnTo>
                  <a:pt x="90424" y="646849"/>
                </a:lnTo>
                <a:lnTo>
                  <a:pt x="97536" y="652713"/>
                </a:lnTo>
                <a:lnTo>
                  <a:pt x="116935" y="657505"/>
                </a:lnTo>
                <a:lnTo>
                  <a:pt x="145716" y="660738"/>
                </a:lnTo>
                <a:lnTo>
                  <a:pt x="180975" y="661924"/>
                </a:lnTo>
                <a:lnTo>
                  <a:pt x="145716" y="663109"/>
                </a:lnTo>
                <a:lnTo>
                  <a:pt x="116935" y="666342"/>
                </a:lnTo>
                <a:lnTo>
                  <a:pt x="97536" y="671134"/>
                </a:lnTo>
                <a:lnTo>
                  <a:pt x="90424" y="676998"/>
                </a:lnTo>
                <a:lnTo>
                  <a:pt x="90424" y="1308836"/>
                </a:lnTo>
                <a:lnTo>
                  <a:pt x="83313" y="1314701"/>
                </a:lnTo>
                <a:lnTo>
                  <a:pt x="63928" y="1319493"/>
                </a:lnTo>
                <a:lnTo>
                  <a:pt x="35184" y="1322725"/>
                </a:lnTo>
                <a:lnTo>
                  <a:pt x="0" y="1323911"/>
                </a:lnTo>
              </a:path>
            </a:pathLst>
          </a:custGeom>
          <a:ln w="9525">
            <a:solidFill>
              <a:schemeClr val="tx2"/>
            </a:solidFill>
          </a:ln>
        </p:spPr>
        <p:txBody>
          <a:bodyPr wrap="square" lIns="0" tIns="0" rIns="0" bIns="0" rtlCol="0"/>
          <a:lstStyle/>
          <a:p>
            <a:endParaRPr/>
          </a:p>
        </p:txBody>
      </p:sp>
      <p:sp>
        <p:nvSpPr>
          <p:cNvPr id="9" name="object 5">
            <a:extLst>
              <a:ext uri="{FF2B5EF4-FFF2-40B4-BE49-F238E27FC236}">
                <a16:creationId xmlns:a16="http://schemas.microsoft.com/office/drawing/2014/main" id="{7B3B8884-D28F-D12D-6D4D-83C407E9D981}"/>
              </a:ext>
            </a:extLst>
          </p:cNvPr>
          <p:cNvSpPr txBox="1"/>
          <p:nvPr/>
        </p:nvSpPr>
        <p:spPr>
          <a:xfrm>
            <a:off x="3611906" y="373143"/>
            <a:ext cx="9739258" cy="959237"/>
          </a:xfrm>
          <a:prstGeom prst="rect">
            <a:avLst/>
          </a:prstGeom>
        </p:spPr>
        <p:txBody>
          <a:bodyPr vert="horz" wrap="square" lIns="0" tIns="340360" rIns="0" bIns="0" rtlCol="0" anchor="t">
            <a:spAutoFit/>
          </a:bodyPr>
          <a:lstStyle/>
          <a:p>
            <a:pPr marL="25400">
              <a:spcBef>
                <a:spcPts val="2680"/>
              </a:spcBef>
            </a:pPr>
            <a:r>
              <a:rPr lang="pt-BR" sz="4000" b="1">
                <a:solidFill>
                  <a:schemeClr val="tx2"/>
                </a:solidFill>
                <a:latin typeface="Poppins Bold"/>
                <a:cs typeface="Poppins"/>
              </a:rPr>
              <a:t>FLEXIBILIDADE</a:t>
            </a:r>
            <a:endParaRPr lang="pt-BR"/>
          </a:p>
        </p:txBody>
      </p:sp>
      <p:sp>
        <p:nvSpPr>
          <p:cNvPr id="34" name="object 47">
            <a:extLst>
              <a:ext uri="{FF2B5EF4-FFF2-40B4-BE49-F238E27FC236}">
                <a16:creationId xmlns:a16="http://schemas.microsoft.com/office/drawing/2014/main" id="{92EB429D-E5AC-DA2D-B21F-A602E13580A5}"/>
              </a:ext>
            </a:extLst>
          </p:cNvPr>
          <p:cNvSpPr/>
          <p:nvPr/>
        </p:nvSpPr>
        <p:spPr>
          <a:xfrm>
            <a:off x="2009774" y="310911"/>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36" name="Gráfico 35" descr="Garfo na estrada estrutura de tópicos">
            <a:extLst>
              <a:ext uri="{FF2B5EF4-FFF2-40B4-BE49-F238E27FC236}">
                <a16:creationId xmlns:a16="http://schemas.microsoft.com/office/drawing/2014/main" id="{3C116070-7DE3-8E10-1ED5-099ED1CA05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3857" y="545621"/>
            <a:ext cx="914400" cy="914400"/>
          </a:xfrm>
          <a:prstGeom prst="rect">
            <a:avLst/>
          </a:prstGeom>
        </p:spPr>
      </p:pic>
    </p:spTree>
    <p:extLst>
      <p:ext uri="{BB962C8B-B14F-4D97-AF65-F5344CB8AC3E}">
        <p14:creationId xmlns:p14="http://schemas.microsoft.com/office/powerpoint/2010/main" val="705434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221860"/>
            <a:ext cx="18524319" cy="1936360"/>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2" name="CaixaDeTexto 1"/>
          <p:cNvSpPr txBox="1"/>
          <p:nvPr/>
        </p:nvSpPr>
        <p:spPr>
          <a:xfrm>
            <a:off x="3623198" y="2133540"/>
            <a:ext cx="3387202" cy="400110"/>
          </a:xfrm>
          <a:prstGeom prst="rect">
            <a:avLst/>
          </a:prstGeom>
          <a:noFill/>
        </p:spPr>
        <p:txBody>
          <a:bodyPr wrap="square" rtlCol="0">
            <a:spAutoFit/>
          </a:bodyPr>
          <a:lstStyle/>
          <a:p>
            <a:pPr algn="ctr"/>
            <a:r>
              <a:rPr lang="pt-BR" sz="2000" b="1">
                <a:solidFill>
                  <a:srgbClr val="1F497D"/>
                </a:solidFill>
                <a:latin typeface="Poppins" charset="0"/>
                <a:cs typeface="Poppins" charset="0"/>
              </a:rPr>
              <a:t>ESTRUTURA EXISTENTE</a:t>
            </a:r>
          </a:p>
        </p:txBody>
      </p:sp>
      <p:sp>
        <p:nvSpPr>
          <p:cNvPr id="11" name="CaixaDeTexto 10"/>
          <p:cNvSpPr txBox="1"/>
          <p:nvPr/>
        </p:nvSpPr>
        <p:spPr>
          <a:xfrm>
            <a:off x="11928998" y="2152590"/>
            <a:ext cx="3387202" cy="400110"/>
          </a:xfrm>
          <a:prstGeom prst="rect">
            <a:avLst/>
          </a:prstGeom>
          <a:noFill/>
        </p:spPr>
        <p:txBody>
          <a:bodyPr wrap="square" rtlCol="0">
            <a:spAutoFit/>
          </a:bodyPr>
          <a:lstStyle/>
          <a:p>
            <a:pPr algn="ctr"/>
            <a:r>
              <a:rPr lang="pt-BR" sz="2000" b="1">
                <a:solidFill>
                  <a:srgbClr val="1F497D"/>
                </a:solidFill>
                <a:latin typeface="Poppins" charset="0"/>
                <a:cs typeface="Poppins" charset="0"/>
              </a:rPr>
              <a:t>ESTRUTURA NECESSÁRIA</a:t>
            </a:r>
          </a:p>
        </p:txBody>
      </p:sp>
      <p:cxnSp>
        <p:nvCxnSpPr>
          <p:cNvPr id="9" name="Conector reto 8"/>
          <p:cNvCxnSpPr/>
          <p:nvPr/>
        </p:nvCxnSpPr>
        <p:spPr>
          <a:xfrm>
            <a:off x="8763000" y="1669254"/>
            <a:ext cx="76200" cy="8370435"/>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859" y="2582863"/>
            <a:ext cx="5757741" cy="743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8991600" y="8161972"/>
            <a:ext cx="8915400" cy="1631216"/>
          </a:xfrm>
          <a:prstGeom prst="rect">
            <a:avLst/>
          </a:prstGeom>
          <a:noFill/>
        </p:spPr>
        <p:txBody>
          <a:bodyPr wrap="square" rtlCol="0">
            <a:spAutoFit/>
          </a:bodyPr>
          <a:lstStyle/>
          <a:p>
            <a:pPr algn="ctr"/>
            <a:r>
              <a:rPr lang="pt-BR" sz="2000" b="1">
                <a:solidFill>
                  <a:schemeClr val="tx2"/>
                </a:solidFill>
                <a:latin typeface="Poppins" panose="020B0604020202020204" charset="0"/>
                <a:cs typeface="Poppins" panose="020B0604020202020204" charset="0"/>
              </a:rPr>
              <a:t>Alteração dos quantitativos :</a:t>
            </a:r>
          </a:p>
          <a:p>
            <a:pPr algn="ctr"/>
            <a:r>
              <a:rPr lang="pt-BR" sz="2000">
                <a:solidFill>
                  <a:schemeClr val="tx2"/>
                </a:solidFill>
                <a:latin typeface="Poppins" panose="020B0604020202020204" charset="0"/>
                <a:cs typeface="Poppins" panose="020B0604020202020204" charset="0"/>
              </a:rPr>
              <a:t>- 4 CDA-4  </a:t>
            </a:r>
            <a:endParaRPr lang="pt-BR" sz="2000" baseline="-25000">
              <a:solidFill>
                <a:schemeClr val="tx2"/>
              </a:solidFill>
              <a:latin typeface="Poppins" panose="020B0604020202020204" charset="0"/>
              <a:cs typeface="Poppins" panose="020B0604020202020204" charset="0"/>
            </a:endParaRPr>
          </a:p>
          <a:p>
            <a:pPr algn="ctr"/>
            <a:r>
              <a:rPr lang="pt-BR" sz="2000">
                <a:solidFill>
                  <a:schemeClr val="tx2"/>
                </a:solidFill>
                <a:latin typeface="Poppins" panose="020B0604020202020204" charset="0"/>
                <a:cs typeface="Poppins" panose="020B0604020202020204" charset="0"/>
              </a:rPr>
              <a:t>+ 1 CDA-6 e 2 CDA-5</a:t>
            </a:r>
          </a:p>
          <a:p>
            <a:pPr algn="ctr"/>
            <a:r>
              <a:rPr lang="pt-BR" sz="2000" b="1">
                <a:solidFill>
                  <a:schemeClr val="tx2"/>
                </a:solidFill>
                <a:latin typeface="Poppins" panose="020B0604020202020204" charset="0"/>
                <a:cs typeface="Poppins" panose="020B0604020202020204" charset="0"/>
              </a:rPr>
              <a:t>Alteração da distribuição:</a:t>
            </a:r>
          </a:p>
          <a:p>
            <a:pPr algn="ctr"/>
            <a:r>
              <a:rPr lang="pt-BR" sz="2000">
                <a:solidFill>
                  <a:schemeClr val="tx2"/>
                </a:solidFill>
                <a:latin typeface="Poppins" panose="020B0604020202020204" charset="0"/>
                <a:cs typeface="Poppins" panose="020B0604020202020204" charset="0"/>
              </a:rPr>
              <a:t>Cargos modulados ficam distribuídos nas unidades criadas</a:t>
            </a:r>
          </a:p>
        </p:txBody>
      </p:sp>
      <p:grpSp>
        <p:nvGrpSpPr>
          <p:cNvPr id="15" name="Grupo 14"/>
          <p:cNvGrpSpPr/>
          <p:nvPr/>
        </p:nvGrpSpPr>
        <p:grpSpPr>
          <a:xfrm>
            <a:off x="9144000" y="2649028"/>
            <a:ext cx="9058854" cy="5163287"/>
            <a:chOff x="8991600" y="2601176"/>
            <a:chExt cx="9058854" cy="5163287"/>
          </a:xfrm>
        </p:grpSpPr>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1600" y="2601176"/>
              <a:ext cx="9058854" cy="516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aixaDeTexto 13"/>
            <p:cNvSpPr txBox="1"/>
            <p:nvPr/>
          </p:nvSpPr>
          <p:spPr>
            <a:xfrm>
              <a:off x="13877346" y="6069568"/>
              <a:ext cx="1667454" cy="400110"/>
            </a:xfrm>
            <a:prstGeom prst="rect">
              <a:avLst/>
            </a:prstGeom>
            <a:solidFill>
              <a:schemeClr val="accent5">
                <a:lumMod val="60000"/>
                <a:lumOff val="40000"/>
              </a:schemeClr>
            </a:solidFill>
          </p:spPr>
          <p:txBody>
            <a:bodyPr wrap="square" rtlCol="0">
              <a:spAutoFit/>
            </a:bodyPr>
            <a:lstStyle/>
            <a:p>
              <a:r>
                <a:rPr lang="pt-BR" sz="2000" b="1">
                  <a:solidFill>
                    <a:schemeClr val="bg1"/>
                  </a:solidFill>
                </a:rPr>
                <a:t>Coordenação</a:t>
              </a:r>
            </a:p>
          </p:txBody>
        </p:sp>
        <p:sp>
          <p:nvSpPr>
            <p:cNvPr id="20" name="CaixaDeTexto 19"/>
            <p:cNvSpPr txBox="1"/>
            <p:nvPr/>
          </p:nvSpPr>
          <p:spPr>
            <a:xfrm>
              <a:off x="16239546" y="6057900"/>
              <a:ext cx="1667454" cy="400110"/>
            </a:xfrm>
            <a:prstGeom prst="rect">
              <a:avLst/>
            </a:prstGeom>
            <a:solidFill>
              <a:schemeClr val="accent5">
                <a:lumMod val="60000"/>
                <a:lumOff val="40000"/>
              </a:schemeClr>
            </a:solidFill>
          </p:spPr>
          <p:txBody>
            <a:bodyPr wrap="square" rtlCol="0">
              <a:spAutoFit/>
            </a:bodyPr>
            <a:lstStyle/>
            <a:p>
              <a:r>
                <a:rPr lang="pt-BR" sz="2000" b="1">
                  <a:solidFill>
                    <a:schemeClr val="bg1"/>
                  </a:solidFill>
                </a:rPr>
                <a:t>Coordenação</a:t>
              </a:r>
            </a:p>
          </p:txBody>
        </p:sp>
      </p:grpSp>
      <p:grpSp>
        <p:nvGrpSpPr>
          <p:cNvPr id="32" name="Grupo 31"/>
          <p:cNvGrpSpPr/>
          <p:nvPr/>
        </p:nvGrpSpPr>
        <p:grpSpPr>
          <a:xfrm>
            <a:off x="1371600" y="2065639"/>
            <a:ext cx="2743200" cy="2615417"/>
            <a:chOff x="15544800" y="1308883"/>
            <a:chExt cx="2743200" cy="2615417"/>
          </a:xfrm>
        </p:grpSpPr>
        <p:sp>
          <p:nvSpPr>
            <p:cNvPr id="33" name="Explosão 1 32"/>
            <p:cNvSpPr/>
            <p:nvPr/>
          </p:nvSpPr>
          <p:spPr>
            <a:xfrm>
              <a:off x="15544800" y="1308883"/>
              <a:ext cx="2743200" cy="2615417"/>
            </a:xfrm>
            <a:prstGeom prst="irregularSeal1">
              <a:avLst/>
            </a:prstGeom>
            <a:solidFill>
              <a:srgbClr val="EE7830"/>
            </a:solidFill>
            <a:ln>
              <a:solidFill>
                <a:srgbClr val="EE78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CaixaDeTexto 33"/>
            <p:cNvSpPr txBox="1"/>
            <p:nvPr/>
          </p:nvSpPr>
          <p:spPr>
            <a:xfrm>
              <a:off x="16002000" y="2016426"/>
              <a:ext cx="1909260" cy="1200329"/>
            </a:xfrm>
            <a:prstGeom prst="rect">
              <a:avLst/>
            </a:prstGeom>
            <a:noFill/>
            <a:ln>
              <a:noFill/>
            </a:ln>
          </p:spPr>
          <p:txBody>
            <a:bodyPr wrap="square" rtlCol="0">
              <a:spAutoFit/>
            </a:bodyPr>
            <a:lstStyle/>
            <a:p>
              <a:pPr algn="ctr"/>
              <a:r>
                <a:rPr lang="pt-BR" sz="2400" b="1">
                  <a:solidFill>
                    <a:schemeClr val="tx2"/>
                  </a:solidFill>
                  <a:latin typeface="Poppins 2" panose="020B0604020202020204" charset="0"/>
                  <a:cs typeface="Poppins 2" panose="020B0604020202020204" charset="0"/>
                </a:rPr>
                <a:t>Total de </a:t>
              </a:r>
            </a:p>
            <a:p>
              <a:pPr algn="ctr"/>
              <a:r>
                <a:rPr lang="pt-BR" sz="2400" b="1">
                  <a:solidFill>
                    <a:schemeClr val="tx2"/>
                  </a:solidFill>
                  <a:latin typeface="Poppins 2" panose="020B0604020202020204" charset="0"/>
                  <a:cs typeface="Poppins 2" panose="020B0604020202020204" charset="0"/>
                </a:rPr>
                <a:t>40 CDA-Unitários</a:t>
              </a:r>
            </a:p>
          </p:txBody>
        </p:sp>
      </p:grpSp>
      <p:sp>
        <p:nvSpPr>
          <p:cNvPr id="17" name="object 5">
            <a:extLst>
              <a:ext uri="{FF2B5EF4-FFF2-40B4-BE49-F238E27FC236}">
                <a16:creationId xmlns:a16="http://schemas.microsoft.com/office/drawing/2014/main" id="{7DB43642-A5EE-15B7-8622-220CC4C3192A}"/>
              </a:ext>
            </a:extLst>
          </p:cNvPr>
          <p:cNvSpPr txBox="1"/>
          <p:nvPr/>
        </p:nvSpPr>
        <p:spPr>
          <a:xfrm>
            <a:off x="3611906" y="373143"/>
            <a:ext cx="9739258" cy="959237"/>
          </a:xfrm>
          <a:prstGeom prst="rect">
            <a:avLst/>
          </a:prstGeom>
        </p:spPr>
        <p:txBody>
          <a:bodyPr vert="horz" wrap="square" lIns="0" tIns="340360" rIns="0" bIns="0" rtlCol="0" anchor="t">
            <a:spAutoFit/>
          </a:bodyPr>
          <a:lstStyle/>
          <a:p>
            <a:pPr marL="25400">
              <a:spcBef>
                <a:spcPts val="2680"/>
              </a:spcBef>
            </a:pPr>
            <a:r>
              <a:rPr lang="pt-BR" sz="4000" b="1">
                <a:solidFill>
                  <a:schemeClr val="tx2"/>
                </a:solidFill>
                <a:latin typeface="Poppins Bold"/>
                <a:cs typeface="Poppins"/>
              </a:rPr>
              <a:t>FLEXIBILIDADE</a:t>
            </a:r>
            <a:endParaRPr lang="pt-BR"/>
          </a:p>
        </p:txBody>
      </p:sp>
      <p:sp>
        <p:nvSpPr>
          <p:cNvPr id="23" name="object 47">
            <a:extLst>
              <a:ext uri="{FF2B5EF4-FFF2-40B4-BE49-F238E27FC236}">
                <a16:creationId xmlns:a16="http://schemas.microsoft.com/office/drawing/2014/main" id="{AEA9F60B-C61D-CA3F-CDD8-F9ED8E4FAABD}"/>
              </a:ext>
            </a:extLst>
          </p:cNvPr>
          <p:cNvSpPr/>
          <p:nvPr/>
        </p:nvSpPr>
        <p:spPr>
          <a:xfrm>
            <a:off x="2009774" y="310911"/>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25" name="Gráfico 24" descr="Garfo na estrada estrutura de tópicos">
            <a:extLst>
              <a:ext uri="{FF2B5EF4-FFF2-40B4-BE49-F238E27FC236}">
                <a16:creationId xmlns:a16="http://schemas.microsoft.com/office/drawing/2014/main" id="{CBFA50AB-B160-89FD-0A3E-6133E23B6C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73857" y="545621"/>
            <a:ext cx="914400" cy="914400"/>
          </a:xfrm>
          <a:prstGeom prst="rect">
            <a:avLst/>
          </a:prstGeom>
        </p:spPr>
      </p:pic>
      <p:grpSp>
        <p:nvGrpSpPr>
          <p:cNvPr id="26" name="Grupo 25"/>
          <p:cNvGrpSpPr/>
          <p:nvPr/>
        </p:nvGrpSpPr>
        <p:grpSpPr>
          <a:xfrm>
            <a:off x="8839200" y="1714500"/>
            <a:ext cx="2743200" cy="2615417"/>
            <a:chOff x="15544800" y="1308883"/>
            <a:chExt cx="2743200" cy="2615417"/>
          </a:xfrm>
        </p:grpSpPr>
        <p:sp>
          <p:nvSpPr>
            <p:cNvPr id="27" name="Explosão 1 26"/>
            <p:cNvSpPr/>
            <p:nvPr/>
          </p:nvSpPr>
          <p:spPr>
            <a:xfrm>
              <a:off x="15544800" y="1308883"/>
              <a:ext cx="2743200" cy="2615417"/>
            </a:xfrm>
            <a:prstGeom prst="irregularSeal1">
              <a:avLst/>
            </a:prstGeom>
            <a:solidFill>
              <a:srgbClr val="EE7830"/>
            </a:solidFill>
            <a:ln>
              <a:solidFill>
                <a:srgbClr val="EE78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CaixaDeTexto 27"/>
            <p:cNvSpPr txBox="1"/>
            <p:nvPr/>
          </p:nvSpPr>
          <p:spPr>
            <a:xfrm>
              <a:off x="16002000" y="2016426"/>
              <a:ext cx="1909260" cy="1200329"/>
            </a:xfrm>
            <a:prstGeom prst="rect">
              <a:avLst/>
            </a:prstGeom>
            <a:noFill/>
            <a:ln>
              <a:noFill/>
            </a:ln>
          </p:spPr>
          <p:txBody>
            <a:bodyPr wrap="square" rtlCol="0">
              <a:spAutoFit/>
            </a:bodyPr>
            <a:lstStyle/>
            <a:p>
              <a:pPr algn="ctr"/>
              <a:r>
                <a:rPr lang="pt-BR" sz="2400" b="1">
                  <a:solidFill>
                    <a:schemeClr val="tx2"/>
                  </a:solidFill>
                  <a:latin typeface="Poppins 2" panose="020B0604020202020204" charset="0"/>
                  <a:cs typeface="Poppins 2" panose="020B0604020202020204" charset="0"/>
                </a:rPr>
                <a:t>Total de </a:t>
              </a:r>
            </a:p>
            <a:p>
              <a:pPr algn="ctr"/>
              <a:r>
                <a:rPr lang="pt-BR" sz="2400" b="1">
                  <a:solidFill>
                    <a:schemeClr val="tx2"/>
                  </a:solidFill>
                  <a:latin typeface="Poppins 2" panose="020B0604020202020204" charset="0"/>
                  <a:cs typeface="Poppins 2" panose="020B0604020202020204" charset="0"/>
                </a:rPr>
                <a:t>40 CDA-Unitários</a:t>
              </a:r>
            </a:p>
          </p:txBody>
        </p:sp>
      </p:grpSp>
    </p:spTree>
    <p:extLst>
      <p:ext uri="{BB962C8B-B14F-4D97-AF65-F5344CB8AC3E}">
        <p14:creationId xmlns:p14="http://schemas.microsoft.com/office/powerpoint/2010/main" val="3203062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54905"/>
            <a:ext cx="18524319" cy="1987730"/>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9" name="object 7"/>
          <p:cNvSpPr txBox="1"/>
          <p:nvPr/>
        </p:nvSpPr>
        <p:spPr>
          <a:xfrm>
            <a:off x="2506821" y="2324100"/>
            <a:ext cx="13862650" cy="7087838"/>
          </a:xfrm>
          <a:prstGeom prst="rect">
            <a:avLst/>
          </a:prstGeom>
        </p:spPr>
        <p:txBody>
          <a:bodyPr vert="horz" wrap="square" lIns="0" tIns="39370" rIns="0" bIns="0" rtlCol="0" anchor="t">
            <a:spAutoFit/>
          </a:bodyPr>
          <a:lstStyle/>
          <a:p>
            <a:pPr marL="482600" marR="10160" indent="-457200" algn="just">
              <a:lnSpc>
                <a:spcPct val="200000"/>
              </a:lnSpc>
              <a:spcBef>
                <a:spcPts val="310"/>
              </a:spcBef>
              <a:buFont typeface="Arial,Sans-Serif"/>
              <a:buChar char="•"/>
            </a:pPr>
            <a:r>
              <a:rPr lang="pt-BR" sz="2800" b="1">
                <a:solidFill>
                  <a:schemeClr val="tx2"/>
                </a:solidFill>
                <a:latin typeface="Poppins"/>
                <a:cs typeface="Poppins 2"/>
              </a:rPr>
              <a:t>Avanço</a:t>
            </a:r>
            <a:r>
              <a:rPr lang="pt-BR" sz="2800" b="1">
                <a:solidFill>
                  <a:schemeClr val="tx2"/>
                </a:solidFill>
                <a:latin typeface="Arial"/>
                <a:cs typeface="Arial"/>
              </a:rPr>
              <a:t> </a:t>
            </a:r>
            <a:r>
              <a:rPr lang="pt-BR" sz="2800">
                <a:solidFill>
                  <a:schemeClr val="tx2"/>
                </a:solidFill>
                <a:latin typeface="Poppins"/>
                <a:cs typeface="Poppins 2"/>
              </a:rPr>
              <a:t>nas</a:t>
            </a:r>
            <a:r>
              <a:rPr lang="pt-BR" sz="2800">
                <a:solidFill>
                  <a:schemeClr val="tx2"/>
                </a:solidFill>
                <a:latin typeface="Arial"/>
                <a:cs typeface="Arial"/>
              </a:rPr>
              <a:t> </a:t>
            </a:r>
            <a:r>
              <a:rPr lang="pt-BR" sz="2800">
                <a:solidFill>
                  <a:schemeClr val="tx2"/>
                </a:solidFill>
                <a:latin typeface="Poppins"/>
                <a:cs typeface="Poppins 2"/>
              </a:rPr>
              <a:t>reestruturações organizacionais com a facilidade de modulação de cargos</a:t>
            </a:r>
            <a:endParaRPr lang="en-US" sz="2800">
              <a:solidFill>
                <a:schemeClr val="tx2"/>
              </a:solidFill>
              <a:latin typeface="Poppins"/>
              <a:cs typeface="Poppins 2"/>
            </a:endParaRPr>
          </a:p>
          <a:p>
            <a:pPr marL="482600" marR="10160" indent="-457200" algn="just">
              <a:lnSpc>
                <a:spcPct val="200000"/>
              </a:lnSpc>
              <a:spcBef>
                <a:spcPts val="310"/>
              </a:spcBef>
              <a:buFont typeface="Arial,Sans-Serif"/>
              <a:buChar char="•"/>
            </a:pPr>
            <a:endParaRPr lang="pt-BR" sz="2800">
              <a:solidFill>
                <a:schemeClr val="tx2"/>
              </a:solidFill>
              <a:latin typeface="Arial"/>
              <a:cs typeface="Arial"/>
            </a:endParaRPr>
          </a:p>
          <a:p>
            <a:pPr marL="482600" marR="10160" indent="-457200" algn="just">
              <a:lnSpc>
                <a:spcPct val="200000"/>
              </a:lnSpc>
              <a:spcBef>
                <a:spcPts val="310"/>
              </a:spcBef>
              <a:buFont typeface="Arial"/>
              <a:buChar char="•"/>
            </a:pPr>
            <a:r>
              <a:rPr lang="pt-BR" sz="2800">
                <a:solidFill>
                  <a:schemeClr val="tx2"/>
                </a:solidFill>
                <a:latin typeface="Poppins"/>
                <a:cs typeface="Poppins 2"/>
              </a:rPr>
              <a:t>Complementação dos </a:t>
            </a:r>
            <a:r>
              <a:rPr lang="pt-BR" sz="2800" b="1">
                <a:solidFill>
                  <a:schemeClr val="tx2"/>
                </a:solidFill>
                <a:latin typeface="Poppins"/>
                <a:cs typeface="Poppins 2"/>
              </a:rPr>
              <a:t>critérios de ocupação</a:t>
            </a:r>
            <a:r>
              <a:rPr lang="pt-BR" sz="2800">
                <a:solidFill>
                  <a:schemeClr val="tx2"/>
                </a:solidFill>
                <a:latin typeface="Poppins"/>
                <a:cs typeface="Poppins 2"/>
              </a:rPr>
              <a:t> por Decreto,</a:t>
            </a:r>
            <a:r>
              <a:rPr lang="pt-BR" sz="2800" b="1">
                <a:solidFill>
                  <a:schemeClr val="tx2"/>
                </a:solidFill>
                <a:latin typeface="Poppins"/>
                <a:cs typeface="Poppins 2"/>
              </a:rPr>
              <a:t> </a:t>
            </a:r>
            <a:r>
              <a:rPr lang="pt-BR" sz="2800">
                <a:solidFill>
                  <a:schemeClr val="tx2"/>
                </a:solidFill>
                <a:latin typeface="Poppins"/>
                <a:cs typeface="Poppins 2"/>
              </a:rPr>
              <a:t>adequando ao perfil profissional necessário.</a:t>
            </a:r>
            <a:endParaRPr lang="pt-BR">
              <a:solidFill>
                <a:schemeClr val="tx2"/>
              </a:solidFill>
            </a:endParaRPr>
          </a:p>
          <a:p>
            <a:pPr marL="25400" marR="10160" algn="just">
              <a:lnSpc>
                <a:spcPct val="200000"/>
              </a:lnSpc>
              <a:spcBef>
                <a:spcPts val="310"/>
              </a:spcBef>
            </a:pPr>
            <a:endParaRPr lang="pt-BR" sz="2800">
              <a:solidFill>
                <a:schemeClr val="tx2"/>
              </a:solidFill>
              <a:latin typeface="Poppins"/>
              <a:cs typeface="Poppins 2" panose="020B0604020202020204" charset="0"/>
            </a:endParaRPr>
          </a:p>
          <a:p>
            <a:pPr marL="482600" marR="10160" indent="-457200" algn="just">
              <a:lnSpc>
                <a:spcPct val="200000"/>
              </a:lnSpc>
              <a:spcBef>
                <a:spcPts val="310"/>
              </a:spcBef>
              <a:buFont typeface="Arial"/>
              <a:buChar char="•"/>
            </a:pPr>
            <a:r>
              <a:rPr lang="pt-BR" sz="2800">
                <a:solidFill>
                  <a:schemeClr val="tx2"/>
                </a:solidFill>
                <a:latin typeface="Poppins"/>
                <a:cs typeface="Poppins 2"/>
              </a:rPr>
              <a:t>Cargos de diretor de programa, gerente de projetos e chefes de equipe, para </a:t>
            </a:r>
            <a:r>
              <a:rPr lang="pt-BR" sz="2800" b="1">
                <a:solidFill>
                  <a:schemeClr val="tx2"/>
                </a:solidFill>
                <a:latin typeface="Poppins"/>
                <a:cs typeface="Poppins 2"/>
              </a:rPr>
              <a:t>as novas forma de organização do trabalho</a:t>
            </a:r>
          </a:p>
        </p:txBody>
      </p:sp>
      <p:sp>
        <p:nvSpPr>
          <p:cNvPr id="7" name="object 5">
            <a:extLst>
              <a:ext uri="{FF2B5EF4-FFF2-40B4-BE49-F238E27FC236}">
                <a16:creationId xmlns:a16="http://schemas.microsoft.com/office/drawing/2014/main" id="{2BAA7DC3-C62E-FA28-64E3-0BF99703F8FB}"/>
              </a:ext>
            </a:extLst>
          </p:cNvPr>
          <p:cNvSpPr txBox="1"/>
          <p:nvPr/>
        </p:nvSpPr>
        <p:spPr>
          <a:xfrm>
            <a:off x="3611906" y="373143"/>
            <a:ext cx="9739258" cy="959237"/>
          </a:xfrm>
          <a:prstGeom prst="rect">
            <a:avLst/>
          </a:prstGeom>
        </p:spPr>
        <p:txBody>
          <a:bodyPr vert="horz" wrap="square" lIns="0" tIns="340360" rIns="0" bIns="0" rtlCol="0" anchor="t">
            <a:spAutoFit/>
          </a:bodyPr>
          <a:lstStyle/>
          <a:p>
            <a:pPr marL="25400">
              <a:spcBef>
                <a:spcPts val="2680"/>
              </a:spcBef>
            </a:pPr>
            <a:r>
              <a:rPr lang="pt-BR" sz="4000" b="1">
                <a:solidFill>
                  <a:schemeClr val="tx2"/>
                </a:solidFill>
                <a:latin typeface="Poppins Bold"/>
                <a:cs typeface="Poppins"/>
              </a:rPr>
              <a:t>FLEXIBILIDADE</a:t>
            </a:r>
            <a:endParaRPr lang="pt-BR"/>
          </a:p>
        </p:txBody>
      </p:sp>
      <p:sp>
        <p:nvSpPr>
          <p:cNvPr id="12" name="object 47">
            <a:extLst>
              <a:ext uri="{FF2B5EF4-FFF2-40B4-BE49-F238E27FC236}">
                <a16:creationId xmlns:a16="http://schemas.microsoft.com/office/drawing/2014/main" id="{5C7EE023-9436-8A79-D6A4-BBAAFA1B7D63}"/>
              </a:ext>
            </a:extLst>
          </p:cNvPr>
          <p:cNvSpPr/>
          <p:nvPr/>
        </p:nvSpPr>
        <p:spPr>
          <a:xfrm>
            <a:off x="2009774" y="310911"/>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13" name="Gráfico 12" descr="Garfo na estrada estrutura de tópicos">
            <a:extLst>
              <a:ext uri="{FF2B5EF4-FFF2-40B4-BE49-F238E27FC236}">
                <a16:creationId xmlns:a16="http://schemas.microsoft.com/office/drawing/2014/main" id="{AC9DD981-1135-E42B-1077-F768AFC7C6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3857" y="545621"/>
            <a:ext cx="914400" cy="914400"/>
          </a:xfrm>
          <a:prstGeom prst="rect">
            <a:avLst/>
          </a:prstGeom>
        </p:spPr>
      </p:pic>
    </p:spTree>
    <p:extLst>
      <p:ext uri="{BB962C8B-B14F-4D97-AF65-F5344CB8AC3E}">
        <p14:creationId xmlns:p14="http://schemas.microsoft.com/office/powerpoint/2010/main" val="3455939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1056635"/>
            <a:ext cx="18524319" cy="2783978"/>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3472158" y="325380"/>
            <a:ext cx="12247279" cy="1129220"/>
          </a:xfrm>
          <a:prstGeom prst="rect">
            <a:avLst/>
          </a:prstGeom>
        </p:spPr>
        <p:txBody>
          <a:bodyPr lIns="0" tIns="0" rIns="0" bIns="0" rtlCol="0" anchor="t">
            <a:spAutoFit/>
          </a:bodyPr>
          <a:lstStyle/>
          <a:p>
            <a:pPr>
              <a:lnSpc>
                <a:spcPts val="4417"/>
              </a:lnSpc>
            </a:pPr>
            <a:r>
              <a:rPr lang="en-US" sz="4000" b="1">
                <a:solidFill>
                  <a:schemeClr val="tx2"/>
                </a:solidFill>
                <a:latin typeface="Poppins Bold"/>
                <a:cs typeface="Poppins 2"/>
              </a:rPr>
              <a:t>COORDENADORIA DE GESTÃO DE DESENVOLVIMENTO INSTITUCIONAL - COGEDI</a:t>
            </a:r>
            <a:endParaRPr lang="pt-BR">
              <a:solidFill>
                <a:schemeClr val="tx2"/>
              </a:solidFill>
            </a:endParaRPr>
          </a:p>
        </p:txBody>
      </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11" name="object 16">
            <a:extLst>
              <a:ext uri="{FF2B5EF4-FFF2-40B4-BE49-F238E27FC236}">
                <a16:creationId xmlns:a16="http://schemas.microsoft.com/office/drawing/2014/main" id="{E60B8615-E6BA-DC6E-5D2B-4E63A65236BF}"/>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p>
            <a:endParaRPr>
              <a:solidFill>
                <a:schemeClr val="tx2"/>
              </a:solidFill>
            </a:endParaRPr>
          </a:p>
        </p:txBody>
      </p:sp>
      <p:sp>
        <p:nvSpPr>
          <p:cNvPr id="18" name="Retângulo 17">
            <a:extLst>
              <a:ext uri="{FF2B5EF4-FFF2-40B4-BE49-F238E27FC236}">
                <a16:creationId xmlns:a16="http://schemas.microsoft.com/office/drawing/2014/main" id="{CAEA08D1-E2F3-84DE-9C9F-4AAE9B86E21F}"/>
              </a:ext>
            </a:extLst>
          </p:cNvPr>
          <p:cNvSpPr/>
          <p:nvPr/>
        </p:nvSpPr>
        <p:spPr>
          <a:xfrm>
            <a:off x="2373826" y="2978157"/>
            <a:ext cx="7212349" cy="5848268"/>
          </a:xfrm>
          <a:prstGeom prst="rect">
            <a:avLst/>
          </a:prstGeom>
          <a:noFill/>
          <a:ln w="28575">
            <a:noFill/>
          </a:ln>
        </p:spPr>
        <p:txBody>
          <a:bodyPr wrap="square" lIns="91440" tIns="45720" rIns="91440" bIns="45720" anchor="t">
            <a:spAutoFit/>
          </a:bodyPr>
          <a:lstStyle/>
          <a:p>
            <a:pPr lvl="0" algn="just">
              <a:lnSpc>
                <a:spcPct val="150000"/>
              </a:lnSpc>
            </a:pPr>
            <a:r>
              <a:rPr lang="pt-BR" sz="2800" b="1">
                <a:solidFill>
                  <a:schemeClr val="tx2"/>
                </a:solidFill>
                <a:latin typeface="Poppins"/>
                <a:cs typeface="Poppins 2"/>
              </a:rPr>
              <a:t>Promover e apoiar o desenvolvimento institucional</a:t>
            </a:r>
            <a:r>
              <a:rPr lang="pt-BR" sz="2800">
                <a:solidFill>
                  <a:schemeClr val="tx2"/>
                </a:solidFill>
                <a:latin typeface="Poppins"/>
                <a:cs typeface="Poppins 2"/>
              </a:rPr>
              <a:t> dos órgãos e entidades da Prefeitura do Município de São Paulo, </a:t>
            </a:r>
            <a:r>
              <a:rPr lang="pt-BR" sz="2800" b="1">
                <a:solidFill>
                  <a:schemeClr val="tx2"/>
                </a:solidFill>
                <a:latin typeface="Poppins"/>
                <a:cs typeface="Poppins 2"/>
              </a:rPr>
              <a:t>com foco na melhoria da prestação de serviços públicos</a:t>
            </a:r>
            <a:r>
              <a:rPr lang="pt-BR" sz="2800">
                <a:solidFill>
                  <a:schemeClr val="tx2"/>
                </a:solidFill>
                <a:latin typeface="Poppins"/>
                <a:cs typeface="Poppins 2"/>
              </a:rPr>
              <a:t> aos cidadãos e de forma a atender aos novos cenários e desafios da gestão pública </a:t>
            </a:r>
            <a:r>
              <a:rPr lang="pt-BR" sz="2800" b="1">
                <a:solidFill>
                  <a:schemeClr val="tx2"/>
                </a:solidFill>
                <a:latin typeface="Poppins"/>
                <a:cs typeface="Poppins 2"/>
              </a:rPr>
              <a:t>com qualidade, eficiência e transparência</a:t>
            </a:r>
            <a:r>
              <a:rPr lang="pt-BR" sz="2800">
                <a:solidFill>
                  <a:schemeClr val="tx2"/>
                </a:solidFill>
                <a:latin typeface="Poppins"/>
                <a:cs typeface="Poppins 2"/>
              </a:rPr>
              <a:t>.</a:t>
            </a:r>
          </a:p>
        </p:txBody>
      </p:sp>
      <p:sp>
        <p:nvSpPr>
          <p:cNvPr id="20" name="Retângulo 19">
            <a:extLst>
              <a:ext uri="{FF2B5EF4-FFF2-40B4-BE49-F238E27FC236}">
                <a16:creationId xmlns:a16="http://schemas.microsoft.com/office/drawing/2014/main" id="{7A1AE3F5-DF82-FF29-83BE-9CBF6BCF908A}"/>
              </a:ext>
            </a:extLst>
          </p:cNvPr>
          <p:cNvSpPr/>
          <p:nvPr/>
        </p:nvSpPr>
        <p:spPr>
          <a:xfrm>
            <a:off x="4572034" y="1991500"/>
            <a:ext cx="2343336" cy="584775"/>
          </a:xfrm>
          <a:prstGeom prst="rect">
            <a:avLst/>
          </a:prstGeom>
        </p:spPr>
        <p:txBody>
          <a:bodyPr wrap="square" lIns="91440" tIns="45720" rIns="91440" bIns="45720" anchor="t">
            <a:spAutoFit/>
          </a:bodyPr>
          <a:lstStyle/>
          <a:p>
            <a:pPr lvl="0" algn="ctr"/>
            <a:r>
              <a:rPr lang="pt-BR" sz="3200" b="1">
                <a:solidFill>
                  <a:schemeClr val="tx2"/>
                </a:solidFill>
                <a:latin typeface="Poppins"/>
                <a:cs typeface="Poppins 2"/>
              </a:rPr>
              <a:t>MISSÃO</a:t>
            </a:r>
          </a:p>
        </p:txBody>
      </p:sp>
      <p:sp>
        <p:nvSpPr>
          <p:cNvPr id="24" name="Retângulo 23">
            <a:extLst>
              <a:ext uri="{FF2B5EF4-FFF2-40B4-BE49-F238E27FC236}">
                <a16:creationId xmlns:a16="http://schemas.microsoft.com/office/drawing/2014/main" id="{2177A5C3-743A-BFE0-9A72-637C9ED33373}"/>
              </a:ext>
            </a:extLst>
          </p:cNvPr>
          <p:cNvSpPr/>
          <p:nvPr/>
        </p:nvSpPr>
        <p:spPr>
          <a:xfrm>
            <a:off x="12763540" y="1969875"/>
            <a:ext cx="2882486" cy="584775"/>
          </a:xfrm>
          <a:prstGeom prst="rect">
            <a:avLst/>
          </a:prstGeom>
        </p:spPr>
        <p:txBody>
          <a:bodyPr wrap="square" lIns="91440" tIns="45720" rIns="91440" bIns="45720" anchor="t">
            <a:spAutoFit/>
          </a:bodyPr>
          <a:lstStyle/>
          <a:p>
            <a:pPr lvl="0" algn="ctr"/>
            <a:r>
              <a:rPr lang="pt-BR" sz="3200" b="1">
                <a:solidFill>
                  <a:schemeClr val="tx2"/>
                </a:solidFill>
                <a:latin typeface="Poppins"/>
                <a:cs typeface="Poppins 2"/>
              </a:rPr>
              <a:t>ATRIBUIÇÕES</a:t>
            </a:r>
            <a:endParaRPr lang="pt-BR"/>
          </a:p>
        </p:txBody>
      </p:sp>
      <p:pic>
        <p:nvPicPr>
          <p:cNvPr id="9" name="Imagem 8" descr="Diagrama&#10;&#10;Descrição gerada automaticamente">
            <a:extLst>
              <a:ext uri="{FF2B5EF4-FFF2-40B4-BE49-F238E27FC236}">
                <a16:creationId xmlns:a16="http://schemas.microsoft.com/office/drawing/2014/main" id="{2481B90D-44B5-2EBF-2F3C-5CD61CE59601}"/>
              </a:ext>
            </a:extLst>
          </p:cNvPr>
          <p:cNvPicPr>
            <a:picLocks noChangeAspect="1"/>
          </p:cNvPicPr>
          <p:nvPr/>
        </p:nvPicPr>
        <p:blipFill>
          <a:blip r:embed="rId6"/>
          <a:stretch>
            <a:fillRect/>
          </a:stretch>
        </p:blipFill>
        <p:spPr>
          <a:xfrm>
            <a:off x="10381891" y="2699804"/>
            <a:ext cx="7617124" cy="7324353"/>
          </a:xfrm>
          <a:prstGeom prst="rect">
            <a:avLst/>
          </a:prstGeom>
        </p:spPr>
      </p:pic>
      <p:pic>
        <p:nvPicPr>
          <p:cNvPr id="13" name="Imagem 12" descr="Logotipo&#10;&#10;Descrição gerada automaticamente">
            <a:extLst>
              <a:ext uri="{FF2B5EF4-FFF2-40B4-BE49-F238E27FC236}">
                <a16:creationId xmlns:a16="http://schemas.microsoft.com/office/drawing/2014/main" id="{A2211025-6A31-F20E-A058-926A896B04FB}"/>
              </a:ext>
            </a:extLst>
          </p:cNvPr>
          <p:cNvPicPr>
            <a:picLocks noChangeAspect="1"/>
          </p:cNvPicPr>
          <p:nvPr/>
        </p:nvPicPr>
        <p:blipFill>
          <a:blip r:embed="rId7"/>
          <a:stretch>
            <a:fillRect/>
          </a:stretch>
        </p:blipFill>
        <p:spPr>
          <a:xfrm>
            <a:off x="1941280" y="614967"/>
            <a:ext cx="1169285" cy="545555"/>
          </a:xfrm>
          <a:prstGeom prst="rect">
            <a:avLst/>
          </a:prstGeom>
        </p:spPr>
      </p:pic>
    </p:spTree>
    <p:extLst>
      <p:ext uri="{BB962C8B-B14F-4D97-AF65-F5344CB8AC3E}">
        <p14:creationId xmlns:p14="http://schemas.microsoft.com/office/powerpoint/2010/main" val="2661147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375972"/>
            <a:ext cx="18524319" cy="2103314"/>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graphicFrame>
        <p:nvGraphicFramePr>
          <p:cNvPr id="11" name="object 8"/>
          <p:cNvGraphicFramePr>
            <a:graphicFrameLocks noGrp="1"/>
          </p:cNvGraphicFramePr>
          <p:nvPr>
            <p:extLst>
              <p:ext uri="{D42A27DB-BD31-4B8C-83A1-F6EECF244321}">
                <p14:modId xmlns:p14="http://schemas.microsoft.com/office/powerpoint/2010/main" val="337518495"/>
              </p:ext>
            </p:extLst>
          </p:nvPr>
        </p:nvGraphicFramePr>
        <p:xfrm>
          <a:off x="9661071" y="1850770"/>
          <a:ext cx="8300347" cy="8282711"/>
        </p:xfrm>
        <a:graphic>
          <a:graphicData uri="http://schemas.openxmlformats.org/drawingml/2006/table">
            <a:tbl>
              <a:tblPr firstRow="1" bandRow="1">
                <a:tableStyleId>{2D5ABB26-0587-4C30-8999-92F81FD0307C}</a:tableStyleId>
              </a:tblPr>
              <a:tblGrid>
                <a:gridCol w="1471425">
                  <a:extLst>
                    <a:ext uri="{9D8B030D-6E8A-4147-A177-3AD203B41FA5}">
                      <a16:colId xmlns:a16="http://schemas.microsoft.com/office/drawing/2014/main" val="20000"/>
                    </a:ext>
                  </a:extLst>
                </a:gridCol>
                <a:gridCol w="4625199">
                  <a:extLst>
                    <a:ext uri="{9D8B030D-6E8A-4147-A177-3AD203B41FA5}">
                      <a16:colId xmlns:a16="http://schemas.microsoft.com/office/drawing/2014/main" val="20001"/>
                    </a:ext>
                  </a:extLst>
                </a:gridCol>
                <a:gridCol w="2203723">
                  <a:extLst>
                    <a:ext uri="{9D8B030D-6E8A-4147-A177-3AD203B41FA5}">
                      <a16:colId xmlns:a16="http://schemas.microsoft.com/office/drawing/2014/main" val="20002"/>
                    </a:ext>
                  </a:extLst>
                </a:gridCol>
              </a:tblGrid>
              <a:tr h="670594">
                <a:tc>
                  <a:txBody>
                    <a:bodyPr/>
                    <a:lstStyle/>
                    <a:p>
                      <a:pPr marL="6350" algn="ctr">
                        <a:lnSpc>
                          <a:spcPct val="100000"/>
                        </a:lnSpc>
                        <a:spcBef>
                          <a:spcPts val="330"/>
                        </a:spcBef>
                      </a:pPr>
                      <a:r>
                        <a:rPr lang="pt-BR" sz="2000" b="1" spc="10">
                          <a:solidFill>
                            <a:schemeClr val="bg1"/>
                          </a:solidFill>
                          <a:latin typeface="Poppins" charset="0"/>
                          <a:cs typeface="Poppins" charset="0"/>
                        </a:rPr>
                        <a:t>SÍMBOLO</a:t>
                      </a:r>
                      <a:endParaRPr sz="2000">
                        <a:solidFill>
                          <a:schemeClr val="bg1"/>
                        </a:solidFill>
                        <a:latin typeface="Poppins" charset="0"/>
                        <a:cs typeface="Poppins" charset="0"/>
                      </a:endParaRPr>
                    </a:p>
                  </a:txBody>
                  <a:tcPr marL="0" marR="0" marT="8382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1F497D"/>
                    </a:solidFill>
                  </a:tcPr>
                </a:tc>
                <a:tc>
                  <a:txBody>
                    <a:bodyPr/>
                    <a:lstStyle/>
                    <a:p>
                      <a:pPr marL="520065" algn="ctr">
                        <a:lnSpc>
                          <a:spcPct val="100000"/>
                        </a:lnSpc>
                        <a:spcBef>
                          <a:spcPts val="330"/>
                        </a:spcBef>
                      </a:pPr>
                      <a:r>
                        <a:rPr lang="pt-BR" sz="2000" b="1" kern="1200" spc="-35">
                          <a:solidFill>
                            <a:schemeClr val="bg1"/>
                          </a:solidFill>
                          <a:latin typeface="Poppins" charset="0"/>
                          <a:ea typeface="+mn-ea"/>
                          <a:cs typeface="Poppins" charset="0"/>
                        </a:rPr>
                        <a:t>DIREÇÃO/CHEFIA</a:t>
                      </a:r>
                      <a:endParaRPr sz="2000">
                        <a:solidFill>
                          <a:schemeClr val="bg1"/>
                        </a:solidFill>
                        <a:latin typeface="Poppins" charset="0"/>
                        <a:cs typeface="Poppins" charset="0"/>
                      </a:endParaRPr>
                    </a:p>
                  </a:txBody>
                  <a:tcPr marL="0" marR="0" marT="8382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1F497D"/>
                    </a:solidFill>
                  </a:tcPr>
                </a:tc>
                <a:tc>
                  <a:txBody>
                    <a:bodyPr/>
                    <a:lstStyle/>
                    <a:p>
                      <a:pPr marR="323215" algn="ctr">
                        <a:lnSpc>
                          <a:spcPct val="100000"/>
                        </a:lnSpc>
                        <a:spcBef>
                          <a:spcPts val="330"/>
                        </a:spcBef>
                      </a:pPr>
                      <a:r>
                        <a:rPr sz="2000" b="1" spc="-5">
                          <a:solidFill>
                            <a:schemeClr val="bg1"/>
                          </a:solidFill>
                          <a:latin typeface="Poppins" charset="0"/>
                          <a:cs typeface="Poppins" charset="0"/>
                        </a:rPr>
                        <a:t>A</a:t>
                      </a:r>
                      <a:r>
                        <a:rPr lang="pt-BR" sz="2000" b="1" spc="-5">
                          <a:solidFill>
                            <a:schemeClr val="bg1"/>
                          </a:solidFill>
                          <a:latin typeface="Poppins" charset="0"/>
                          <a:cs typeface="Poppins" charset="0"/>
                        </a:rPr>
                        <a:t>SSESSORIA</a:t>
                      </a:r>
                      <a:endParaRPr sz="2000">
                        <a:solidFill>
                          <a:schemeClr val="bg1"/>
                        </a:solidFill>
                        <a:latin typeface="Poppins" charset="0"/>
                        <a:cs typeface="Poppins" charset="0"/>
                      </a:endParaRPr>
                    </a:p>
                  </a:txBody>
                  <a:tcPr marL="0" marR="0" marT="8382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10000"/>
                  </a:ext>
                </a:extLst>
              </a:tr>
              <a:tr h="351263">
                <a:tc rowSpan="3">
                  <a:txBody>
                    <a:bodyPr/>
                    <a:lstStyle/>
                    <a:p>
                      <a:pPr marL="0" algn="ctr" defTabSz="914400" rtl="0" eaLnBrk="1" latinLnBrk="0" hangingPunct="1">
                        <a:lnSpc>
                          <a:spcPct val="100000"/>
                        </a:lnSpc>
                        <a:spcBef>
                          <a:spcPts val="695"/>
                        </a:spcBef>
                      </a:pPr>
                      <a:r>
                        <a:rPr sz="1800" kern="1200" spc="-10">
                          <a:solidFill>
                            <a:srgbClr val="1F497D"/>
                          </a:solidFill>
                          <a:latin typeface="Poppins" charset="0"/>
                          <a:ea typeface="+mn-ea"/>
                          <a:cs typeface="Poppins" charset="0"/>
                        </a:rPr>
                        <a:t>CDA-6</a:t>
                      </a:r>
                      <a:endParaRPr lang="pt-BR" sz="1800">
                        <a:solidFill>
                          <a:srgbClr val="1F497D"/>
                        </a:solidFill>
                        <a:latin typeface="Poppins" charset="0"/>
                        <a:cs typeface="Poppins" charset="0"/>
                      </a:endParaRPr>
                    </a:p>
                  </a:txBody>
                  <a:tcPr marL="0" marR="0" marT="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tc>
                  <a:txBody>
                    <a:bodyPr/>
                    <a:lstStyle/>
                    <a:p>
                      <a:pPr marL="13970" algn="l">
                        <a:lnSpc>
                          <a:spcPts val="1275"/>
                        </a:lnSpc>
                        <a:spcBef>
                          <a:spcPts val="60"/>
                        </a:spcBef>
                      </a:pPr>
                      <a:endParaRPr lang="pt-BR" sz="1800" spc="-10">
                        <a:solidFill>
                          <a:srgbClr val="1F497D"/>
                        </a:solidFill>
                        <a:latin typeface="Poppins" charset="0"/>
                        <a:cs typeface="Poppins" charset="0"/>
                      </a:endParaRPr>
                    </a:p>
                    <a:p>
                      <a:pPr marL="13970" algn="l">
                        <a:lnSpc>
                          <a:spcPts val="1275"/>
                        </a:lnSpc>
                        <a:spcBef>
                          <a:spcPts val="60"/>
                        </a:spcBef>
                      </a:pPr>
                      <a:r>
                        <a:rPr sz="1800" spc="-10" err="1">
                          <a:solidFill>
                            <a:srgbClr val="1F497D"/>
                          </a:solidFill>
                          <a:latin typeface="Poppins" charset="0"/>
                          <a:cs typeface="Poppins" charset="0"/>
                        </a:rPr>
                        <a:t>Coordenador</a:t>
                      </a:r>
                      <a:r>
                        <a:rPr sz="1800" spc="30">
                          <a:solidFill>
                            <a:srgbClr val="1F497D"/>
                          </a:solidFill>
                          <a:latin typeface="Poppins" charset="0"/>
                          <a:cs typeface="Poppins" charset="0"/>
                        </a:rPr>
                        <a:t> </a:t>
                      </a:r>
                      <a:r>
                        <a:rPr sz="1800" spc="-40">
                          <a:solidFill>
                            <a:srgbClr val="1F497D"/>
                          </a:solidFill>
                          <a:latin typeface="Poppins" charset="0"/>
                          <a:cs typeface="Poppins" charset="0"/>
                        </a:rPr>
                        <a:t>II</a:t>
                      </a:r>
                      <a:endParaRPr sz="1800">
                        <a:solidFill>
                          <a:srgbClr val="1F497D"/>
                        </a:solidFill>
                        <a:latin typeface="Poppins" charset="0"/>
                        <a:cs typeface="Poppins" charset="0"/>
                      </a:endParaRPr>
                    </a:p>
                  </a:txBody>
                  <a:tcPr marL="0" marR="0" marT="1524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tc rowSpan="3">
                  <a:txBody>
                    <a:bodyPr/>
                    <a:lstStyle/>
                    <a:p>
                      <a:pPr marL="0" algn="l" defTabSz="914400" rtl="0" eaLnBrk="1" latinLnBrk="0" hangingPunct="1">
                        <a:lnSpc>
                          <a:spcPct val="100000"/>
                        </a:lnSpc>
                        <a:spcBef>
                          <a:spcPts val="695"/>
                        </a:spcBef>
                      </a:pPr>
                      <a:r>
                        <a:rPr sz="1800" kern="1200" spc="-10">
                          <a:solidFill>
                            <a:srgbClr val="1F497D"/>
                          </a:solidFill>
                          <a:latin typeface="Poppins" charset="0"/>
                          <a:ea typeface="+mn-ea"/>
                          <a:cs typeface="Poppins" charset="0"/>
                        </a:rPr>
                        <a:t>Assessor VI</a:t>
                      </a:r>
                    </a:p>
                  </a:txBody>
                  <a:tcPr marL="0" marR="0" marT="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67231">
                <a:tc vMerge="1">
                  <a:txBody>
                    <a:bodyPr/>
                    <a:lstStyle/>
                    <a:p>
                      <a:endParaRPr/>
                    </a:p>
                  </a:txBody>
                  <a:tcPr marL="0" marR="0" marT="0" marB="0" anchor="ctr" horzOverflow="overflow"/>
                </a:tc>
                <a:tc>
                  <a:txBody>
                    <a:bodyPr/>
                    <a:lstStyle/>
                    <a:p>
                      <a:pPr marL="0" algn="l" defTabSz="914400" rtl="0" eaLnBrk="1" latinLnBrk="0" hangingPunct="1">
                        <a:lnSpc>
                          <a:spcPct val="100000"/>
                        </a:lnSpc>
                        <a:spcBef>
                          <a:spcPts val="695"/>
                        </a:spcBef>
                      </a:pPr>
                      <a:r>
                        <a:rPr sz="1800" kern="1200" spc="-10" err="1">
                          <a:solidFill>
                            <a:srgbClr val="1F497D"/>
                          </a:solidFill>
                          <a:latin typeface="Poppins" charset="0"/>
                          <a:ea typeface="+mn-ea"/>
                          <a:cs typeface="Poppins" charset="0"/>
                        </a:rPr>
                        <a:t>Chefe</a:t>
                      </a:r>
                      <a:r>
                        <a:rPr sz="1800" kern="1200" spc="-10">
                          <a:solidFill>
                            <a:srgbClr val="1F497D"/>
                          </a:solidFill>
                          <a:latin typeface="Poppins" charset="0"/>
                          <a:ea typeface="+mn-ea"/>
                          <a:cs typeface="Poppins" charset="0"/>
                        </a:rPr>
                        <a:t> de </a:t>
                      </a:r>
                      <a:r>
                        <a:rPr sz="1800" kern="1200" spc="-10" err="1">
                          <a:solidFill>
                            <a:srgbClr val="1F497D"/>
                          </a:solidFill>
                          <a:latin typeface="Poppins" charset="0"/>
                          <a:ea typeface="+mn-ea"/>
                          <a:cs typeface="Poppins" charset="0"/>
                        </a:rPr>
                        <a:t>Assessoria</a:t>
                      </a:r>
                      <a:r>
                        <a:rPr sz="1800" kern="1200" spc="-10">
                          <a:solidFill>
                            <a:srgbClr val="1F497D"/>
                          </a:solidFill>
                          <a:latin typeface="Poppins" charset="0"/>
                          <a:ea typeface="+mn-ea"/>
                          <a:cs typeface="Poppins" charset="0"/>
                        </a:rPr>
                        <a:t> II</a:t>
                      </a:r>
                      <a:endParaRPr lang="pt-BR" sz="1800" kern="1200" spc="-10">
                        <a:solidFill>
                          <a:srgbClr val="1F497D"/>
                        </a:solidFill>
                        <a:latin typeface="Poppins" charset="0"/>
                        <a:ea typeface="+mn-ea"/>
                        <a:cs typeface="Poppins" charset="0"/>
                      </a:endParaRPr>
                    </a:p>
                  </a:txBody>
                  <a:tcPr marL="0" marR="0" marT="1524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tc vMerge="1">
                  <a:txBody>
                    <a:bodyPr/>
                    <a:lstStyle/>
                    <a:p>
                      <a:endParaRPr/>
                    </a:p>
                  </a:txBody>
                  <a:tcPr marL="0" marR="0" marT="0" marB="0" anchor="ctr" horzOverflow="overflow"/>
                </a:tc>
                <a:extLst>
                  <a:ext uri="{0D108BD9-81ED-4DB2-BD59-A6C34878D82A}">
                    <a16:rowId xmlns:a16="http://schemas.microsoft.com/office/drawing/2014/main" val="10002"/>
                  </a:ext>
                </a:extLst>
              </a:tr>
              <a:tr h="526896">
                <a:tc vMerge="1">
                  <a:txBody>
                    <a:bodyPr/>
                    <a:lstStyle/>
                    <a:p>
                      <a:endParaRPr/>
                    </a:p>
                  </a:txBody>
                  <a:tcPr marL="0" marR="0" marT="0" marB="0" anchor="ctr" horzOverflow="overflow"/>
                </a:tc>
                <a:tc>
                  <a:txBody>
                    <a:bodyPr/>
                    <a:lstStyle/>
                    <a:p>
                      <a:pPr marL="0" algn="l" defTabSz="914400" rtl="0" eaLnBrk="1" latinLnBrk="0" hangingPunct="1">
                        <a:lnSpc>
                          <a:spcPct val="100000"/>
                        </a:lnSpc>
                        <a:spcBef>
                          <a:spcPts val="695"/>
                        </a:spcBef>
                      </a:pPr>
                      <a:r>
                        <a:rPr sz="1800" kern="1200" spc="-10" err="1">
                          <a:solidFill>
                            <a:srgbClr val="1F497D"/>
                          </a:solidFill>
                          <a:latin typeface="Poppins" charset="0"/>
                          <a:ea typeface="+mn-ea"/>
                          <a:cs typeface="Poppins" charset="0"/>
                        </a:rPr>
                        <a:t>Chefe</a:t>
                      </a:r>
                      <a:r>
                        <a:rPr sz="1800" kern="1200" spc="-10">
                          <a:solidFill>
                            <a:srgbClr val="1F497D"/>
                          </a:solidFill>
                          <a:latin typeface="Poppins" charset="0"/>
                          <a:ea typeface="+mn-ea"/>
                          <a:cs typeface="Poppins" charset="0"/>
                        </a:rPr>
                        <a:t> de </a:t>
                      </a:r>
                      <a:r>
                        <a:rPr sz="1800" kern="1200" spc="-10" err="1">
                          <a:solidFill>
                            <a:srgbClr val="1F497D"/>
                          </a:solidFill>
                          <a:latin typeface="Poppins" charset="0"/>
                          <a:ea typeface="+mn-ea"/>
                          <a:cs typeface="Poppins" charset="0"/>
                        </a:rPr>
                        <a:t>Assessoria</a:t>
                      </a:r>
                      <a:r>
                        <a:rPr sz="1800" kern="1200" spc="-10">
                          <a:solidFill>
                            <a:srgbClr val="1F497D"/>
                          </a:solidFill>
                          <a:latin typeface="Poppins" charset="0"/>
                          <a:ea typeface="+mn-ea"/>
                          <a:cs typeface="Poppins" charset="0"/>
                        </a:rPr>
                        <a:t> </a:t>
                      </a:r>
                      <a:r>
                        <a:rPr sz="1800" kern="1200" spc="-10" err="1">
                          <a:solidFill>
                            <a:srgbClr val="1F497D"/>
                          </a:solidFill>
                          <a:latin typeface="Poppins" charset="0"/>
                          <a:ea typeface="+mn-ea"/>
                          <a:cs typeface="Poppins" charset="0"/>
                        </a:rPr>
                        <a:t>Jurídica</a:t>
                      </a:r>
                      <a:r>
                        <a:rPr sz="1800" kern="1200" spc="-10">
                          <a:solidFill>
                            <a:srgbClr val="1F497D"/>
                          </a:solidFill>
                          <a:latin typeface="Poppins" charset="0"/>
                          <a:ea typeface="+mn-ea"/>
                          <a:cs typeface="Poppins" charset="0"/>
                        </a:rPr>
                        <a:t> II</a:t>
                      </a:r>
                    </a:p>
                  </a:txBody>
                  <a:tcPr marL="0" marR="0" marT="18923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tc vMerge="1">
                  <a:txBody>
                    <a:bodyPr/>
                    <a:lstStyle/>
                    <a:p>
                      <a:endParaRPr/>
                    </a:p>
                  </a:txBody>
                  <a:tcPr marL="0" marR="0" marT="0" marB="0" anchor="ctr" horzOverflow="overflow"/>
                </a:tc>
                <a:extLst>
                  <a:ext uri="{0D108BD9-81ED-4DB2-BD59-A6C34878D82A}">
                    <a16:rowId xmlns:a16="http://schemas.microsoft.com/office/drawing/2014/main" val="10003"/>
                  </a:ext>
                </a:extLst>
              </a:tr>
              <a:tr h="351263">
                <a:tc rowSpan="6">
                  <a:txBody>
                    <a:bodyPr/>
                    <a:lstStyle/>
                    <a:p>
                      <a:pPr algn="ctr">
                        <a:lnSpc>
                          <a:spcPct val="100000"/>
                        </a:lnSpc>
                      </a:pPr>
                      <a:r>
                        <a:rPr sz="1800" spc="15">
                          <a:solidFill>
                            <a:srgbClr val="1F497D"/>
                          </a:solidFill>
                          <a:latin typeface="Poppins" charset="0"/>
                          <a:cs typeface="Poppins" charset="0"/>
                        </a:rPr>
                        <a:t>CDA-5</a:t>
                      </a:r>
                      <a:endParaRPr lang="pt-BR" sz="1800">
                        <a:solidFill>
                          <a:srgbClr val="1F497D"/>
                        </a:solidFill>
                        <a:latin typeface="Poppins" charset="0"/>
                        <a:cs typeface="Poppins" charset="0"/>
                      </a:endParaRPr>
                    </a:p>
                  </a:txBody>
                  <a:tcPr marL="0" marR="0" marT="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a:txBody>
                    <a:bodyPr/>
                    <a:lstStyle/>
                    <a:p>
                      <a:pPr marL="13970" algn="l">
                        <a:lnSpc>
                          <a:spcPts val="1265"/>
                        </a:lnSpc>
                        <a:spcBef>
                          <a:spcPts val="70"/>
                        </a:spcBef>
                      </a:pPr>
                      <a:endParaRPr lang="pt-BR" sz="1800" spc="-5">
                        <a:solidFill>
                          <a:srgbClr val="1F497D"/>
                        </a:solidFill>
                        <a:latin typeface="Poppins" charset="0"/>
                        <a:cs typeface="Poppins" charset="0"/>
                      </a:endParaRPr>
                    </a:p>
                    <a:p>
                      <a:pPr marL="13970" algn="l">
                        <a:lnSpc>
                          <a:spcPts val="1265"/>
                        </a:lnSpc>
                        <a:spcBef>
                          <a:spcPts val="70"/>
                        </a:spcBef>
                      </a:pPr>
                      <a:r>
                        <a:rPr sz="1800" spc="-5" err="1">
                          <a:solidFill>
                            <a:srgbClr val="1F497D"/>
                          </a:solidFill>
                          <a:latin typeface="Poppins" charset="0"/>
                          <a:cs typeface="Poppins" charset="0"/>
                        </a:rPr>
                        <a:t>C</a:t>
                      </a:r>
                      <a:r>
                        <a:rPr sz="1800" err="1">
                          <a:solidFill>
                            <a:srgbClr val="1F497D"/>
                          </a:solidFill>
                          <a:latin typeface="Poppins" charset="0"/>
                          <a:cs typeface="Poppins" charset="0"/>
                        </a:rPr>
                        <a:t>oo</a:t>
                      </a:r>
                      <a:r>
                        <a:rPr sz="1800" spc="-20" err="1">
                          <a:solidFill>
                            <a:srgbClr val="1F497D"/>
                          </a:solidFill>
                          <a:latin typeface="Poppins" charset="0"/>
                          <a:cs typeface="Poppins" charset="0"/>
                        </a:rPr>
                        <a:t>r</a:t>
                      </a:r>
                      <a:r>
                        <a:rPr sz="1800" spc="5" err="1">
                          <a:solidFill>
                            <a:srgbClr val="1F497D"/>
                          </a:solidFill>
                          <a:latin typeface="Poppins" charset="0"/>
                          <a:cs typeface="Poppins" charset="0"/>
                        </a:rPr>
                        <a:t>d</a:t>
                      </a:r>
                      <a:r>
                        <a:rPr sz="1800" spc="35" err="1">
                          <a:solidFill>
                            <a:srgbClr val="1F497D"/>
                          </a:solidFill>
                          <a:latin typeface="Poppins" charset="0"/>
                          <a:cs typeface="Poppins" charset="0"/>
                        </a:rPr>
                        <a:t>e</a:t>
                      </a:r>
                      <a:r>
                        <a:rPr sz="1800" spc="5" err="1">
                          <a:solidFill>
                            <a:srgbClr val="1F497D"/>
                          </a:solidFill>
                          <a:latin typeface="Poppins" charset="0"/>
                          <a:cs typeface="Poppins" charset="0"/>
                        </a:rPr>
                        <a:t>n</a:t>
                      </a:r>
                      <a:r>
                        <a:rPr sz="1800" spc="-15" err="1">
                          <a:solidFill>
                            <a:srgbClr val="1F497D"/>
                          </a:solidFill>
                          <a:latin typeface="Poppins" charset="0"/>
                          <a:cs typeface="Poppins" charset="0"/>
                        </a:rPr>
                        <a:t>a</a:t>
                      </a:r>
                      <a:r>
                        <a:rPr sz="1800" spc="5" err="1">
                          <a:solidFill>
                            <a:srgbClr val="1F497D"/>
                          </a:solidFill>
                          <a:latin typeface="Poppins" charset="0"/>
                          <a:cs typeface="Poppins" charset="0"/>
                        </a:rPr>
                        <a:t>d</a:t>
                      </a:r>
                      <a:r>
                        <a:rPr sz="1800" err="1">
                          <a:solidFill>
                            <a:srgbClr val="1F497D"/>
                          </a:solidFill>
                          <a:latin typeface="Poppins" charset="0"/>
                          <a:cs typeface="Poppins" charset="0"/>
                        </a:rPr>
                        <a:t>or</a:t>
                      </a:r>
                      <a:r>
                        <a:rPr sz="1800" spc="-120">
                          <a:solidFill>
                            <a:srgbClr val="1F497D"/>
                          </a:solidFill>
                          <a:latin typeface="Poppins" charset="0"/>
                          <a:cs typeface="Poppins" charset="0"/>
                        </a:rPr>
                        <a:t> </a:t>
                      </a:r>
                      <a:r>
                        <a:rPr sz="1800">
                          <a:solidFill>
                            <a:srgbClr val="1F497D"/>
                          </a:solidFill>
                          <a:latin typeface="Poppins" charset="0"/>
                          <a:cs typeface="Poppins" charset="0"/>
                        </a:rPr>
                        <a:t>I</a:t>
                      </a:r>
                    </a:p>
                  </a:txBody>
                  <a:tcPr marL="0" marR="0" marT="1778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rowSpan="6">
                  <a:txBody>
                    <a:bodyPr/>
                    <a:lstStyle/>
                    <a:p>
                      <a:pPr algn="l">
                        <a:lnSpc>
                          <a:spcPct val="100000"/>
                        </a:lnSpc>
                      </a:pPr>
                      <a:r>
                        <a:rPr sz="1800" spc="20">
                          <a:solidFill>
                            <a:srgbClr val="1F497D"/>
                          </a:solidFill>
                          <a:latin typeface="Poppins" charset="0"/>
                          <a:cs typeface="Poppins" charset="0"/>
                        </a:rPr>
                        <a:t>A</a:t>
                      </a:r>
                      <a:r>
                        <a:rPr sz="1800" spc="5">
                          <a:solidFill>
                            <a:srgbClr val="1F497D"/>
                          </a:solidFill>
                          <a:latin typeface="Poppins" charset="0"/>
                          <a:cs typeface="Poppins" charset="0"/>
                        </a:rPr>
                        <a:t>ss</a:t>
                      </a:r>
                      <a:r>
                        <a:rPr sz="1800" spc="35">
                          <a:solidFill>
                            <a:srgbClr val="1F497D"/>
                          </a:solidFill>
                          <a:latin typeface="Poppins" charset="0"/>
                          <a:cs typeface="Poppins" charset="0"/>
                        </a:rPr>
                        <a:t>e</a:t>
                      </a:r>
                      <a:r>
                        <a:rPr sz="1800" spc="5">
                          <a:solidFill>
                            <a:srgbClr val="1F497D"/>
                          </a:solidFill>
                          <a:latin typeface="Poppins" charset="0"/>
                          <a:cs typeface="Poppins" charset="0"/>
                        </a:rPr>
                        <a:t>ss</a:t>
                      </a:r>
                      <a:r>
                        <a:rPr sz="1800">
                          <a:solidFill>
                            <a:srgbClr val="1F497D"/>
                          </a:solidFill>
                          <a:latin typeface="Poppins" charset="0"/>
                          <a:cs typeface="Poppins" charset="0"/>
                        </a:rPr>
                        <a:t>or</a:t>
                      </a:r>
                      <a:r>
                        <a:rPr sz="1800" spc="-120">
                          <a:solidFill>
                            <a:srgbClr val="1F497D"/>
                          </a:solidFill>
                          <a:latin typeface="Poppins" charset="0"/>
                          <a:cs typeface="Poppins" charset="0"/>
                        </a:rPr>
                        <a:t> </a:t>
                      </a:r>
                      <a:r>
                        <a:rPr sz="1800">
                          <a:solidFill>
                            <a:srgbClr val="1F497D"/>
                          </a:solidFill>
                          <a:latin typeface="Poppins" charset="0"/>
                          <a:cs typeface="Poppins" charset="0"/>
                        </a:rPr>
                        <a:t>V</a:t>
                      </a:r>
                      <a:endParaRPr lang="pt-BR" sz="1800">
                        <a:solidFill>
                          <a:srgbClr val="1F497D"/>
                        </a:solidFill>
                        <a:latin typeface="Poppins" charset="0"/>
                        <a:cs typeface="Poppins" charset="0"/>
                      </a:endParaRPr>
                    </a:p>
                  </a:txBody>
                  <a:tcPr marL="0" marR="0" marT="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51263">
                <a:tc vMerge="1">
                  <a:txBody>
                    <a:bodyPr/>
                    <a:lstStyle/>
                    <a:p>
                      <a:endParaRPr/>
                    </a:p>
                  </a:txBody>
                  <a:tcPr marL="0" marR="0" marT="0" marB="0" anchor="ctr" horzOverflow="overflow"/>
                </a:tc>
                <a:tc>
                  <a:txBody>
                    <a:bodyPr/>
                    <a:lstStyle/>
                    <a:p>
                      <a:pPr marL="13970" algn="l">
                        <a:lnSpc>
                          <a:spcPts val="1260"/>
                        </a:lnSpc>
                        <a:spcBef>
                          <a:spcPts val="75"/>
                        </a:spcBef>
                      </a:pPr>
                      <a:endParaRPr lang="pt-BR" sz="1800" spc="-20">
                        <a:solidFill>
                          <a:srgbClr val="1F497D"/>
                        </a:solidFill>
                        <a:latin typeface="Poppins" charset="0"/>
                        <a:cs typeface="Poppins" charset="0"/>
                      </a:endParaRPr>
                    </a:p>
                    <a:p>
                      <a:pPr marL="13970" algn="l">
                        <a:lnSpc>
                          <a:spcPts val="1260"/>
                        </a:lnSpc>
                        <a:spcBef>
                          <a:spcPts val="75"/>
                        </a:spcBef>
                      </a:pPr>
                      <a:r>
                        <a:rPr sz="1800" spc="-20" err="1">
                          <a:solidFill>
                            <a:srgbClr val="1F497D"/>
                          </a:solidFill>
                          <a:latin typeface="Poppins" charset="0"/>
                          <a:cs typeface="Poppins" charset="0"/>
                        </a:rPr>
                        <a:t>D</a:t>
                      </a:r>
                      <a:r>
                        <a:rPr sz="1800" spc="40" err="1">
                          <a:solidFill>
                            <a:srgbClr val="1F497D"/>
                          </a:solidFill>
                          <a:latin typeface="Poppins" charset="0"/>
                          <a:cs typeface="Poppins" charset="0"/>
                        </a:rPr>
                        <a:t>i</a:t>
                      </a:r>
                      <a:r>
                        <a:rPr sz="1800" spc="-20" err="1">
                          <a:solidFill>
                            <a:srgbClr val="1F497D"/>
                          </a:solidFill>
                          <a:latin typeface="Poppins" charset="0"/>
                          <a:cs typeface="Poppins" charset="0"/>
                        </a:rPr>
                        <a:t>r</a:t>
                      </a:r>
                      <a:r>
                        <a:rPr sz="1800" spc="35" err="1">
                          <a:solidFill>
                            <a:srgbClr val="1F497D"/>
                          </a:solidFill>
                          <a:latin typeface="Poppins" charset="0"/>
                          <a:cs typeface="Poppins" charset="0"/>
                        </a:rPr>
                        <a:t>e</a:t>
                      </a:r>
                      <a:r>
                        <a:rPr sz="1800" err="1">
                          <a:solidFill>
                            <a:srgbClr val="1F497D"/>
                          </a:solidFill>
                          <a:latin typeface="Poppins" charset="0"/>
                          <a:cs typeface="Poppins" charset="0"/>
                        </a:rPr>
                        <a:t>tor</a:t>
                      </a:r>
                      <a:r>
                        <a:rPr sz="1800" spc="-120">
                          <a:solidFill>
                            <a:srgbClr val="1F497D"/>
                          </a:solidFill>
                          <a:latin typeface="Poppins" charset="0"/>
                          <a:cs typeface="Poppins" charset="0"/>
                        </a:rPr>
                        <a:t> </a:t>
                      </a:r>
                      <a:r>
                        <a:rPr sz="1800" spc="15">
                          <a:solidFill>
                            <a:srgbClr val="1F497D"/>
                          </a:solidFill>
                          <a:latin typeface="Poppins" charset="0"/>
                          <a:cs typeface="Poppins" charset="0"/>
                        </a:rPr>
                        <a:t>I</a:t>
                      </a:r>
                      <a:r>
                        <a:rPr sz="1800">
                          <a:solidFill>
                            <a:srgbClr val="1F497D"/>
                          </a:solidFill>
                          <a:latin typeface="Poppins" charset="0"/>
                          <a:cs typeface="Poppins" charset="0"/>
                        </a:rPr>
                        <a:t>I</a:t>
                      </a:r>
                    </a:p>
                  </a:txBody>
                  <a:tcPr marL="0" marR="0" marT="1905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vMerge="1">
                  <a:txBody>
                    <a:bodyPr/>
                    <a:lstStyle/>
                    <a:p>
                      <a:endParaRPr/>
                    </a:p>
                  </a:txBody>
                  <a:tcPr marL="0" marR="0" marT="0" marB="0" anchor="ctr" horzOverflow="overflow"/>
                </a:tc>
                <a:extLst>
                  <a:ext uri="{0D108BD9-81ED-4DB2-BD59-A6C34878D82A}">
                    <a16:rowId xmlns:a16="http://schemas.microsoft.com/office/drawing/2014/main" val="10005"/>
                  </a:ext>
                </a:extLst>
              </a:tr>
              <a:tr h="351263">
                <a:tc vMerge="1">
                  <a:txBody>
                    <a:bodyPr/>
                    <a:lstStyle/>
                    <a:p>
                      <a:endParaRPr/>
                    </a:p>
                  </a:txBody>
                  <a:tcPr marL="0" marR="0" marT="0" marB="0" anchor="ctr" horzOverflow="overflow"/>
                </a:tc>
                <a:tc>
                  <a:txBody>
                    <a:bodyPr/>
                    <a:lstStyle/>
                    <a:p>
                      <a:pPr marL="13970" algn="l">
                        <a:lnSpc>
                          <a:spcPts val="1260"/>
                        </a:lnSpc>
                        <a:spcBef>
                          <a:spcPts val="75"/>
                        </a:spcBef>
                      </a:pPr>
                      <a:endParaRPr lang="pt-BR" sz="1800" spc="-20">
                        <a:solidFill>
                          <a:srgbClr val="1F497D"/>
                        </a:solidFill>
                        <a:latin typeface="Poppins" charset="0"/>
                        <a:cs typeface="Poppins" charset="0"/>
                      </a:endParaRPr>
                    </a:p>
                    <a:p>
                      <a:pPr marL="13970" algn="l">
                        <a:lnSpc>
                          <a:spcPts val="1260"/>
                        </a:lnSpc>
                        <a:spcBef>
                          <a:spcPts val="75"/>
                        </a:spcBef>
                      </a:pPr>
                      <a:r>
                        <a:rPr sz="1800" spc="-20" err="1">
                          <a:solidFill>
                            <a:srgbClr val="1F497D"/>
                          </a:solidFill>
                          <a:latin typeface="Poppins" charset="0"/>
                          <a:cs typeface="Poppins" charset="0"/>
                        </a:rPr>
                        <a:t>D</a:t>
                      </a:r>
                      <a:r>
                        <a:rPr sz="1800" spc="40" err="1">
                          <a:solidFill>
                            <a:srgbClr val="1F497D"/>
                          </a:solidFill>
                          <a:latin typeface="Poppins" charset="0"/>
                          <a:cs typeface="Poppins" charset="0"/>
                        </a:rPr>
                        <a:t>i</a:t>
                      </a:r>
                      <a:r>
                        <a:rPr sz="1800" spc="-20" err="1">
                          <a:solidFill>
                            <a:srgbClr val="1F497D"/>
                          </a:solidFill>
                          <a:latin typeface="Poppins" charset="0"/>
                          <a:cs typeface="Poppins" charset="0"/>
                        </a:rPr>
                        <a:t>r</a:t>
                      </a:r>
                      <a:r>
                        <a:rPr sz="1800" spc="35" err="1">
                          <a:solidFill>
                            <a:srgbClr val="1F497D"/>
                          </a:solidFill>
                          <a:latin typeface="Poppins" charset="0"/>
                          <a:cs typeface="Poppins" charset="0"/>
                        </a:rPr>
                        <a:t>e</a:t>
                      </a:r>
                      <a:r>
                        <a:rPr sz="1800" err="1">
                          <a:solidFill>
                            <a:srgbClr val="1F497D"/>
                          </a:solidFill>
                          <a:latin typeface="Poppins" charset="0"/>
                          <a:cs typeface="Poppins" charset="0"/>
                        </a:rPr>
                        <a:t>tor</a:t>
                      </a:r>
                      <a:r>
                        <a:rPr sz="1800" spc="-114">
                          <a:solidFill>
                            <a:srgbClr val="1F497D"/>
                          </a:solidFill>
                          <a:latin typeface="Poppins" charset="0"/>
                          <a:cs typeface="Poppins" charset="0"/>
                        </a:rPr>
                        <a:t> </a:t>
                      </a:r>
                      <a:r>
                        <a:rPr sz="1800" spc="5">
                          <a:solidFill>
                            <a:srgbClr val="1F497D"/>
                          </a:solidFill>
                          <a:latin typeface="Poppins" charset="0"/>
                          <a:cs typeface="Poppins" charset="0"/>
                        </a:rPr>
                        <a:t>d</a:t>
                      </a:r>
                      <a:r>
                        <a:rPr sz="1800">
                          <a:solidFill>
                            <a:srgbClr val="1F497D"/>
                          </a:solidFill>
                          <a:latin typeface="Poppins" charset="0"/>
                          <a:cs typeface="Poppins" charset="0"/>
                        </a:rPr>
                        <a:t>e</a:t>
                      </a:r>
                      <a:r>
                        <a:rPr sz="1800" spc="-65">
                          <a:solidFill>
                            <a:srgbClr val="1F497D"/>
                          </a:solidFill>
                          <a:latin typeface="Poppins" charset="0"/>
                          <a:cs typeface="Poppins" charset="0"/>
                        </a:rPr>
                        <a:t> </a:t>
                      </a:r>
                      <a:r>
                        <a:rPr sz="1800" spc="15" err="1">
                          <a:solidFill>
                            <a:srgbClr val="1F497D"/>
                          </a:solidFill>
                          <a:latin typeface="Poppins" charset="0"/>
                          <a:cs typeface="Poppins" charset="0"/>
                        </a:rPr>
                        <a:t>P</a:t>
                      </a:r>
                      <a:r>
                        <a:rPr sz="1800" spc="-20" err="1">
                          <a:solidFill>
                            <a:srgbClr val="1F497D"/>
                          </a:solidFill>
                          <a:latin typeface="Poppins" charset="0"/>
                          <a:cs typeface="Poppins" charset="0"/>
                        </a:rPr>
                        <a:t>r</a:t>
                      </a:r>
                      <a:r>
                        <a:rPr sz="1800" err="1">
                          <a:solidFill>
                            <a:srgbClr val="1F497D"/>
                          </a:solidFill>
                          <a:latin typeface="Poppins" charset="0"/>
                          <a:cs typeface="Poppins" charset="0"/>
                        </a:rPr>
                        <a:t>o</a:t>
                      </a:r>
                      <a:r>
                        <a:rPr sz="1800" spc="25" err="1">
                          <a:solidFill>
                            <a:srgbClr val="1F497D"/>
                          </a:solidFill>
                          <a:latin typeface="Poppins" charset="0"/>
                          <a:cs typeface="Poppins" charset="0"/>
                        </a:rPr>
                        <a:t>j</a:t>
                      </a:r>
                      <a:r>
                        <a:rPr sz="1800" spc="35" err="1">
                          <a:solidFill>
                            <a:srgbClr val="1F497D"/>
                          </a:solidFill>
                          <a:latin typeface="Poppins" charset="0"/>
                          <a:cs typeface="Poppins" charset="0"/>
                        </a:rPr>
                        <a:t>e</a:t>
                      </a:r>
                      <a:r>
                        <a:rPr sz="1800" err="1">
                          <a:solidFill>
                            <a:srgbClr val="1F497D"/>
                          </a:solidFill>
                          <a:latin typeface="Poppins" charset="0"/>
                          <a:cs typeface="Poppins" charset="0"/>
                        </a:rPr>
                        <a:t>tos</a:t>
                      </a:r>
                      <a:endParaRPr sz="1800">
                        <a:solidFill>
                          <a:srgbClr val="1F497D"/>
                        </a:solidFill>
                        <a:latin typeface="Poppins" charset="0"/>
                        <a:cs typeface="Poppins" charset="0"/>
                      </a:endParaRPr>
                    </a:p>
                  </a:txBody>
                  <a:tcPr marL="0" marR="0" marT="1905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vMerge="1">
                  <a:txBody>
                    <a:bodyPr/>
                    <a:lstStyle/>
                    <a:p>
                      <a:endParaRPr/>
                    </a:p>
                  </a:txBody>
                  <a:tcPr marL="0" marR="0" marT="0" marB="0" anchor="ctr" horzOverflow="overflow"/>
                </a:tc>
                <a:extLst>
                  <a:ext uri="{0D108BD9-81ED-4DB2-BD59-A6C34878D82A}">
                    <a16:rowId xmlns:a16="http://schemas.microsoft.com/office/drawing/2014/main" val="10006"/>
                  </a:ext>
                </a:extLst>
              </a:tr>
              <a:tr h="367231">
                <a:tc vMerge="1">
                  <a:txBody>
                    <a:bodyPr/>
                    <a:lstStyle/>
                    <a:p>
                      <a:endParaRPr/>
                    </a:p>
                  </a:txBody>
                  <a:tcPr marL="0" marR="0" marT="0" marB="0" anchor="ctr" horzOverflow="overflow"/>
                </a:tc>
                <a:tc>
                  <a:txBody>
                    <a:bodyPr/>
                    <a:lstStyle/>
                    <a:p>
                      <a:pPr marL="13970" algn="l">
                        <a:lnSpc>
                          <a:spcPts val="1255"/>
                        </a:lnSpc>
                        <a:spcBef>
                          <a:spcPts val="80"/>
                        </a:spcBef>
                      </a:pPr>
                      <a:endParaRPr lang="pt-BR" sz="1800" spc="-20">
                        <a:solidFill>
                          <a:srgbClr val="1F497D"/>
                        </a:solidFill>
                        <a:latin typeface="Poppins" charset="0"/>
                        <a:cs typeface="Poppins" charset="0"/>
                      </a:endParaRPr>
                    </a:p>
                    <a:p>
                      <a:pPr marL="13970" algn="l">
                        <a:lnSpc>
                          <a:spcPts val="1255"/>
                        </a:lnSpc>
                        <a:spcBef>
                          <a:spcPts val="80"/>
                        </a:spcBef>
                      </a:pPr>
                      <a:r>
                        <a:rPr sz="1800" spc="-20" err="1">
                          <a:solidFill>
                            <a:srgbClr val="1F497D"/>
                          </a:solidFill>
                          <a:latin typeface="Poppins" charset="0"/>
                          <a:cs typeface="Poppins" charset="0"/>
                        </a:rPr>
                        <a:t>D</a:t>
                      </a:r>
                      <a:r>
                        <a:rPr sz="1800" spc="40" err="1">
                          <a:solidFill>
                            <a:srgbClr val="1F497D"/>
                          </a:solidFill>
                          <a:latin typeface="Poppins" charset="0"/>
                          <a:cs typeface="Poppins" charset="0"/>
                        </a:rPr>
                        <a:t>i</a:t>
                      </a:r>
                      <a:r>
                        <a:rPr sz="1800" spc="-20" err="1">
                          <a:solidFill>
                            <a:srgbClr val="1F497D"/>
                          </a:solidFill>
                          <a:latin typeface="Poppins" charset="0"/>
                          <a:cs typeface="Poppins" charset="0"/>
                        </a:rPr>
                        <a:t>r</a:t>
                      </a:r>
                      <a:r>
                        <a:rPr sz="1800" spc="35" err="1">
                          <a:solidFill>
                            <a:srgbClr val="1F497D"/>
                          </a:solidFill>
                          <a:latin typeface="Poppins" charset="0"/>
                          <a:cs typeface="Poppins" charset="0"/>
                        </a:rPr>
                        <a:t>e</a:t>
                      </a:r>
                      <a:r>
                        <a:rPr sz="1800" err="1">
                          <a:solidFill>
                            <a:srgbClr val="1F497D"/>
                          </a:solidFill>
                          <a:latin typeface="Poppins" charset="0"/>
                          <a:cs typeface="Poppins" charset="0"/>
                        </a:rPr>
                        <a:t>tor</a:t>
                      </a:r>
                      <a:r>
                        <a:rPr sz="1800" spc="-114">
                          <a:solidFill>
                            <a:srgbClr val="1F497D"/>
                          </a:solidFill>
                          <a:latin typeface="Poppins" charset="0"/>
                          <a:cs typeface="Poppins" charset="0"/>
                        </a:rPr>
                        <a:t> </a:t>
                      </a:r>
                      <a:r>
                        <a:rPr sz="1800" spc="5">
                          <a:solidFill>
                            <a:srgbClr val="1F497D"/>
                          </a:solidFill>
                          <a:latin typeface="Poppins" charset="0"/>
                          <a:cs typeface="Poppins" charset="0"/>
                        </a:rPr>
                        <a:t>d</a:t>
                      </a:r>
                      <a:r>
                        <a:rPr sz="1800">
                          <a:solidFill>
                            <a:srgbClr val="1F497D"/>
                          </a:solidFill>
                          <a:latin typeface="Poppins" charset="0"/>
                          <a:cs typeface="Poppins" charset="0"/>
                        </a:rPr>
                        <a:t>e</a:t>
                      </a:r>
                      <a:r>
                        <a:rPr sz="1800" spc="-65">
                          <a:solidFill>
                            <a:srgbClr val="1F497D"/>
                          </a:solidFill>
                          <a:latin typeface="Poppins" charset="0"/>
                          <a:cs typeface="Poppins" charset="0"/>
                        </a:rPr>
                        <a:t> </a:t>
                      </a:r>
                      <a:r>
                        <a:rPr sz="1800" spc="15" err="1">
                          <a:solidFill>
                            <a:srgbClr val="1F497D"/>
                          </a:solidFill>
                          <a:latin typeface="Poppins" charset="0"/>
                          <a:cs typeface="Poppins" charset="0"/>
                        </a:rPr>
                        <a:t>P</a:t>
                      </a:r>
                      <a:r>
                        <a:rPr sz="1800" spc="-20" err="1">
                          <a:solidFill>
                            <a:srgbClr val="1F497D"/>
                          </a:solidFill>
                          <a:latin typeface="Poppins" charset="0"/>
                          <a:cs typeface="Poppins" charset="0"/>
                        </a:rPr>
                        <a:t>r</a:t>
                      </a:r>
                      <a:r>
                        <a:rPr sz="1800" err="1">
                          <a:solidFill>
                            <a:srgbClr val="1F497D"/>
                          </a:solidFill>
                          <a:latin typeface="Poppins" charset="0"/>
                          <a:cs typeface="Poppins" charset="0"/>
                        </a:rPr>
                        <a:t>o</a:t>
                      </a:r>
                      <a:r>
                        <a:rPr sz="1800" spc="-10" err="1">
                          <a:solidFill>
                            <a:srgbClr val="1F497D"/>
                          </a:solidFill>
                          <a:latin typeface="Poppins" charset="0"/>
                          <a:cs typeface="Poppins" charset="0"/>
                        </a:rPr>
                        <a:t>g</a:t>
                      </a:r>
                      <a:r>
                        <a:rPr sz="1800" spc="-20" err="1">
                          <a:solidFill>
                            <a:srgbClr val="1F497D"/>
                          </a:solidFill>
                          <a:latin typeface="Poppins" charset="0"/>
                          <a:cs typeface="Poppins" charset="0"/>
                        </a:rPr>
                        <a:t>r</a:t>
                      </a:r>
                      <a:r>
                        <a:rPr sz="1800" spc="-15" err="1">
                          <a:solidFill>
                            <a:srgbClr val="1F497D"/>
                          </a:solidFill>
                          <a:latin typeface="Poppins" charset="0"/>
                          <a:cs typeface="Poppins" charset="0"/>
                        </a:rPr>
                        <a:t>a</a:t>
                      </a:r>
                      <a:r>
                        <a:rPr sz="1800" err="1">
                          <a:solidFill>
                            <a:srgbClr val="1F497D"/>
                          </a:solidFill>
                          <a:latin typeface="Poppins" charset="0"/>
                          <a:cs typeface="Poppins" charset="0"/>
                        </a:rPr>
                        <a:t>ma</a:t>
                      </a:r>
                      <a:endParaRPr sz="1800">
                        <a:solidFill>
                          <a:srgbClr val="1F497D"/>
                        </a:solidFill>
                        <a:latin typeface="Poppins" charset="0"/>
                        <a:cs typeface="Poppins" charset="0"/>
                      </a:endParaRPr>
                    </a:p>
                  </a:txBody>
                  <a:tcPr marL="0" marR="0" marT="2032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vMerge="1">
                  <a:txBody>
                    <a:bodyPr/>
                    <a:lstStyle/>
                    <a:p>
                      <a:endParaRPr/>
                    </a:p>
                  </a:txBody>
                  <a:tcPr marL="0" marR="0" marT="0" marB="0" anchor="ctr" horzOverflow="overflow"/>
                </a:tc>
                <a:extLst>
                  <a:ext uri="{0D108BD9-81ED-4DB2-BD59-A6C34878D82A}">
                    <a16:rowId xmlns:a16="http://schemas.microsoft.com/office/drawing/2014/main" val="10007"/>
                  </a:ext>
                </a:extLst>
              </a:tr>
              <a:tr h="351263">
                <a:tc vMerge="1">
                  <a:txBody>
                    <a:bodyPr/>
                    <a:lstStyle/>
                    <a:p>
                      <a:endParaRPr/>
                    </a:p>
                  </a:txBody>
                  <a:tcPr marL="0" marR="0" marT="0" marB="0" anchor="ctr" horzOverflow="overflow"/>
                </a:tc>
                <a:tc>
                  <a:txBody>
                    <a:bodyPr/>
                    <a:lstStyle/>
                    <a:p>
                      <a:pPr marL="13970" algn="l">
                        <a:lnSpc>
                          <a:spcPts val="1255"/>
                        </a:lnSpc>
                        <a:spcBef>
                          <a:spcPts val="80"/>
                        </a:spcBef>
                      </a:pPr>
                      <a:endParaRPr lang="pt-BR" sz="1800" spc="-5">
                        <a:solidFill>
                          <a:srgbClr val="1F497D"/>
                        </a:solidFill>
                        <a:latin typeface="Poppins" charset="0"/>
                        <a:cs typeface="Poppins" charset="0"/>
                      </a:endParaRPr>
                    </a:p>
                    <a:p>
                      <a:pPr marL="13970" algn="l">
                        <a:lnSpc>
                          <a:spcPts val="1255"/>
                        </a:lnSpc>
                        <a:spcBef>
                          <a:spcPts val="80"/>
                        </a:spcBef>
                      </a:pPr>
                      <a:r>
                        <a:rPr sz="1800" spc="-5" err="1">
                          <a:solidFill>
                            <a:srgbClr val="1F497D"/>
                          </a:solidFill>
                          <a:latin typeface="Poppins" charset="0"/>
                          <a:cs typeface="Poppins" charset="0"/>
                        </a:rPr>
                        <a:t>C</a:t>
                      </a:r>
                      <a:r>
                        <a:rPr sz="1800" spc="5" err="1">
                          <a:solidFill>
                            <a:srgbClr val="1F497D"/>
                          </a:solidFill>
                          <a:latin typeface="Poppins" charset="0"/>
                          <a:cs typeface="Poppins" charset="0"/>
                        </a:rPr>
                        <a:t>h</a:t>
                      </a:r>
                      <a:r>
                        <a:rPr sz="1800" spc="35" err="1">
                          <a:solidFill>
                            <a:srgbClr val="1F497D"/>
                          </a:solidFill>
                          <a:latin typeface="Poppins" charset="0"/>
                          <a:cs typeface="Poppins" charset="0"/>
                        </a:rPr>
                        <a:t>e</a:t>
                      </a:r>
                      <a:r>
                        <a:rPr sz="1800" spc="30" err="1">
                          <a:solidFill>
                            <a:srgbClr val="1F497D"/>
                          </a:solidFill>
                          <a:latin typeface="Poppins" charset="0"/>
                          <a:cs typeface="Poppins" charset="0"/>
                        </a:rPr>
                        <a:t>f</a:t>
                      </a:r>
                      <a:r>
                        <a:rPr sz="1800" err="1">
                          <a:solidFill>
                            <a:srgbClr val="1F497D"/>
                          </a:solidFill>
                          <a:latin typeface="Poppins" charset="0"/>
                          <a:cs typeface="Poppins" charset="0"/>
                        </a:rPr>
                        <a:t>e</a:t>
                      </a:r>
                      <a:r>
                        <a:rPr sz="1800" spc="-65">
                          <a:solidFill>
                            <a:srgbClr val="1F497D"/>
                          </a:solidFill>
                          <a:latin typeface="Poppins" charset="0"/>
                          <a:cs typeface="Poppins" charset="0"/>
                        </a:rPr>
                        <a:t> </a:t>
                      </a:r>
                      <a:r>
                        <a:rPr sz="1800" spc="5">
                          <a:solidFill>
                            <a:srgbClr val="1F497D"/>
                          </a:solidFill>
                          <a:latin typeface="Poppins" charset="0"/>
                          <a:cs typeface="Poppins" charset="0"/>
                        </a:rPr>
                        <a:t>d</a:t>
                      </a:r>
                      <a:r>
                        <a:rPr sz="1800">
                          <a:solidFill>
                            <a:srgbClr val="1F497D"/>
                          </a:solidFill>
                          <a:latin typeface="Poppins" charset="0"/>
                          <a:cs typeface="Poppins" charset="0"/>
                        </a:rPr>
                        <a:t>e</a:t>
                      </a:r>
                      <a:r>
                        <a:rPr sz="1800" spc="-65">
                          <a:solidFill>
                            <a:srgbClr val="1F497D"/>
                          </a:solidFill>
                          <a:latin typeface="Poppins" charset="0"/>
                          <a:cs typeface="Poppins" charset="0"/>
                        </a:rPr>
                        <a:t> </a:t>
                      </a:r>
                      <a:r>
                        <a:rPr sz="1800" spc="20" err="1">
                          <a:solidFill>
                            <a:srgbClr val="1F497D"/>
                          </a:solidFill>
                          <a:latin typeface="Poppins" charset="0"/>
                          <a:cs typeface="Poppins" charset="0"/>
                        </a:rPr>
                        <a:t>A</a:t>
                      </a:r>
                      <a:r>
                        <a:rPr sz="1800" spc="5" err="1">
                          <a:solidFill>
                            <a:srgbClr val="1F497D"/>
                          </a:solidFill>
                          <a:latin typeface="Poppins" charset="0"/>
                          <a:cs typeface="Poppins" charset="0"/>
                        </a:rPr>
                        <a:t>ss</a:t>
                      </a:r>
                      <a:r>
                        <a:rPr sz="1800" spc="35" err="1">
                          <a:solidFill>
                            <a:srgbClr val="1F497D"/>
                          </a:solidFill>
                          <a:latin typeface="Poppins" charset="0"/>
                          <a:cs typeface="Poppins" charset="0"/>
                        </a:rPr>
                        <a:t>e</a:t>
                      </a:r>
                      <a:r>
                        <a:rPr sz="1800" spc="5" err="1">
                          <a:solidFill>
                            <a:srgbClr val="1F497D"/>
                          </a:solidFill>
                          <a:latin typeface="Poppins" charset="0"/>
                          <a:cs typeface="Poppins" charset="0"/>
                        </a:rPr>
                        <a:t>ss</a:t>
                      </a:r>
                      <a:r>
                        <a:rPr sz="1800" spc="-70" err="1">
                          <a:solidFill>
                            <a:srgbClr val="1F497D"/>
                          </a:solidFill>
                          <a:latin typeface="Poppins" charset="0"/>
                          <a:cs typeface="Poppins" charset="0"/>
                        </a:rPr>
                        <a:t>o</a:t>
                      </a:r>
                      <a:r>
                        <a:rPr sz="1800" spc="-20" err="1">
                          <a:solidFill>
                            <a:srgbClr val="1F497D"/>
                          </a:solidFill>
                          <a:latin typeface="Poppins" charset="0"/>
                          <a:cs typeface="Poppins" charset="0"/>
                        </a:rPr>
                        <a:t>r</a:t>
                      </a:r>
                      <a:r>
                        <a:rPr sz="1800" spc="40" err="1">
                          <a:solidFill>
                            <a:srgbClr val="1F497D"/>
                          </a:solidFill>
                          <a:latin typeface="Poppins" charset="0"/>
                          <a:cs typeface="Poppins" charset="0"/>
                        </a:rPr>
                        <a:t>i</a:t>
                      </a:r>
                      <a:r>
                        <a:rPr sz="1800" err="1">
                          <a:solidFill>
                            <a:srgbClr val="1F497D"/>
                          </a:solidFill>
                          <a:latin typeface="Poppins" charset="0"/>
                          <a:cs typeface="Poppins" charset="0"/>
                        </a:rPr>
                        <a:t>a</a:t>
                      </a:r>
                      <a:r>
                        <a:rPr sz="1800" spc="-114">
                          <a:solidFill>
                            <a:srgbClr val="1F497D"/>
                          </a:solidFill>
                          <a:latin typeface="Poppins" charset="0"/>
                          <a:cs typeface="Poppins" charset="0"/>
                        </a:rPr>
                        <a:t> </a:t>
                      </a:r>
                      <a:r>
                        <a:rPr sz="1800">
                          <a:solidFill>
                            <a:srgbClr val="1F497D"/>
                          </a:solidFill>
                          <a:latin typeface="Poppins" charset="0"/>
                          <a:cs typeface="Poppins" charset="0"/>
                        </a:rPr>
                        <a:t>I</a:t>
                      </a:r>
                    </a:p>
                  </a:txBody>
                  <a:tcPr marL="0" marR="0" marT="2032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vMerge="1">
                  <a:txBody>
                    <a:bodyPr/>
                    <a:lstStyle/>
                    <a:p>
                      <a:endParaRPr/>
                    </a:p>
                  </a:txBody>
                  <a:tcPr marL="0" marR="0" marT="0" marB="0" anchor="ctr" horzOverflow="overflow"/>
                </a:tc>
                <a:extLst>
                  <a:ext uri="{0D108BD9-81ED-4DB2-BD59-A6C34878D82A}">
                    <a16:rowId xmlns:a16="http://schemas.microsoft.com/office/drawing/2014/main" val="10008"/>
                  </a:ext>
                </a:extLst>
              </a:tr>
              <a:tr h="351263">
                <a:tc vMerge="1">
                  <a:txBody>
                    <a:bodyPr/>
                    <a:lstStyle/>
                    <a:p>
                      <a:endParaRPr/>
                    </a:p>
                  </a:txBody>
                  <a:tcPr marL="0" marR="0" marT="0" marB="0" anchor="ctr" horzOverflow="overflow"/>
                </a:tc>
                <a:tc>
                  <a:txBody>
                    <a:bodyPr/>
                    <a:lstStyle/>
                    <a:p>
                      <a:pPr marL="13970" algn="l">
                        <a:lnSpc>
                          <a:spcPts val="1250"/>
                        </a:lnSpc>
                        <a:spcBef>
                          <a:spcPts val="85"/>
                        </a:spcBef>
                      </a:pPr>
                      <a:endParaRPr lang="pt-BR" sz="1800" spc="-5">
                        <a:solidFill>
                          <a:srgbClr val="1F497D"/>
                        </a:solidFill>
                        <a:latin typeface="Poppins" charset="0"/>
                        <a:cs typeface="Poppins" charset="0"/>
                      </a:endParaRPr>
                    </a:p>
                    <a:p>
                      <a:pPr marL="13970" algn="l">
                        <a:lnSpc>
                          <a:spcPts val="1250"/>
                        </a:lnSpc>
                        <a:spcBef>
                          <a:spcPts val="85"/>
                        </a:spcBef>
                      </a:pPr>
                      <a:r>
                        <a:rPr sz="1800" spc="-5" err="1">
                          <a:solidFill>
                            <a:srgbClr val="1F497D"/>
                          </a:solidFill>
                          <a:latin typeface="Poppins" charset="0"/>
                          <a:cs typeface="Poppins" charset="0"/>
                        </a:rPr>
                        <a:t>C</a:t>
                      </a:r>
                      <a:r>
                        <a:rPr sz="1800" spc="5" err="1">
                          <a:solidFill>
                            <a:srgbClr val="1F497D"/>
                          </a:solidFill>
                          <a:latin typeface="Poppins" charset="0"/>
                          <a:cs typeface="Poppins" charset="0"/>
                        </a:rPr>
                        <a:t>h</a:t>
                      </a:r>
                      <a:r>
                        <a:rPr sz="1800" spc="35" err="1">
                          <a:solidFill>
                            <a:srgbClr val="1F497D"/>
                          </a:solidFill>
                          <a:latin typeface="Poppins" charset="0"/>
                          <a:cs typeface="Poppins" charset="0"/>
                        </a:rPr>
                        <a:t>e</a:t>
                      </a:r>
                      <a:r>
                        <a:rPr sz="1800" spc="30" err="1">
                          <a:solidFill>
                            <a:srgbClr val="1F497D"/>
                          </a:solidFill>
                          <a:latin typeface="Poppins" charset="0"/>
                          <a:cs typeface="Poppins" charset="0"/>
                        </a:rPr>
                        <a:t>f</a:t>
                      </a:r>
                      <a:r>
                        <a:rPr sz="1800" err="1">
                          <a:solidFill>
                            <a:srgbClr val="1F497D"/>
                          </a:solidFill>
                          <a:latin typeface="Poppins" charset="0"/>
                          <a:cs typeface="Poppins" charset="0"/>
                        </a:rPr>
                        <a:t>e</a:t>
                      </a:r>
                      <a:r>
                        <a:rPr sz="1800" spc="-65">
                          <a:solidFill>
                            <a:srgbClr val="1F497D"/>
                          </a:solidFill>
                          <a:latin typeface="Poppins" charset="0"/>
                          <a:cs typeface="Poppins" charset="0"/>
                        </a:rPr>
                        <a:t> </a:t>
                      </a:r>
                      <a:r>
                        <a:rPr sz="1800" spc="5">
                          <a:solidFill>
                            <a:srgbClr val="1F497D"/>
                          </a:solidFill>
                          <a:latin typeface="Poppins" charset="0"/>
                          <a:cs typeface="Poppins" charset="0"/>
                        </a:rPr>
                        <a:t>d</a:t>
                      </a:r>
                      <a:r>
                        <a:rPr sz="1800">
                          <a:solidFill>
                            <a:srgbClr val="1F497D"/>
                          </a:solidFill>
                          <a:latin typeface="Poppins" charset="0"/>
                          <a:cs typeface="Poppins" charset="0"/>
                        </a:rPr>
                        <a:t>e</a:t>
                      </a:r>
                      <a:r>
                        <a:rPr sz="1800" spc="-65">
                          <a:solidFill>
                            <a:srgbClr val="1F497D"/>
                          </a:solidFill>
                          <a:latin typeface="Poppins" charset="0"/>
                          <a:cs typeface="Poppins" charset="0"/>
                        </a:rPr>
                        <a:t> </a:t>
                      </a:r>
                      <a:r>
                        <a:rPr sz="1800" spc="20" err="1">
                          <a:solidFill>
                            <a:srgbClr val="1F497D"/>
                          </a:solidFill>
                          <a:latin typeface="Poppins" charset="0"/>
                          <a:cs typeface="Poppins" charset="0"/>
                        </a:rPr>
                        <a:t>A</a:t>
                      </a:r>
                      <a:r>
                        <a:rPr sz="1800" spc="5" err="1">
                          <a:solidFill>
                            <a:srgbClr val="1F497D"/>
                          </a:solidFill>
                          <a:latin typeface="Poppins" charset="0"/>
                          <a:cs typeface="Poppins" charset="0"/>
                        </a:rPr>
                        <a:t>ss</a:t>
                      </a:r>
                      <a:r>
                        <a:rPr sz="1800" spc="35" err="1">
                          <a:solidFill>
                            <a:srgbClr val="1F497D"/>
                          </a:solidFill>
                          <a:latin typeface="Poppins" charset="0"/>
                          <a:cs typeface="Poppins" charset="0"/>
                        </a:rPr>
                        <a:t>e</a:t>
                      </a:r>
                      <a:r>
                        <a:rPr sz="1800" spc="5" err="1">
                          <a:solidFill>
                            <a:srgbClr val="1F497D"/>
                          </a:solidFill>
                          <a:latin typeface="Poppins" charset="0"/>
                          <a:cs typeface="Poppins" charset="0"/>
                        </a:rPr>
                        <a:t>ss</a:t>
                      </a:r>
                      <a:r>
                        <a:rPr sz="1800" spc="-70" err="1">
                          <a:solidFill>
                            <a:srgbClr val="1F497D"/>
                          </a:solidFill>
                          <a:latin typeface="Poppins" charset="0"/>
                          <a:cs typeface="Poppins" charset="0"/>
                        </a:rPr>
                        <a:t>o</a:t>
                      </a:r>
                      <a:r>
                        <a:rPr sz="1800" spc="-20" err="1">
                          <a:solidFill>
                            <a:srgbClr val="1F497D"/>
                          </a:solidFill>
                          <a:latin typeface="Poppins" charset="0"/>
                          <a:cs typeface="Poppins" charset="0"/>
                        </a:rPr>
                        <a:t>r</a:t>
                      </a:r>
                      <a:r>
                        <a:rPr sz="1800" spc="40" err="1">
                          <a:solidFill>
                            <a:srgbClr val="1F497D"/>
                          </a:solidFill>
                          <a:latin typeface="Poppins" charset="0"/>
                          <a:cs typeface="Poppins" charset="0"/>
                        </a:rPr>
                        <a:t>i</a:t>
                      </a:r>
                      <a:r>
                        <a:rPr sz="1800" err="1">
                          <a:solidFill>
                            <a:srgbClr val="1F497D"/>
                          </a:solidFill>
                          <a:latin typeface="Poppins" charset="0"/>
                          <a:cs typeface="Poppins" charset="0"/>
                        </a:rPr>
                        <a:t>a</a:t>
                      </a:r>
                      <a:r>
                        <a:rPr sz="1800" spc="-114">
                          <a:solidFill>
                            <a:srgbClr val="1F497D"/>
                          </a:solidFill>
                          <a:latin typeface="Poppins" charset="0"/>
                          <a:cs typeface="Poppins" charset="0"/>
                        </a:rPr>
                        <a:t> </a:t>
                      </a:r>
                      <a:r>
                        <a:rPr sz="1800" spc="10" err="1">
                          <a:solidFill>
                            <a:srgbClr val="1F497D"/>
                          </a:solidFill>
                          <a:latin typeface="Poppins" charset="0"/>
                          <a:cs typeface="Poppins" charset="0"/>
                        </a:rPr>
                        <a:t>J</a:t>
                      </a:r>
                      <a:r>
                        <a:rPr sz="1800" spc="5" err="1">
                          <a:solidFill>
                            <a:srgbClr val="1F497D"/>
                          </a:solidFill>
                          <a:latin typeface="Poppins" charset="0"/>
                          <a:cs typeface="Poppins" charset="0"/>
                        </a:rPr>
                        <a:t>u</a:t>
                      </a:r>
                      <a:r>
                        <a:rPr sz="1800" spc="-20" err="1">
                          <a:solidFill>
                            <a:srgbClr val="1F497D"/>
                          </a:solidFill>
                          <a:latin typeface="Poppins" charset="0"/>
                          <a:cs typeface="Poppins" charset="0"/>
                        </a:rPr>
                        <a:t>r</a:t>
                      </a:r>
                      <a:r>
                        <a:rPr sz="1800" spc="-35" err="1">
                          <a:solidFill>
                            <a:srgbClr val="1F497D"/>
                          </a:solidFill>
                          <a:latin typeface="Poppins" charset="0"/>
                          <a:cs typeface="Poppins" charset="0"/>
                        </a:rPr>
                        <a:t>í</a:t>
                      </a:r>
                      <a:r>
                        <a:rPr sz="1800" spc="5" err="1">
                          <a:solidFill>
                            <a:srgbClr val="1F497D"/>
                          </a:solidFill>
                          <a:latin typeface="Poppins" charset="0"/>
                          <a:cs typeface="Poppins" charset="0"/>
                        </a:rPr>
                        <a:t>d</a:t>
                      </a:r>
                      <a:r>
                        <a:rPr sz="1800" spc="40" err="1">
                          <a:solidFill>
                            <a:srgbClr val="1F497D"/>
                          </a:solidFill>
                          <a:latin typeface="Poppins" charset="0"/>
                          <a:cs typeface="Poppins" charset="0"/>
                        </a:rPr>
                        <a:t>i</a:t>
                      </a:r>
                      <a:r>
                        <a:rPr sz="1800" spc="-30" err="1">
                          <a:solidFill>
                            <a:srgbClr val="1F497D"/>
                          </a:solidFill>
                          <a:latin typeface="Poppins" charset="0"/>
                          <a:cs typeface="Poppins" charset="0"/>
                        </a:rPr>
                        <a:t>c</a:t>
                      </a:r>
                      <a:r>
                        <a:rPr sz="1800" err="1">
                          <a:solidFill>
                            <a:srgbClr val="1F497D"/>
                          </a:solidFill>
                          <a:latin typeface="Poppins" charset="0"/>
                          <a:cs typeface="Poppins" charset="0"/>
                        </a:rPr>
                        <a:t>a</a:t>
                      </a:r>
                      <a:r>
                        <a:rPr sz="1800" spc="-114">
                          <a:solidFill>
                            <a:srgbClr val="1F497D"/>
                          </a:solidFill>
                          <a:latin typeface="Poppins" charset="0"/>
                          <a:cs typeface="Poppins" charset="0"/>
                        </a:rPr>
                        <a:t> </a:t>
                      </a:r>
                      <a:r>
                        <a:rPr sz="1800">
                          <a:solidFill>
                            <a:srgbClr val="1F497D"/>
                          </a:solidFill>
                          <a:latin typeface="Poppins" charset="0"/>
                          <a:cs typeface="Poppins" charset="0"/>
                        </a:rPr>
                        <a:t>I</a:t>
                      </a:r>
                    </a:p>
                  </a:txBody>
                  <a:tcPr marL="0" marR="0" marT="2159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vMerge="1">
                  <a:txBody>
                    <a:bodyPr/>
                    <a:lstStyle/>
                    <a:p>
                      <a:endParaRPr/>
                    </a:p>
                  </a:txBody>
                  <a:tcPr marL="0" marR="0" marT="0" marB="0" anchor="ctr" horzOverflow="overflow"/>
                </a:tc>
                <a:extLst>
                  <a:ext uri="{0D108BD9-81ED-4DB2-BD59-A6C34878D82A}">
                    <a16:rowId xmlns:a16="http://schemas.microsoft.com/office/drawing/2014/main" val="10009"/>
                  </a:ext>
                </a:extLst>
              </a:tr>
              <a:tr h="367231">
                <a:tc rowSpan="5">
                  <a:txBody>
                    <a:bodyPr/>
                    <a:lstStyle/>
                    <a:p>
                      <a:pPr algn="ctr">
                        <a:lnSpc>
                          <a:spcPct val="100000"/>
                        </a:lnSpc>
                      </a:pPr>
                      <a:r>
                        <a:rPr sz="1800" spc="15">
                          <a:solidFill>
                            <a:srgbClr val="1F497D"/>
                          </a:solidFill>
                          <a:latin typeface="Poppins" charset="0"/>
                          <a:cs typeface="Poppins" charset="0"/>
                        </a:rPr>
                        <a:t>CDA-4</a:t>
                      </a:r>
                      <a:endParaRPr lang="pt-BR" sz="1800">
                        <a:solidFill>
                          <a:srgbClr val="1F497D"/>
                        </a:solidFill>
                        <a:latin typeface="Poppins" charset="0"/>
                        <a:cs typeface="Poppins" charset="0"/>
                      </a:endParaRPr>
                    </a:p>
                  </a:txBody>
                  <a:tcPr marL="0" marR="0" marT="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tc>
                  <a:txBody>
                    <a:bodyPr/>
                    <a:lstStyle/>
                    <a:p>
                      <a:pPr marL="13970" algn="l">
                        <a:lnSpc>
                          <a:spcPts val="1250"/>
                        </a:lnSpc>
                        <a:spcBef>
                          <a:spcPts val="85"/>
                        </a:spcBef>
                      </a:pPr>
                      <a:endParaRPr lang="pt-BR" sz="1800" spc="-20">
                        <a:solidFill>
                          <a:srgbClr val="1F497D"/>
                        </a:solidFill>
                        <a:latin typeface="Poppins" charset="0"/>
                        <a:cs typeface="Poppins" charset="0"/>
                      </a:endParaRPr>
                    </a:p>
                    <a:p>
                      <a:pPr marL="13970" algn="l">
                        <a:lnSpc>
                          <a:spcPts val="1250"/>
                        </a:lnSpc>
                        <a:spcBef>
                          <a:spcPts val="85"/>
                        </a:spcBef>
                      </a:pPr>
                      <a:r>
                        <a:rPr sz="1800" spc="-20" err="1">
                          <a:solidFill>
                            <a:srgbClr val="1F497D"/>
                          </a:solidFill>
                          <a:latin typeface="Poppins" charset="0"/>
                          <a:cs typeface="Poppins" charset="0"/>
                        </a:rPr>
                        <a:t>D</a:t>
                      </a:r>
                      <a:r>
                        <a:rPr sz="1800" spc="40" err="1">
                          <a:solidFill>
                            <a:srgbClr val="1F497D"/>
                          </a:solidFill>
                          <a:latin typeface="Poppins" charset="0"/>
                          <a:cs typeface="Poppins" charset="0"/>
                        </a:rPr>
                        <a:t>i</a:t>
                      </a:r>
                      <a:r>
                        <a:rPr sz="1800" spc="-20" err="1">
                          <a:solidFill>
                            <a:srgbClr val="1F497D"/>
                          </a:solidFill>
                          <a:latin typeface="Poppins" charset="0"/>
                          <a:cs typeface="Poppins" charset="0"/>
                        </a:rPr>
                        <a:t>r</a:t>
                      </a:r>
                      <a:r>
                        <a:rPr sz="1800" spc="35" err="1">
                          <a:solidFill>
                            <a:srgbClr val="1F497D"/>
                          </a:solidFill>
                          <a:latin typeface="Poppins" charset="0"/>
                          <a:cs typeface="Poppins" charset="0"/>
                        </a:rPr>
                        <a:t>e</a:t>
                      </a:r>
                      <a:r>
                        <a:rPr sz="1800" err="1">
                          <a:solidFill>
                            <a:srgbClr val="1F497D"/>
                          </a:solidFill>
                          <a:latin typeface="Poppins" charset="0"/>
                          <a:cs typeface="Poppins" charset="0"/>
                        </a:rPr>
                        <a:t>tor</a:t>
                      </a:r>
                      <a:r>
                        <a:rPr sz="1800" spc="-114">
                          <a:solidFill>
                            <a:srgbClr val="1F497D"/>
                          </a:solidFill>
                          <a:latin typeface="Poppins" charset="0"/>
                          <a:cs typeface="Poppins" charset="0"/>
                        </a:rPr>
                        <a:t> </a:t>
                      </a:r>
                      <a:r>
                        <a:rPr sz="1800">
                          <a:solidFill>
                            <a:srgbClr val="1F497D"/>
                          </a:solidFill>
                          <a:latin typeface="Poppins" charset="0"/>
                          <a:cs typeface="Poppins" charset="0"/>
                        </a:rPr>
                        <a:t>I</a:t>
                      </a:r>
                    </a:p>
                  </a:txBody>
                  <a:tcPr marL="0" marR="0" marT="2159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tc rowSpan="5">
                  <a:txBody>
                    <a:bodyPr/>
                    <a:lstStyle/>
                    <a:p>
                      <a:pPr algn="l">
                        <a:lnSpc>
                          <a:spcPct val="100000"/>
                        </a:lnSpc>
                      </a:pPr>
                      <a:r>
                        <a:rPr sz="1800" spc="20">
                          <a:solidFill>
                            <a:srgbClr val="1F497D"/>
                          </a:solidFill>
                          <a:latin typeface="Poppins" charset="0"/>
                          <a:cs typeface="Poppins" charset="0"/>
                        </a:rPr>
                        <a:t>A</a:t>
                      </a:r>
                      <a:r>
                        <a:rPr sz="1800" spc="5">
                          <a:solidFill>
                            <a:srgbClr val="1F497D"/>
                          </a:solidFill>
                          <a:latin typeface="Poppins" charset="0"/>
                          <a:cs typeface="Poppins" charset="0"/>
                        </a:rPr>
                        <a:t>ss</a:t>
                      </a:r>
                      <a:r>
                        <a:rPr sz="1800" spc="35">
                          <a:solidFill>
                            <a:srgbClr val="1F497D"/>
                          </a:solidFill>
                          <a:latin typeface="Poppins" charset="0"/>
                          <a:cs typeface="Poppins" charset="0"/>
                        </a:rPr>
                        <a:t>e</a:t>
                      </a:r>
                      <a:r>
                        <a:rPr sz="1800" spc="5">
                          <a:solidFill>
                            <a:srgbClr val="1F497D"/>
                          </a:solidFill>
                          <a:latin typeface="Poppins" charset="0"/>
                          <a:cs typeface="Poppins" charset="0"/>
                        </a:rPr>
                        <a:t>ss</a:t>
                      </a:r>
                      <a:r>
                        <a:rPr sz="1800">
                          <a:solidFill>
                            <a:srgbClr val="1F497D"/>
                          </a:solidFill>
                          <a:latin typeface="Poppins" charset="0"/>
                          <a:cs typeface="Poppins" charset="0"/>
                        </a:rPr>
                        <a:t>or</a:t>
                      </a:r>
                      <a:r>
                        <a:rPr sz="1800" spc="-120">
                          <a:solidFill>
                            <a:srgbClr val="1F497D"/>
                          </a:solidFill>
                          <a:latin typeface="Poppins" charset="0"/>
                          <a:cs typeface="Poppins" charset="0"/>
                        </a:rPr>
                        <a:t> </a:t>
                      </a:r>
                      <a:r>
                        <a:rPr sz="1800" spc="10">
                          <a:solidFill>
                            <a:srgbClr val="1F497D"/>
                          </a:solidFill>
                          <a:latin typeface="Poppins" charset="0"/>
                          <a:cs typeface="Poppins" charset="0"/>
                        </a:rPr>
                        <a:t>I</a:t>
                      </a:r>
                      <a:r>
                        <a:rPr sz="1800">
                          <a:solidFill>
                            <a:srgbClr val="1F497D"/>
                          </a:solidFill>
                          <a:latin typeface="Poppins" charset="0"/>
                          <a:cs typeface="Poppins" charset="0"/>
                        </a:rPr>
                        <a:t>V</a:t>
                      </a:r>
                      <a:endParaRPr lang="pt-BR" sz="1800">
                        <a:solidFill>
                          <a:srgbClr val="1F497D"/>
                        </a:solidFill>
                        <a:latin typeface="Poppins" charset="0"/>
                        <a:cs typeface="Poppins" charset="0"/>
                      </a:endParaRPr>
                    </a:p>
                  </a:txBody>
                  <a:tcPr marL="0" marR="0" marT="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0"/>
                  </a:ext>
                </a:extLst>
              </a:tr>
              <a:tr h="351263">
                <a:tc vMerge="1">
                  <a:txBody>
                    <a:bodyPr/>
                    <a:lstStyle/>
                    <a:p>
                      <a:endParaRPr/>
                    </a:p>
                  </a:txBody>
                  <a:tcPr marL="0" marR="0" marT="0" marB="0" anchor="ctr" horzOverflow="overflow"/>
                </a:tc>
                <a:tc>
                  <a:txBody>
                    <a:bodyPr/>
                    <a:lstStyle/>
                    <a:p>
                      <a:pPr marL="13970" algn="l">
                        <a:lnSpc>
                          <a:spcPts val="1245"/>
                        </a:lnSpc>
                        <a:spcBef>
                          <a:spcPts val="90"/>
                        </a:spcBef>
                      </a:pPr>
                      <a:endParaRPr lang="pt-BR" sz="1800" spc="-40">
                        <a:solidFill>
                          <a:srgbClr val="1F497D"/>
                        </a:solidFill>
                        <a:latin typeface="Poppins" charset="0"/>
                        <a:cs typeface="Poppins" charset="0"/>
                      </a:endParaRPr>
                    </a:p>
                    <a:p>
                      <a:pPr marL="13970" algn="l">
                        <a:lnSpc>
                          <a:spcPts val="1245"/>
                        </a:lnSpc>
                        <a:spcBef>
                          <a:spcPts val="90"/>
                        </a:spcBef>
                      </a:pPr>
                      <a:r>
                        <a:rPr sz="1800" spc="-40" err="1">
                          <a:solidFill>
                            <a:srgbClr val="1F497D"/>
                          </a:solidFill>
                          <a:latin typeface="Poppins" charset="0"/>
                          <a:cs typeface="Poppins" charset="0"/>
                        </a:rPr>
                        <a:t>G</a:t>
                      </a:r>
                      <a:r>
                        <a:rPr sz="1800" spc="35" err="1">
                          <a:solidFill>
                            <a:srgbClr val="1F497D"/>
                          </a:solidFill>
                          <a:latin typeface="Poppins" charset="0"/>
                          <a:cs typeface="Poppins" charset="0"/>
                        </a:rPr>
                        <a:t>e</a:t>
                      </a:r>
                      <a:r>
                        <a:rPr sz="1800" spc="-20" err="1">
                          <a:solidFill>
                            <a:srgbClr val="1F497D"/>
                          </a:solidFill>
                          <a:latin typeface="Poppins" charset="0"/>
                          <a:cs typeface="Poppins" charset="0"/>
                        </a:rPr>
                        <a:t>r</a:t>
                      </a:r>
                      <a:r>
                        <a:rPr sz="1800" spc="35" err="1">
                          <a:solidFill>
                            <a:srgbClr val="1F497D"/>
                          </a:solidFill>
                          <a:latin typeface="Poppins" charset="0"/>
                          <a:cs typeface="Poppins" charset="0"/>
                        </a:rPr>
                        <a:t>e</a:t>
                      </a:r>
                      <a:r>
                        <a:rPr sz="1800" spc="5" err="1">
                          <a:solidFill>
                            <a:srgbClr val="1F497D"/>
                          </a:solidFill>
                          <a:latin typeface="Poppins" charset="0"/>
                          <a:cs typeface="Poppins" charset="0"/>
                        </a:rPr>
                        <a:t>n</a:t>
                      </a:r>
                      <a:r>
                        <a:rPr sz="1800" err="1">
                          <a:solidFill>
                            <a:srgbClr val="1F497D"/>
                          </a:solidFill>
                          <a:latin typeface="Poppins" charset="0"/>
                          <a:cs typeface="Poppins" charset="0"/>
                        </a:rPr>
                        <a:t>te</a:t>
                      </a:r>
                      <a:r>
                        <a:rPr sz="1800" spc="-65">
                          <a:solidFill>
                            <a:srgbClr val="1F497D"/>
                          </a:solidFill>
                          <a:latin typeface="Poppins" charset="0"/>
                          <a:cs typeface="Poppins" charset="0"/>
                        </a:rPr>
                        <a:t> </a:t>
                      </a:r>
                      <a:r>
                        <a:rPr sz="1800" spc="5">
                          <a:solidFill>
                            <a:srgbClr val="1F497D"/>
                          </a:solidFill>
                          <a:latin typeface="Poppins" charset="0"/>
                          <a:cs typeface="Poppins" charset="0"/>
                        </a:rPr>
                        <a:t>d</a:t>
                      </a:r>
                      <a:r>
                        <a:rPr sz="1800">
                          <a:solidFill>
                            <a:srgbClr val="1F497D"/>
                          </a:solidFill>
                          <a:latin typeface="Poppins" charset="0"/>
                          <a:cs typeface="Poppins" charset="0"/>
                        </a:rPr>
                        <a:t>e</a:t>
                      </a:r>
                      <a:r>
                        <a:rPr sz="1800" spc="-65">
                          <a:solidFill>
                            <a:srgbClr val="1F497D"/>
                          </a:solidFill>
                          <a:latin typeface="Poppins" charset="0"/>
                          <a:cs typeface="Poppins" charset="0"/>
                        </a:rPr>
                        <a:t> </a:t>
                      </a:r>
                      <a:r>
                        <a:rPr sz="1800" spc="15" err="1">
                          <a:solidFill>
                            <a:srgbClr val="1F497D"/>
                          </a:solidFill>
                          <a:latin typeface="Poppins" charset="0"/>
                          <a:cs typeface="Poppins" charset="0"/>
                        </a:rPr>
                        <a:t>P</a:t>
                      </a:r>
                      <a:r>
                        <a:rPr sz="1800" spc="-20" err="1">
                          <a:solidFill>
                            <a:srgbClr val="1F497D"/>
                          </a:solidFill>
                          <a:latin typeface="Poppins" charset="0"/>
                          <a:cs typeface="Poppins" charset="0"/>
                        </a:rPr>
                        <a:t>r</a:t>
                      </a:r>
                      <a:r>
                        <a:rPr sz="1800" err="1">
                          <a:solidFill>
                            <a:srgbClr val="1F497D"/>
                          </a:solidFill>
                          <a:latin typeface="Poppins" charset="0"/>
                          <a:cs typeface="Poppins" charset="0"/>
                        </a:rPr>
                        <a:t>o</a:t>
                      </a:r>
                      <a:r>
                        <a:rPr sz="1800" spc="25" err="1">
                          <a:solidFill>
                            <a:srgbClr val="1F497D"/>
                          </a:solidFill>
                          <a:latin typeface="Poppins" charset="0"/>
                          <a:cs typeface="Poppins" charset="0"/>
                        </a:rPr>
                        <a:t>j</a:t>
                      </a:r>
                      <a:r>
                        <a:rPr sz="1800" spc="35" err="1">
                          <a:solidFill>
                            <a:srgbClr val="1F497D"/>
                          </a:solidFill>
                          <a:latin typeface="Poppins" charset="0"/>
                          <a:cs typeface="Poppins" charset="0"/>
                        </a:rPr>
                        <a:t>e</a:t>
                      </a:r>
                      <a:r>
                        <a:rPr sz="1800" err="1">
                          <a:solidFill>
                            <a:srgbClr val="1F497D"/>
                          </a:solidFill>
                          <a:latin typeface="Poppins" charset="0"/>
                          <a:cs typeface="Poppins" charset="0"/>
                        </a:rPr>
                        <a:t>tos</a:t>
                      </a:r>
                      <a:endParaRPr sz="1800">
                        <a:solidFill>
                          <a:srgbClr val="1F497D"/>
                        </a:solidFill>
                        <a:latin typeface="Poppins" charset="0"/>
                        <a:cs typeface="Poppins" charset="0"/>
                      </a:endParaRPr>
                    </a:p>
                  </a:txBody>
                  <a:tcPr marL="0" marR="0" marT="2286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tc vMerge="1">
                  <a:txBody>
                    <a:bodyPr/>
                    <a:lstStyle/>
                    <a:p>
                      <a:endParaRPr/>
                    </a:p>
                  </a:txBody>
                  <a:tcPr marL="0" marR="0" marT="0" marB="0" anchor="ctr" horzOverflow="overflow"/>
                </a:tc>
                <a:extLst>
                  <a:ext uri="{0D108BD9-81ED-4DB2-BD59-A6C34878D82A}">
                    <a16:rowId xmlns:a16="http://schemas.microsoft.com/office/drawing/2014/main" val="10011"/>
                  </a:ext>
                </a:extLst>
              </a:tr>
              <a:tr h="351263">
                <a:tc vMerge="1">
                  <a:txBody>
                    <a:bodyPr/>
                    <a:lstStyle/>
                    <a:p>
                      <a:endParaRPr/>
                    </a:p>
                  </a:txBody>
                  <a:tcPr marL="0" marR="0" marT="0" marB="0" anchor="ctr" horzOverflow="overflow"/>
                </a:tc>
                <a:tc>
                  <a:txBody>
                    <a:bodyPr/>
                    <a:lstStyle/>
                    <a:p>
                      <a:pPr marL="13970" algn="l">
                        <a:lnSpc>
                          <a:spcPts val="1245"/>
                        </a:lnSpc>
                        <a:spcBef>
                          <a:spcPts val="90"/>
                        </a:spcBef>
                      </a:pPr>
                      <a:endParaRPr lang="pt-BR" sz="1800" spc="-5">
                        <a:solidFill>
                          <a:srgbClr val="1F497D"/>
                        </a:solidFill>
                        <a:latin typeface="Poppins" charset="0"/>
                        <a:cs typeface="Poppins" charset="0"/>
                      </a:endParaRPr>
                    </a:p>
                    <a:p>
                      <a:pPr marL="13970" algn="l">
                        <a:lnSpc>
                          <a:spcPts val="1245"/>
                        </a:lnSpc>
                        <a:spcBef>
                          <a:spcPts val="90"/>
                        </a:spcBef>
                      </a:pPr>
                      <a:r>
                        <a:rPr sz="1800" spc="-5" err="1">
                          <a:solidFill>
                            <a:srgbClr val="1F497D"/>
                          </a:solidFill>
                          <a:latin typeface="Poppins" charset="0"/>
                          <a:cs typeface="Poppins" charset="0"/>
                        </a:rPr>
                        <a:t>C</a:t>
                      </a:r>
                      <a:r>
                        <a:rPr sz="1800" spc="5" err="1">
                          <a:solidFill>
                            <a:srgbClr val="1F497D"/>
                          </a:solidFill>
                          <a:latin typeface="Poppins" charset="0"/>
                          <a:cs typeface="Poppins" charset="0"/>
                        </a:rPr>
                        <a:t>h</a:t>
                      </a:r>
                      <a:r>
                        <a:rPr sz="1800" spc="35" err="1">
                          <a:solidFill>
                            <a:srgbClr val="1F497D"/>
                          </a:solidFill>
                          <a:latin typeface="Poppins" charset="0"/>
                          <a:cs typeface="Poppins" charset="0"/>
                        </a:rPr>
                        <a:t>e</a:t>
                      </a:r>
                      <a:r>
                        <a:rPr sz="1800" spc="30" err="1">
                          <a:solidFill>
                            <a:srgbClr val="1F497D"/>
                          </a:solidFill>
                          <a:latin typeface="Poppins" charset="0"/>
                          <a:cs typeface="Poppins" charset="0"/>
                        </a:rPr>
                        <a:t>f</a:t>
                      </a:r>
                      <a:r>
                        <a:rPr sz="1800" err="1">
                          <a:solidFill>
                            <a:srgbClr val="1F497D"/>
                          </a:solidFill>
                          <a:latin typeface="Poppins" charset="0"/>
                          <a:cs typeface="Poppins" charset="0"/>
                        </a:rPr>
                        <a:t>e</a:t>
                      </a:r>
                      <a:r>
                        <a:rPr sz="1800" spc="-65">
                          <a:solidFill>
                            <a:srgbClr val="1F497D"/>
                          </a:solidFill>
                          <a:latin typeface="Poppins" charset="0"/>
                          <a:cs typeface="Poppins" charset="0"/>
                        </a:rPr>
                        <a:t> </a:t>
                      </a:r>
                      <a:r>
                        <a:rPr sz="1800" spc="5">
                          <a:solidFill>
                            <a:srgbClr val="1F497D"/>
                          </a:solidFill>
                          <a:latin typeface="Poppins" charset="0"/>
                          <a:cs typeface="Poppins" charset="0"/>
                        </a:rPr>
                        <a:t>d</a:t>
                      </a:r>
                      <a:r>
                        <a:rPr sz="1800">
                          <a:solidFill>
                            <a:srgbClr val="1F497D"/>
                          </a:solidFill>
                          <a:latin typeface="Poppins" charset="0"/>
                          <a:cs typeface="Poppins" charset="0"/>
                        </a:rPr>
                        <a:t>e</a:t>
                      </a:r>
                      <a:r>
                        <a:rPr sz="1800" spc="-65">
                          <a:solidFill>
                            <a:srgbClr val="1F497D"/>
                          </a:solidFill>
                          <a:latin typeface="Poppins" charset="0"/>
                          <a:cs typeface="Poppins" charset="0"/>
                        </a:rPr>
                        <a:t> </a:t>
                      </a:r>
                      <a:r>
                        <a:rPr sz="1800" spc="20" err="1">
                          <a:solidFill>
                            <a:srgbClr val="1F497D"/>
                          </a:solidFill>
                          <a:latin typeface="Poppins" charset="0"/>
                          <a:cs typeface="Poppins" charset="0"/>
                        </a:rPr>
                        <a:t>N</a:t>
                      </a:r>
                      <a:r>
                        <a:rPr sz="1800" spc="5" err="1">
                          <a:solidFill>
                            <a:srgbClr val="1F497D"/>
                          </a:solidFill>
                          <a:latin typeface="Poppins" charset="0"/>
                          <a:cs typeface="Poppins" charset="0"/>
                        </a:rPr>
                        <a:t>ú</a:t>
                      </a:r>
                      <a:r>
                        <a:rPr sz="1800" spc="-30" err="1">
                          <a:solidFill>
                            <a:srgbClr val="1F497D"/>
                          </a:solidFill>
                          <a:latin typeface="Poppins" charset="0"/>
                          <a:cs typeface="Poppins" charset="0"/>
                        </a:rPr>
                        <a:t>c</a:t>
                      </a:r>
                      <a:r>
                        <a:rPr sz="1800" spc="40" err="1">
                          <a:solidFill>
                            <a:srgbClr val="1F497D"/>
                          </a:solidFill>
                          <a:latin typeface="Poppins" charset="0"/>
                          <a:cs typeface="Poppins" charset="0"/>
                        </a:rPr>
                        <a:t>l</a:t>
                      </a:r>
                      <a:r>
                        <a:rPr sz="1800" spc="35" err="1">
                          <a:solidFill>
                            <a:srgbClr val="1F497D"/>
                          </a:solidFill>
                          <a:latin typeface="Poppins" charset="0"/>
                          <a:cs typeface="Poppins" charset="0"/>
                        </a:rPr>
                        <a:t>e</a:t>
                      </a:r>
                      <a:r>
                        <a:rPr sz="1800" err="1">
                          <a:solidFill>
                            <a:srgbClr val="1F497D"/>
                          </a:solidFill>
                          <a:latin typeface="Poppins" charset="0"/>
                          <a:cs typeface="Poppins" charset="0"/>
                        </a:rPr>
                        <a:t>o</a:t>
                      </a:r>
                      <a:r>
                        <a:rPr sz="1800" spc="-95">
                          <a:solidFill>
                            <a:srgbClr val="1F497D"/>
                          </a:solidFill>
                          <a:latin typeface="Poppins" charset="0"/>
                          <a:cs typeface="Poppins" charset="0"/>
                        </a:rPr>
                        <a:t> </a:t>
                      </a:r>
                      <a:r>
                        <a:rPr sz="1800" spc="15">
                          <a:solidFill>
                            <a:srgbClr val="1F497D"/>
                          </a:solidFill>
                          <a:latin typeface="Poppins" charset="0"/>
                          <a:cs typeface="Poppins" charset="0"/>
                        </a:rPr>
                        <a:t>I</a:t>
                      </a:r>
                      <a:r>
                        <a:rPr sz="1800">
                          <a:solidFill>
                            <a:srgbClr val="1F497D"/>
                          </a:solidFill>
                          <a:latin typeface="Poppins" charset="0"/>
                          <a:cs typeface="Poppins" charset="0"/>
                        </a:rPr>
                        <a:t>I</a:t>
                      </a:r>
                    </a:p>
                  </a:txBody>
                  <a:tcPr marL="0" marR="0" marT="2286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tc vMerge="1">
                  <a:txBody>
                    <a:bodyPr/>
                    <a:lstStyle/>
                    <a:p>
                      <a:endParaRPr/>
                    </a:p>
                  </a:txBody>
                  <a:tcPr marL="0" marR="0" marT="0" marB="0" anchor="ctr" horzOverflow="overflow"/>
                </a:tc>
                <a:extLst>
                  <a:ext uri="{0D108BD9-81ED-4DB2-BD59-A6C34878D82A}">
                    <a16:rowId xmlns:a16="http://schemas.microsoft.com/office/drawing/2014/main" val="10012"/>
                  </a:ext>
                </a:extLst>
              </a:tr>
              <a:tr h="526896">
                <a:tc vMerge="1">
                  <a:txBody>
                    <a:bodyPr/>
                    <a:lstStyle/>
                    <a:p>
                      <a:endParaRPr/>
                    </a:p>
                  </a:txBody>
                  <a:tcPr marL="0" marR="0" marT="0" marB="0" anchor="ctr" horzOverflow="overflow"/>
                </a:tc>
                <a:tc>
                  <a:txBody>
                    <a:bodyPr/>
                    <a:lstStyle/>
                    <a:p>
                      <a:pPr marL="13970" algn="l">
                        <a:lnSpc>
                          <a:spcPct val="100000"/>
                        </a:lnSpc>
                        <a:spcBef>
                          <a:spcPts val="775"/>
                        </a:spcBef>
                      </a:pPr>
                      <a:r>
                        <a:rPr sz="1800" spc="-40" err="1">
                          <a:solidFill>
                            <a:srgbClr val="1F497D"/>
                          </a:solidFill>
                          <a:latin typeface="Poppins" charset="0"/>
                          <a:cs typeface="Poppins" charset="0"/>
                        </a:rPr>
                        <a:t>G</a:t>
                      </a:r>
                      <a:r>
                        <a:rPr sz="1800" spc="35" err="1">
                          <a:solidFill>
                            <a:srgbClr val="1F497D"/>
                          </a:solidFill>
                          <a:latin typeface="Poppins" charset="0"/>
                          <a:cs typeface="Poppins" charset="0"/>
                        </a:rPr>
                        <a:t>e</a:t>
                      </a:r>
                      <a:r>
                        <a:rPr sz="1800" spc="5" err="1">
                          <a:solidFill>
                            <a:srgbClr val="1F497D"/>
                          </a:solidFill>
                          <a:latin typeface="Poppins" charset="0"/>
                          <a:cs typeface="Poppins" charset="0"/>
                        </a:rPr>
                        <a:t>s</a:t>
                      </a:r>
                      <a:r>
                        <a:rPr sz="1800" err="1">
                          <a:solidFill>
                            <a:srgbClr val="1F497D"/>
                          </a:solidFill>
                          <a:latin typeface="Poppins" charset="0"/>
                          <a:cs typeface="Poppins" charset="0"/>
                        </a:rPr>
                        <a:t>tor</a:t>
                      </a:r>
                      <a:r>
                        <a:rPr sz="1800" spc="-114">
                          <a:solidFill>
                            <a:srgbClr val="1F497D"/>
                          </a:solidFill>
                          <a:latin typeface="Poppins" charset="0"/>
                          <a:cs typeface="Poppins" charset="0"/>
                        </a:rPr>
                        <a:t> </a:t>
                      </a:r>
                      <a:r>
                        <a:rPr sz="1800" spc="5">
                          <a:solidFill>
                            <a:srgbClr val="1F497D"/>
                          </a:solidFill>
                          <a:latin typeface="Poppins" charset="0"/>
                          <a:cs typeface="Poppins" charset="0"/>
                        </a:rPr>
                        <a:t>d</a:t>
                      </a:r>
                      <a:r>
                        <a:rPr sz="1800">
                          <a:solidFill>
                            <a:srgbClr val="1F497D"/>
                          </a:solidFill>
                          <a:latin typeface="Poppins" charset="0"/>
                          <a:cs typeface="Poppins" charset="0"/>
                        </a:rPr>
                        <a:t>e</a:t>
                      </a:r>
                      <a:r>
                        <a:rPr sz="1800" spc="10">
                          <a:solidFill>
                            <a:srgbClr val="1F497D"/>
                          </a:solidFill>
                          <a:latin typeface="Poppins" charset="0"/>
                          <a:cs typeface="Poppins" charset="0"/>
                        </a:rPr>
                        <a:t> </a:t>
                      </a:r>
                      <a:r>
                        <a:rPr sz="1800" spc="-30" err="1">
                          <a:solidFill>
                            <a:srgbClr val="1F497D"/>
                          </a:solidFill>
                          <a:latin typeface="Poppins" charset="0"/>
                          <a:cs typeface="Poppins" charset="0"/>
                        </a:rPr>
                        <a:t>E</a:t>
                      </a:r>
                      <a:r>
                        <a:rPr sz="1800" spc="5" err="1">
                          <a:solidFill>
                            <a:srgbClr val="1F497D"/>
                          </a:solidFill>
                          <a:latin typeface="Poppins" charset="0"/>
                          <a:cs typeface="Poppins" charset="0"/>
                        </a:rPr>
                        <a:t>qu</a:t>
                      </a:r>
                      <a:r>
                        <a:rPr sz="1800" spc="40" err="1">
                          <a:solidFill>
                            <a:srgbClr val="1F497D"/>
                          </a:solidFill>
                          <a:latin typeface="Poppins" charset="0"/>
                          <a:cs typeface="Poppins" charset="0"/>
                        </a:rPr>
                        <a:t>i</a:t>
                      </a:r>
                      <a:r>
                        <a:rPr sz="1800" spc="5" err="1">
                          <a:solidFill>
                            <a:srgbClr val="1F497D"/>
                          </a:solidFill>
                          <a:latin typeface="Poppins" charset="0"/>
                          <a:cs typeface="Poppins" charset="0"/>
                        </a:rPr>
                        <a:t>p</a:t>
                      </a:r>
                      <a:r>
                        <a:rPr sz="1800" spc="-15" err="1">
                          <a:solidFill>
                            <a:srgbClr val="1F497D"/>
                          </a:solidFill>
                          <a:latin typeface="Poppins" charset="0"/>
                          <a:cs typeface="Poppins" charset="0"/>
                        </a:rPr>
                        <a:t>a</a:t>
                      </a:r>
                      <a:r>
                        <a:rPr sz="1800" err="1">
                          <a:solidFill>
                            <a:srgbClr val="1F497D"/>
                          </a:solidFill>
                          <a:latin typeface="Poppins" charset="0"/>
                          <a:cs typeface="Poppins" charset="0"/>
                        </a:rPr>
                        <a:t>m</a:t>
                      </a:r>
                      <a:r>
                        <a:rPr sz="1800" spc="35" err="1">
                          <a:solidFill>
                            <a:srgbClr val="1F497D"/>
                          </a:solidFill>
                          <a:latin typeface="Poppins" charset="0"/>
                          <a:cs typeface="Poppins" charset="0"/>
                        </a:rPr>
                        <a:t>e</a:t>
                      </a:r>
                      <a:r>
                        <a:rPr sz="1800" spc="5" err="1">
                          <a:solidFill>
                            <a:srgbClr val="1F497D"/>
                          </a:solidFill>
                          <a:latin typeface="Poppins" charset="0"/>
                          <a:cs typeface="Poppins" charset="0"/>
                        </a:rPr>
                        <a:t>n</a:t>
                      </a:r>
                      <a:r>
                        <a:rPr sz="1800" err="1">
                          <a:solidFill>
                            <a:srgbClr val="1F497D"/>
                          </a:solidFill>
                          <a:latin typeface="Poppins" charset="0"/>
                          <a:cs typeface="Poppins" charset="0"/>
                        </a:rPr>
                        <a:t>to</a:t>
                      </a:r>
                      <a:r>
                        <a:rPr sz="1800" spc="-100">
                          <a:solidFill>
                            <a:srgbClr val="1F497D"/>
                          </a:solidFill>
                          <a:latin typeface="Poppins" charset="0"/>
                          <a:cs typeface="Poppins" charset="0"/>
                        </a:rPr>
                        <a:t> </a:t>
                      </a:r>
                      <a:r>
                        <a:rPr sz="1800" spc="15" err="1">
                          <a:solidFill>
                            <a:srgbClr val="1F497D"/>
                          </a:solidFill>
                          <a:latin typeface="Poppins" charset="0"/>
                          <a:cs typeface="Poppins" charset="0"/>
                        </a:rPr>
                        <a:t>P</a:t>
                      </a:r>
                      <a:r>
                        <a:rPr sz="1800" spc="5" err="1">
                          <a:solidFill>
                            <a:srgbClr val="1F497D"/>
                          </a:solidFill>
                          <a:latin typeface="Poppins" charset="0"/>
                          <a:cs typeface="Poppins" charset="0"/>
                        </a:rPr>
                        <a:t>ú</a:t>
                      </a:r>
                      <a:r>
                        <a:rPr sz="1800" spc="-70" err="1">
                          <a:solidFill>
                            <a:srgbClr val="1F497D"/>
                          </a:solidFill>
                          <a:latin typeface="Poppins" charset="0"/>
                          <a:cs typeface="Poppins" charset="0"/>
                        </a:rPr>
                        <a:t>b</a:t>
                      </a:r>
                      <a:r>
                        <a:rPr sz="1800" spc="40" err="1">
                          <a:solidFill>
                            <a:srgbClr val="1F497D"/>
                          </a:solidFill>
                          <a:latin typeface="Poppins" charset="0"/>
                          <a:cs typeface="Poppins" charset="0"/>
                        </a:rPr>
                        <a:t>l</a:t>
                      </a:r>
                      <a:r>
                        <a:rPr sz="1800" spc="-35" err="1">
                          <a:solidFill>
                            <a:srgbClr val="1F497D"/>
                          </a:solidFill>
                          <a:latin typeface="Poppins" charset="0"/>
                          <a:cs typeface="Poppins" charset="0"/>
                        </a:rPr>
                        <a:t>i</a:t>
                      </a:r>
                      <a:r>
                        <a:rPr sz="1800" spc="-30" err="1">
                          <a:solidFill>
                            <a:srgbClr val="1F497D"/>
                          </a:solidFill>
                          <a:latin typeface="Poppins" charset="0"/>
                          <a:cs typeface="Poppins" charset="0"/>
                        </a:rPr>
                        <a:t>c</a:t>
                      </a:r>
                      <a:r>
                        <a:rPr sz="1800" err="1">
                          <a:solidFill>
                            <a:srgbClr val="1F497D"/>
                          </a:solidFill>
                          <a:latin typeface="Poppins" charset="0"/>
                          <a:cs typeface="Poppins" charset="0"/>
                        </a:rPr>
                        <a:t>o</a:t>
                      </a:r>
                      <a:r>
                        <a:rPr sz="1800" spc="-95">
                          <a:solidFill>
                            <a:srgbClr val="1F497D"/>
                          </a:solidFill>
                          <a:latin typeface="Poppins" charset="0"/>
                          <a:cs typeface="Poppins" charset="0"/>
                        </a:rPr>
                        <a:t> </a:t>
                      </a:r>
                      <a:r>
                        <a:rPr sz="1800" spc="10">
                          <a:solidFill>
                            <a:srgbClr val="1F497D"/>
                          </a:solidFill>
                          <a:latin typeface="Poppins" charset="0"/>
                          <a:cs typeface="Poppins" charset="0"/>
                        </a:rPr>
                        <a:t>I</a:t>
                      </a:r>
                      <a:r>
                        <a:rPr sz="1800">
                          <a:solidFill>
                            <a:srgbClr val="1F497D"/>
                          </a:solidFill>
                          <a:latin typeface="Poppins" charset="0"/>
                          <a:cs typeface="Poppins" charset="0"/>
                        </a:rPr>
                        <a:t>I</a:t>
                      </a:r>
                    </a:p>
                  </a:txBody>
                  <a:tcPr marL="0" marR="0" marT="19685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tc vMerge="1">
                  <a:txBody>
                    <a:bodyPr/>
                    <a:lstStyle/>
                    <a:p>
                      <a:endParaRPr/>
                    </a:p>
                  </a:txBody>
                  <a:tcPr marL="0" marR="0" marT="0" marB="0" anchor="ctr" horzOverflow="overflow"/>
                </a:tc>
                <a:extLst>
                  <a:ext uri="{0D108BD9-81ED-4DB2-BD59-A6C34878D82A}">
                    <a16:rowId xmlns:a16="http://schemas.microsoft.com/office/drawing/2014/main" val="10013"/>
                  </a:ext>
                </a:extLst>
              </a:tr>
              <a:tr h="367231">
                <a:tc vMerge="1">
                  <a:txBody>
                    <a:bodyPr/>
                    <a:lstStyle/>
                    <a:p>
                      <a:endParaRPr/>
                    </a:p>
                  </a:txBody>
                  <a:tcPr marL="0" marR="0" marT="0" marB="0" anchor="ctr" horzOverflow="overflow"/>
                </a:tc>
                <a:tc>
                  <a:txBody>
                    <a:bodyPr/>
                    <a:lstStyle/>
                    <a:p>
                      <a:pPr marL="13970" algn="l">
                        <a:lnSpc>
                          <a:spcPts val="1235"/>
                        </a:lnSpc>
                        <a:spcBef>
                          <a:spcPts val="100"/>
                        </a:spcBef>
                      </a:pPr>
                      <a:endParaRPr lang="pt-BR" sz="1800" spc="20">
                        <a:solidFill>
                          <a:srgbClr val="1F497D"/>
                        </a:solidFill>
                        <a:latin typeface="Poppins" charset="0"/>
                        <a:cs typeface="Poppins" charset="0"/>
                      </a:endParaRPr>
                    </a:p>
                    <a:p>
                      <a:pPr marL="13970" algn="l">
                        <a:lnSpc>
                          <a:spcPts val="1235"/>
                        </a:lnSpc>
                        <a:spcBef>
                          <a:spcPts val="100"/>
                        </a:spcBef>
                      </a:pPr>
                      <a:r>
                        <a:rPr sz="1800" spc="20">
                          <a:solidFill>
                            <a:srgbClr val="1F497D"/>
                          </a:solidFill>
                          <a:latin typeface="Poppins" charset="0"/>
                          <a:cs typeface="Poppins" charset="0"/>
                        </a:rPr>
                        <a:t>Supervisor</a:t>
                      </a:r>
                      <a:endParaRPr sz="1800">
                        <a:solidFill>
                          <a:srgbClr val="1F497D"/>
                        </a:solidFill>
                        <a:latin typeface="Poppins" charset="0"/>
                        <a:cs typeface="Poppins" charset="0"/>
                      </a:endParaRPr>
                    </a:p>
                  </a:txBody>
                  <a:tcPr marL="0" marR="0" marT="2540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tc vMerge="1">
                  <a:txBody>
                    <a:bodyPr/>
                    <a:lstStyle/>
                    <a:p>
                      <a:endParaRPr/>
                    </a:p>
                  </a:txBody>
                  <a:tcPr marL="0" marR="0" marT="0" marB="0" anchor="ctr" horzOverflow="overflow"/>
                </a:tc>
                <a:extLst>
                  <a:ext uri="{0D108BD9-81ED-4DB2-BD59-A6C34878D82A}">
                    <a16:rowId xmlns:a16="http://schemas.microsoft.com/office/drawing/2014/main" val="10014"/>
                  </a:ext>
                </a:extLst>
              </a:tr>
              <a:tr h="367231">
                <a:tc rowSpan="3">
                  <a:txBody>
                    <a:bodyPr/>
                    <a:lstStyle/>
                    <a:p>
                      <a:pPr algn="ctr">
                        <a:lnSpc>
                          <a:spcPct val="100000"/>
                        </a:lnSpc>
                      </a:pPr>
                      <a:r>
                        <a:rPr sz="1800" spc="15">
                          <a:solidFill>
                            <a:srgbClr val="1F497D"/>
                          </a:solidFill>
                          <a:latin typeface="Poppins" charset="0"/>
                          <a:cs typeface="Poppins" charset="0"/>
                        </a:rPr>
                        <a:t>CDA-3</a:t>
                      </a:r>
                      <a:endParaRPr lang="pt-BR" sz="1800">
                        <a:solidFill>
                          <a:srgbClr val="1F497D"/>
                        </a:solidFill>
                        <a:latin typeface="Poppins" charset="0"/>
                        <a:cs typeface="Poppins" charset="0"/>
                      </a:endParaRPr>
                    </a:p>
                  </a:txBody>
                  <a:tcPr marL="0" marR="0" marT="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a:txBody>
                    <a:bodyPr/>
                    <a:lstStyle/>
                    <a:p>
                      <a:pPr marL="13970" algn="l">
                        <a:lnSpc>
                          <a:spcPts val="1235"/>
                        </a:lnSpc>
                        <a:spcBef>
                          <a:spcPts val="100"/>
                        </a:spcBef>
                      </a:pPr>
                      <a:endParaRPr lang="pt-BR" sz="1800" spc="-5">
                        <a:solidFill>
                          <a:srgbClr val="1F497D"/>
                        </a:solidFill>
                        <a:latin typeface="Poppins" charset="0"/>
                        <a:cs typeface="Poppins" charset="0"/>
                      </a:endParaRPr>
                    </a:p>
                    <a:p>
                      <a:pPr marL="13970" algn="l">
                        <a:lnSpc>
                          <a:spcPts val="1235"/>
                        </a:lnSpc>
                        <a:spcBef>
                          <a:spcPts val="100"/>
                        </a:spcBef>
                      </a:pPr>
                      <a:r>
                        <a:rPr sz="1800" spc="-5" err="1">
                          <a:solidFill>
                            <a:srgbClr val="1F497D"/>
                          </a:solidFill>
                          <a:latin typeface="Poppins" charset="0"/>
                          <a:cs typeface="Poppins" charset="0"/>
                        </a:rPr>
                        <a:t>C</a:t>
                      </a:r>
                      <a:r>
                        <a:rPr sz="1800" spc="5" err="1">
                          <a:solidFill>
                            <a:srgbClr val="1F497D"/>
                          </a:solidFill>
                          <a:latin typeface="Poppins" charset="0"/>
                          <a:cs typeface="Poppins" charset="0"/>
                        </a:rPr>
                        <a:t>h</a:t>
                      </a:r>
                      <a:r>
                        <a:rPr sz="1800" spc="35" err="1">
                          <a:solidFill>
                            <a:srgbClr val="1F497D"/>
                          </a:solidFill>
                          <a:latin typeface="Poppins" charset="0"/>
                          <a:cs typeface="Poppins" charset="0"/>
                        </a:rPr>
                        <a:t>e</a:t>
                      </a:r>
                      <a:r>
                        <a:rPr sz="1800" spc="30" err="1">
                          <a:solidFill>
                            <a:srgbClr val="1F497D"/>
                          </a:solidFill>
                          <a:latin typeface="Poppins" charset="0"/>
                          <a:cs typeface="Poppins" charset="0"/>
                        </a:rPr>
                        <a:t>f</a:t>
                      </a:r>
                      <a:r>
                        <a:rPr sz="1800" err="1">
                          <a:solidFill>
                            <a:srgbClr val="1F497D"/>
                          </a:solidFill>
                          <a:latin typeface="Poppins" charset="0"/>
                          <a:cs typeface="Poppins" charset="0"/>
                        </a:rPr>
                        <a:t>e</a:t>
                      </a:r>
                      <a:r>
                        <a:rPr sz="1800" spc="-65">
                          <a:solidFill>
                            <a:srgbClr val="1F497D"/>
                          </a:solidFill>
                          <a:latin typeface="Poppins" charset="0"/>
                          <a:cs typeface="Poppins" charset="0"/>
                        </a:rPr>
                        <a:t> </a:t>
                      </a:r>
                      <a:r>
                        <a:rPr sz="1800" spc="5">
                          <a:solidFill>
                            <a:srgbClr val="1F497D"/>
                          </a:solidFill>
                          <a:latin typeface="Poppins" charset="0"/>
                          <a:cs typeface="Poppins" charset="0"/>
                        </a:rPr>
                        <a:t>d</a:t>
                      </a:r>
                      <a:r>
                        <a:rPr sz="1800">
                          <a:solidFill>
                            <a:srgbClr val="1F497D"/>
                          </a:solidFill>
                          <a:latin typeface="Poppins" charset="0"/>
                          <a:cs typeface="Poppins" charset="0"/>
                        </a:rPr>
                        <a:t>e</a:t>
                      </a:r>
                      <a:r>
                        <a:rPr sz="1800" spc="-65">
                          <a:solidFill>
                            <a:srgbClr val="1F497D"/>
                          </a:solidFill>
                          <a:latin typeface="Poppins" charset="0"/>
                          <a:cs typeface="Poppins" charset="0"/>
                        </a:rPr>
                        <a:t> </a:t>
                      </a:r>
                      <a:r>
                        <a:rPr sz="1800" spc="-30" err="1">
                          <a:solidFill>
                            <a:srgbClr val="1F497D"/>
                          </a:solidFill>
                          <a:latin typeface="Poppins" charset="0"/>
                          <a:cs typeface="Poppins" charset="0"/>
                        </a:rPr>
                        <a:t>E</a:t>
                      </a:r>
                      <a:r>
                        <a:rPr sz="1800" spc="5" err="1">
                          <a:solidFill>
                            <a:srgbClr val="1F497D"/>
                          </a:solidFill>
                          <a:latin typeface="Poppins" charset="0"/>
                          <a:cs typeface="Poppins" charset="0"/>
                        </a:rPr>
                        <a:t>qu</a:t>
                      </a:r>
                      <a:r>
                        <a:rPr sz="1800" spc="40" err="1">
                          <a:solidFill>
                            <a:srgbClr val="1F497D"/>
                          </a:solidFill>
                          <a:latin typeface="Poppins" charset="0"/>
                          <a:cs typeface="Poppins" charset="0"/>
                        </a:rPr>
                        <a:t>i</a:t>
                      </a:r>
                      <a:r>
                        <a:rPr sz="1800" spc="5" err="1">
                          <a:solidFill>
                            <a:srgbClr val="1F497D"/>
                          </a:solidFill>
                          <a:latin typeface="Poppins" charset="0"/>
                          <a:cs typeface="Poppins" charset="0"/>
                        </a:rPr>
                        <a:t>p</a:t>
                      </a:r>
                      <a:r>
                        <a:rPr sz="1800" err="1">
                          <a:solidFill>
                            <a:srgbClr val="1F497D"/>
                          </a:solidFill>
                          <a:latin typeface="Poppins" charset="0"/>
                          <a:cs typeface="Poppins" charset="0"/>
                        </a:rPr>
                        <a:t>e</a:t>
                      </a:r>
                      <a:r>
                        <a:rPr sz="1800" spc="-65">
                          <a:solidFill>
                            <a:srgbClr val="1F497D"/>
                          </a:solidFill>
                          <a:latin typeface="Poppins" charset="0"/>
                          <a:cs typeface="Poppins" charset="0"/>
                        </a:rPr>
                        <a:t> </a:t>
                      </a:r>
                      <a:r>
                        <a:rPr sz="1800" spc="10">
                          <a:solidFill>
                            <a:srgbClr val="1F497D"/>
                          </a:solidFill>
                          <a:latin typeface="Poppins" charset="0"/>
                          <a:cs typeface="Poppins" charset="0"/>
                        </a:rPr>
                        <a:t>I</a:t>
                      </a:r>
                      <a:r>
                        <a:rPr sz="1800">
                          <a:solidFill>
                            <a:srgbClr val="1F497D"/>
                          </a:solidFill>
                          <a:latin typeface="Poppins" charset="0"/>
                          <a:cs typeface="Poppins" charset="0"/>
                        </a:rPr>
                        <a:t>I</a:t>
                      </a:r>
                    </a:p>
                  </a:txBody>
                  <a:tcPr marL="0" marR="0" marT="2540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rowSpan="3">
                  <a:txBody>
                    <a:bodyPr/>
                    <a:lstStyle/>
                    <a:p>
                      <a:pPr algn="l">
                        <a:lnSpc>
                          <a:spcPct val="100000"/>
                        </a:lnSpc>
                      </a:pPr>
                      <a:r>
                        <a:rPr sz="1800" spc="20">
                          <a:solidFill>
                            <a:srgbClr val="1F497D"/>
                          </a:solidFill>
                          <a:latin typeface="Poppins" charset="0"/>
                          <a:cs typeface="Poppins" charset="0"/>
                        </a:rPr>
                        <a:t>A</a:t>
                      </a:r>
                      <a:r>
                        <a:rPr sz="1800" spc="5">
                          <a:solidFill>
                            <a:srgbClr val="1F497D"/>
                          </a:solidFill>
                          <a:latin typeface="Poppins" charset="0"/>
                          <a:cs typeface="Poppins" charset="0"/>
                        </a:rPr>
                        <a:t>ss</a:t>
                      </a:r>
                      <a:r>
                        <a:rPr sz="1800" spc="35">
                          <a:solidFill>
                            <a:srgbClr val="1F497D"/>
                          </a:solidFill>
                          <a:latin typeface="Poppins" charset="0"/>
                          <a:cs typeface="Poppins" charset="0"/>
                        </a:rPr>
                        <a:t>e</a:t>
                      </a:r>
                      <a:r>
                        <a:rPr sz="1800" spc="5">
                          <a:solidFill>
                            <a:srgbClr val="1F497D"/>
                          </a:solidFill>
                          <a:latin typeface="Poppins" charset="0"/>
                          <a:cs typeface="Poppins" charset="0"/>
                        </a:rPr>
                        <a:t>ss</a:t>
                      </a:r>
                      <a:r>
                        <a:rPr sz="1800">
                          <a:solidFill>
                            <a:srgbClr val="1F497D"/>
                          </a:solidFill>
                          <a:latin typeface="Poppins" charset="0"/>
                          <a:cs typeface="Poppins" charset="0"/>
                        </a:rPr>
                        <a:t>or</a:t>
                      </a:r>
                      <a:r>
                        <a:rPr sz="1800" spc="-120">
                          <a:solidFill>
                            <a:srgbClr val="1F497D"/>
                          </a:solidFill>
                          <a:latin typeface="Poppins" charset="0"/>
                          <a:cs typeface="Poppins" charset="0"/>
                        </a:rPr>
                        <a:t> </a:t>
                      </a:r>
                      <a:r>
                        <a:rPr sz="1800" spc="10">
                          <a:solidFill>
                            <a:srgbClr val="1F497D"/>
                          </a:solidFill>
                          <a:latin typeface="Poppins" charset="0"/>
                          <a:cs typeface="Poppins" charset="0"/>
                        </a:rPr>
                        <a:t>II</a:t>
                      </a:r>
                      <a:r>
                        <a:rPr sz="1800">
                          <a:solidFill>
                            <a:srgbClr val="1F497D"/>
                          </a:solidFill>
                          <a:latin typeface="Poppins" charset="0"/>
                          <a:cs typeface="Poppins" charset="0"/>
                        </a:rPr>
                        <a:t>I</a:t>
                      </a:r>
                      <a:endParaRPr lang="pt-BR" sz="1800">
                        <a:solidFill>
                          <a:srgbClr val="1F497D"/>
                        </a:solidFill>
                        <a:latin typeface="Poppins" charset="0"/>
                        <a:cs typeface="Poppins" charset="0"/>
                      </a:endParaRPr>
                    </a:p>
                  </a:txBody>
                  <a:tcPr marL="0" marR="0" marT="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351263">
                <a:tc vMerge="1">
                  <a:txBody>
                    <a:bodyPr/>
                    <a:lstStyle/>
                    <a:p>
                      <a:endParaRPr/>
                    </a:p>
                  </a:txBody>
                  <a:tcPr marL="0" marR="0" marT="0" marB="0" anchor="ctr" horzOverflow="overflow"/>
                </a:tc>
                <a:tc>
                  <a:txBody>
                    <a:bodyPr/>
                    <a:lstStyle/>
                    <a:p>
                      <a:pPr marL="13970" algn="l">
                        <a:lnSpc>
                          <a:spcPts val="1230"/>
                        </a:lnSpc>
                        <a:spcBef>
                          <a:spcPts val="105"/>
                        </a:spcBef>
                      </a:pPr>
                      <a:endParaRPr lang="pt-BR" sz="1800" spc="-5">
                        <a:solidFill>
                          <a:srgbClr val="1F497D"/>
                        </a:solidFill>
                        <a:latin typeface="Poppins" charset="0"/>
                        <a:cs typeface="Poppins" charset="0"/>
                      </a:endParaRPr>
                    </a:p>
                    <a:p>
                      <a:pPr marL="13970" algn="l">
                        <a:lnSpc>
                          <a:spcPts val="1230"/>
                        </a:lnSpc>
                        <a:spcBef>
                          <a:spcPts val="105"/>
                        </a:spcBef>
                      </a:pPr>
                      <a:r>
                        <a:rPr sz="1800" spc="-5" err="1">
                          <a:solidFill>
                            <a:srgbClr val="1F497D"/>
                          </a:solidFill>
                          <a:latin typeface="Poppins" charset="0"/>
                          <a:cs typeface="Poppins" charset="0"/>
                        </a:rPr>
                        <a:t>C</a:t>
                      </a:r>
                      <a:r>
                        <a:rPr sz="1800" spc="5" err="1">
                          <a:solidFill>
                            <a:srgbClr val="1F497D"/>
                          </a:solidFill>
                          <a:latin typeface="Poppins" charset="0"/>
                          <a:cs typeface="Poppins" charset="0"/>
                        </a:rPr>
                        <a:t>h</a:t>
                      </a:r>
                      <a:r>
                        <a:rPr sz="1800" spc="35" err="1">
                          <a:solidFill>
                            <a:srgbClr val="1F497D"/>
                          </a:solidFill>
                          <a:latin typeface="Poppins" charset="0"/>
                          <a:cs typeface="Poppins" charset="0"/>
                        </a:rPr>
                        <a:t>e</a:t>
                      </a:r>
                      <a:r>
                        <a:rPr sz="1800" spc="30" err="1">
                          <a:solidFill>
                            <a:srgbClr val="1F497D"/>
                          </a:solidFill>
                          <a:latin typeface="Poppins" charset="0"/>
                          <a:cs typeface="Poppins" charset="0"/>
                        </a:rPr>
                        <a:t>f</a:t>
                      </a:r>
                      <a:r>
                        <a:rPr sz="1800" err="1">
                          <a:solidFill>
                            <a:srgbClr val="1F497D"/>
                          </a:solidFill>
                          <a:latin typeface="Poppins" charset="0"/>
                          <a:cs typeface="Poppins" charset="0"/>
                        </a:rPr>
                        <a:t>e</a:t>
                      </a:r>
                      <a:r>
                        <a:rPr sz="1800" spc="-65">
                          <a:solidFill>
                            <a:srgbClr val="1F497D"/>
                          </a:solidFill>
                          <a:latin typeface="Poppins" charset="0"/>
                          <a:cs typeface="Poppins" charset="0"/>
                        </a:rPr>
                        <a:t> </a:t>
                      </a:r>
                      <a:r>
                        <a:rPr sz="1800" spc="5">
                          <a:solidFill>
                            <a:srgbClr val="1F497D"/>
                          </a:solidFill>
                          <a:latin typeface="Poppins" charset="0"/>
                          <a:cs typeface="Poppins" charset="0"/>
                        </a:rPr>
                        <a:t>d</a:t>
                      </a:r>
                      <a:r>
                        <a:rPr sz="1800">
                          <a:solidFill>
                            <a:srgbClr val="1F497D"/>
                          </a:solidFill>
                          <a:latin typeface="Poppins" charset="0"/>
                          <a:cs typeface="Poppins" charset="0"/>
                        </a:rPr>
                        <a:t>e</a:t>
                      </a:r>
                      <a:r>
                        <a:rPr sz="1800" spc="-65">
                          <a:solidFill>
                            <a:srgbClr val="1F497D"/>
                          </a:solidFill>
                          <a:latin typeface="Poppins" charset="0"/>
                          <a:cs typeface="Poppins" charset="0"/>
                        </a:rPr>
                        <a:t> </a:t>
                      </a:r>
                      <a:r>
                        <a:rPr sz="1800" spc="20" err="1">
                          <a:solidFill>
                            <a:srgbClr val="1F497D"/>
                          </a:solidFill>
                          <a:latin typeface="Poppins" charset="0"/>
                          <a:cs typeface="Poppins" charset="0"/>
                        </a:rPr>
                        <a:t>N</a:t>
                      </a:r>
                      <a:r>
                        <a:rPr sz="1800" spc="5" err="1">
                          <a:solidFill>
                            <a:srgbClr val="1F497D"/>
                          </a:solidFill>
                          <a:latin typeface="Poppins" charset="0"/>
                          <a:cs typeface="Poppins" charset="0"/>
                        </a:rPr>
                        <a:t>ú</a:t>
                      </a:r>
                      <a:r>
                        <a:rPr sz="1800" spc="-30" err="1">
                          <a:solidFill>
                            <a:srgbClr val="1F497D"/>
                          </a:solidFill>
                          <a:latin typeface="Poppins" charset="0"/>
                          <a:cs typeface="Poppins" charset="0"/>
                        </a:rPr>
                        <a:t>c</a:t>
                      </a:r>
                      <a:r>
                        <a:rPr sz="1800" spc="40" err="1">
                          <a:solidFill>
                            <a:srgbClr val="1F497D"/>
                          </a:solidFill>
                          <a:latin typeface="Poppins" charset="0"/>
                          <a:cs typeface="Poppins" charset="0"/>
                        </a:rPr>
                        <a:t>l</a:t>
                      </a:r>
                      <a:r>
                        <a:rPr sz="1800" spc="35" err="1">
                          <a:solidFill>
                            <a:srgbClr val="1F497D"/>
                          </a:solidFill>
                          <a:latin typeface="Poppins" charset="0"/>
                          <a:cs typeface="Poppins" charset="0"/>
                        </a:rPr>
                        <a:t>e</a:t>
                      </a:r>
                      <a:r>
                        <a:rPr sz="1800" err="1">
                          <a:solidFill>
                            <a:srgbClr val="1F497D"/>
                          </a:solidFill>
                          <a:latin typeface="Poppins" charset="0"/>
                          <a:cs typeface="Poppins" charset="0"/>
                        </a:rPr>
                        <a:t>o</a:t>
                      </a:r>
                      <a:r>
                        <a:rPr sz="1800" spc="-95">
                          <a:solidFill>
                            <a:srgbClr val="1F497D"/>
                          </a:solidFill>
                          <a:latin typeface="Poppins" charset="0"/>
                          <a:cs typeface="Poppins" charset="0"/>
                        </a:rPr>
                        <a:t> </a:t>
                      </a:r>
                      <a:r>
                        <a:rPr sz="1800">
                          <a:solidFill>
                            <a:srgbClr val="1F497D"/>
                          </a:solidFill>
                          <a:latin typeface="Poppins" charset="0"/>
                          <a:cs typeface="Poppins" charset="0"/>
                        </a:rPr>
                        <a:t>I</a:t>
                      </a:r>
                    </a:p>
                  </a:txBody>
                  <a:tcPr marL="0" marR="0" marT="2667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vMerge="1">
                  <a:txBody>
                    <a:bodyPr/>
                    <a:lstStyle/>
                    <a:p>
                      <a:endParaRPr/>
                    </a:p>
                  </a:txBody>
                  <a:tcPr marL="0" marR="0" marT="0" marB="0" anchor="ctr" horzOverflow="overflow"/>
                </a:tc>
                <a:extLst>
                  <a:ext uri="{0D108BD9-81ED-4DB2-BD59-A6C34878D82A}">
                    <a16:rowId xmlns:a16="http://schemas.microsoft.com/office/drawing/2014/main" val="10016"/>
                  </a:ext>
                </a:extLst>
              </a:tr>
              <a:tr h="526896">
                <a:tc vMerge="1">
                  <a:txBody>
                    <a:bodyPr/>
                    <a:lstStyle/>
                    <a:p>
                      <a:endParaRPr/>
                    </a:p>
                  </a:txBody>
                  <a:tcPr marL="0" marR="0" marT="0" marB="0" anchor="ctr" horzOverflow="overflow"/>
                </a:tc>
                <a:tc>
                  <a:txBody>
                    <a:bodyPr/>
                    <a:lstStyle/>
                    <a:p>
                      <a:pPr marL="13970" algn="l">
                        <a:lnSpc>
                          <a:spcPct val="100000"/>
                        </a:lnSpc>
                        <a:spcBef>
                          <a:spcPts val="785"/>
                        </a:spcBef>
                      </a:pPr>
                      <a:r>
                        <a:rPr sz="1800" spc="-40" err="1">
                          <a:solidFill>
                            <a:srgbClr val="1F497D"/>
                          </a:solidFill>
                          <a:latin typeface="Poppins" charset="0"/>
                          <a:cs typeface="Poppins" charset="0"/>
                        </a:rPr>
                        <a:t>G</a:t>
                      </a:r>
                      <a:r>
                        <a:rPr sz="1800" spc="35" err="1">
                          <a:solidFill>
                            <a:srgbClr val="1F497D"/>
                          </a:solidFill>
                          <a:latin typeface="Poppins" charset="0"/>
                          <a:cs typeface="Poppins" charset="0"/>
                        </a:rPr>
                        <a:t>e</a:t>
                      </a:r>
                      <a:r>
                        <a:rPr sz="1800" spc="5" err="1">
                          <a:solidFill>
                            <a:srgbClr val="1F497D"/>
                          </a:solidFill>
                          <a:latin typeface="Poppins" charset="0"/>
                          <a:cs typeface="Poppins" charset="0"/>
                        </a:rPr>
                        <a:t>s</a:t>
                      </a:r>
                      <a:r>
                        <a:rPr sz="1800" err="1">
                          <a:solidFill>
                            <a:srgbClr val="1F497D"/>
                          </a:solidFill>
                          <a:latin typeface="Poppins" charset="0"/>
                          <a:cs typeface="Poppins" charset="0"/>
                        </a:rPr>
                        <a:t>tor</a:t>
                      </a:r>
                      <a:r>
                        <a:rPr sz="1800" spc="-114">
                          <a:solidFill>
                            <a:srgbClr val="1F497D"/>
                          </a:solidFill>
                          <a:latin typeface="Poppins" charset="0"/>
                          <a:cs typeface="Poppins" charset="0"/>
                        </a:rPr>
                        <a:t> </a:t>
                      </a:r>
                      <a:r>
                        <a:rPr sz="1800" spc="5">
                          <a:solidFill>
                            <a:srgbClr val="1F497D"/>
                          </a:solidFill>
                          <a:latin typeface="Poppins" charset="0"/>
                          <a:cs typeface="Poppins" charset="0"/>
                        </a:rPr>
                        <a:t>d</a:t>
                      </a:r>
                      <a:r>
                        <a:rPr sz="1800">
                          <a:solidFill>
                            <a:srgbClr val="1F497D"/>
                          </a:solidFill>
                          <a:latin typeface="Poppins" charset="0"/>
                          <a:cs typeface="Poppins" charset="0"/>
                        </a:rPr>
                        <a:t>e</a:t>
                      </a:r>
                      <a:r>
                        <a:rPr sz="1800" spc="10">
                          <a:solidFill>
                            <a:srgbClr val="1F497D"/>
                          </a:solidFill>
                          <a:latin typeface="Poppins" charset="0"/>
                          <a:cs typeface="Poppins" charset="0"/>
                        </a:rPr>
                        <a:t> </a:t>
                      </a:r>
                      <a:r>
                        <a:rPr sz="1800" spc="-30" err="1">
                          <a:solidFill>
                            <a:srgbClr val="1F497D"/>
                          </a:solidFill>
                          <a:latin typeface="Poppins" charset="0"/>
                          <a:cs typeface="Poppins" charset="0"/>
                        </a:rPr>
                        <a:t>E</a:t>
                      </a:r>
                      <a:r>
                        <a:rPr sz="1800" spc="5" err="1">
                          <a:solidFill>
                            <a:srgbClr val="1F497D"/>
                          </a:solidFill>
                          <a:latin typeface="Poppins" charset="0"/>
                          <a:cs typeface="Poppins" charset="0"/>
                        </a:rPr>
                        <a:t>qu</a:t>
                      </a:r>
                      <a:r>
                        <a:rPr sz="1800" spc="40" err="1">
                          <a:solidFill>
                            <a:srgbClr val="1F497D"/>
                          </a:solidFill>
                          <a:latin typeface="Poppins" charset="0"/>
                          <a:cs typeface="Poppins" charset="0"/>
                        </a:rPr>
                        <a:t>i</a:t>
                      </a:r>
                      <a:r>
                        <a:rPr sz="1800" spc="5" err="1">
                          <a:solidFill>
                            <a:srgbClr val="1F497D"/>
                          </a:solidFill>
                          <a:latin typeface="Poppins" charset="0"/>
                          <a:cs typeface="Poppins" charset="0"/>
                        </a:rPr>
                        <a:t>p</a:t>
                      </a:r>
                      <a:r>
                        <a:rPr sz="1800" spc="-15" err="1">
                          <a:solidFill>
                            <a:srgbClr val="1F497D"/>
                          </a:solidFill>
                          <a:latin typeface="Poppins" charset="0"/>
                          <a:cs typeface="Poppins" charset="0"/>
                        </a:rPr>
                        <a:t>a</a:t>
                      </a:r>
                      <a:r>
                        <a:rPr sz="1800" err="1">
                          <a:solidFill>
                            <a:srgbClr val="1F497D"/>
                          </a:solidFill>
                          <a:latin typeface="Poppins" charset="0"/>
                          <a:cs typeface="Poppins" charset="0"/>
                        </a:rPr>
                        <a:t>m</a:t>
                      </a:r>
                      <a:r>
                        <a:rPr sz="1800" spc="35" err="1">
                          <a:solidFill>
                            <a:srgbClr val="1F497D"/>
                          </a:solidFill>
                          <a:latin typeface="Poppins" charset="0"/>
                          <a:cs typeface="Poppins" charset="0"/>
                        </a:rPr>
                        <a:t>e</a:t>
                      </a:r>
                      <a:r>
                        <a:rPr sz="1800" spc="5" err="1">
                          <a:solidFill>
                            <a:srgbClr val="1F497D"/>
                          </a:solidFill>
                          <a:latin typeface="Poppins" charset="0"/>
                          <a:cs typeface="Poppins" charset="0"/>
                        </a:rPr>
                        <a:t>n</a:t>
                      </a:r>
                      <a:r>
                        <a:rPr sz="1800" err="1">
                          <a:solidFill>
                            <a:srgbClr val="1F497D"/>
                          </a:solidFill>
                          <a:latin typeface="Poppins" charset="0"/>
                          <a:cs typeface="Poppins" charset="0"/>
                        </a:rPr>
                        <a:t>to</a:t>
                      </a:r>
                      <a:r>
                        <a:rPr sz="1800" spc="-100">
                          <a:solidFill>
                            <a:srgbClr val="1F497D"/>
                          </a:solidFill>
                          <a:latin typeface="Poppins" charset="0"/>
                          <a:cs typeface="Poppins" charset="0"/>
                        </a:rPr>
                        <a:t> </a:t>
                      </a:r>
                      <a:r>
                        <a:rPr sz="1800" spc="15" err="1">
                          <a:solidFill>
                            <a:srgbClr val="1F497D"/>
                          </a:solidFill>
                          <a:latin typeface="Poppins" charset="0"/>
                          <a:cs typeface="Poppins" charset="0"/>
                        </a:rPr>
                        <a:t>P</a:t>
                      </a:r>
                      <a:r>
                        <a:rPr sz="1800" spc="5" err="1">
                          <a:solidFill>
                            <a:srgbClr val="1F497D"/>
                          </a:solidFill>
                          <a:latin typeface="Poppins" charset="0"/>
                          <a:cs typeface="Poppins" charset="0"/>
                        </a:rPr>
                        <a:t>ú</a:t>
                      </a:r>
                      <a:r>
                        <a:rPr sz="1800" spc="-70" err="1">
                          <a:solidFill>
                            <a:srgbClr val="1F497D"/>
                          </a:solidFill>
                          <a:latin typeface="Poppins" charset="0"/>
                          <a:cs typeface="Poppins" charset="0"/>
                        </a:rPr>
                        <a:t>b</a:t>
                      </a:r>
                      <a:r>
                        <a:rPr sz="1800" spc="40" err="1">
                          <a:solidFill>
                            <a:srgbClr val="1F497D"/>
                          </a:solidFill>
                          <a:latin typeface="Poppins" charset="0"/>
                          <a:cs typeface="Poppins" charset="0"/>
                        </a:rPr>
                        <a:t>l</a:t>
                      </a:r>
                      <a:r>
                        <a:rPr sz="1800" spc="-35" err="1">
                          <a:solidFill>
                            <a:srgbClr val="1F497D"/>
                          </a:solidFill>
                          <a:latin typeface="Poppins" charset="0"/>
                          <a:cs typeface="Poppins" charset="0"/>
                        </a:rPr>
                        <a:t>i</a:t>
                      </a:r>
                      <a:r>
                        <a:rPr sz="1800" spc="-30" err="1">
                          <a:solidFill>
                            <a:srgbClr val="1F497D"/>
                          </a:solidFill>
                          <a:latin typeface="Poppins" charset="0"/>
                          <a:cs typeface="Poppins" charset="0"/>
                        </a:rPr>
                        <a:t>c</a:t>
                      </a:r>
                      <a:r>
                        <a:rPr sz="1800" err="1">
                          <a:solidFill>
                            <a:srgbClr val="1F497D"/>
                          </a:solidFill>
                          <a:latin typeface="Poppins" charset="0"/>
                          <a:cs typeface="Poppins" charset="0"/>
                        </a:rPr>
                        <a:t>o</a:t>
                      </a:r>
                      <a:r>
                        <a:rPr sz="1800" spc="-95">
                          <a:solidFill>
                            <a:srgbClr val="1F497D"/>
                          </a:solidFill>
                          <a:latin typeface="Poppins" charset="0"/>
                          <a:cs typeface="Poppins" charset="0"/>
                        </a:rPr>
                        <a:t> </a:t>
                      </a:r>
                      <a:r>
                        <a:rPr sz="1800">
                          <a:solidFill>
                            <a:srgbClr val="1F497D"/>
                          </a:solidFill>
                          <a:latin typeface="Poppins" charset="0"/>
                          <a:cs typeface="Poppins" charset="0"/>
                        </a:rPr>
                        <a:t>I</a:t>
                      </a:r>
                    </a:p>
                  </a:txBody>
                  <a:tcPr marL="0" marR="0" marT="19939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vMerge="1">
                  <a:txBody>
                    <a:bodyPr/>
                    <a:lstStyle/>
                    <a:p>
                      <a:endParaRPr/>
                    </a:p>
                  </a:txBody>
                  <a:tcPr marL="0" marR="0" marT="0" marB="0" anchor="ctr" horzOverflow="overflow"/>
                </a:tc>
                <a:extLst>
                  <a:ext uri="{0D108BD9-81ED-4DB2-BD59-A6C34878D82A}">
                    <a16:rowId xmlns:a16="http://schemas.microsoft.com/office/drawing/2014/main" val="10017"/>
                  </a:ext>
                </a:extLst>
              </a:tr>
              <a:tr h="367231">
                <a:tc>
                  <a:txBody>
                    <a:bodyPr/>
                    <a:lstStyle/>
                    <a:p>
                      <a:pPr marL="17780" algn="ctr">
                        <a:lnSpc>
                          <a:spcPts val="1225"/>
                        </a:lnSpc>
                        <a:spcBef>
                          <a:spcPts val="110"/>
                        </a:spcBef>
                      </a:pPr>
                      <a:r>
                        <a:rPr sz="1800" spc="15">
                          <a:solidFill>
                            <a:srgbClr val="1F497D"/>
                          </a:solidFill>
                          <a:latin typeface="Poppins" charset="0"/>
                          <a:cs typeface="Poppins" charset="0"/>
                        </a:rPr>
                        <a:t>CDA-2</a:t>
                      </a:r>
                      <a:endParaRPr lang="pt-BR" sz="1800">
                        <a:solidFill>
                          <a:srgbClr val="1F497D"/>
                        </a:solidFill>
                        <a:latin typeface="Poppins" charset="0"/>
                        <a:cs typeface="Poppins" charset="0"/>
                      </a:endParaRPr>
                    </a:p>
                  </a:txBody>
                  <a:tcPr marL="0" marR="0" marT="2794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tc>
                  <a:txBody>
                    <a:bodyPr/>
                    <a:lstStyle/>
                    <a:p>
                      <a:pPr marL="13970" algn="l">
                        <a:lnSpc>
                          <a:spcPts val="1225"/>
                        </a:lnSpc>
                        <a:spcBef>
                          <a:spcPts val="110"/>
                        </a:spcBef>
                      </a:pPr>
                      <a:endParaRPr lang="pt-BR" sz="1800" spc="-5">
                        <a:solidFill>
                          <a:srgbClr val="1F497D"/>
                        </a:solidFill>
                        <a:latin typeface="Poppins" charset="0"/>
                        <a:cs typeface="Poppins" charset="0"/>
                      </a:endParaRPr>
                    </a:p>
                    <a:p>
                      <a:pPr marL="13970" algn="l">
                        <a:lnSpc>
                          <a:spcPts val="1225"/>
                        </a:lnSpc>
                        <a:spcBef>
                          <a:spcPts val="110"/>
                        </a:spcBef>
                      </a:pPr>
                      <a:r>
                        <a:rPr sz="1800" spc="-5" err="1">
                          <a:solidFill>
                            <a:srgbClr val="1F497D"/>
                          </a:solidFill>
                          <a:latin typeface="Poppins" charset="0"/>
                          <a:cs typeface="Poppins" charset="0"/>
                        </a:rPr>
                        <a:t>C</a:t>
                      </a:r>
                      <a:r>
                        <a:rPr sz="1800" spc="5" err="1">
                          <a:solidFill>
                            <a:srgbClr val="1F497D"/>
                          </a:solidFill>
                          <a:latin typeface="Poppins" charset="0"/>
                          <a:cs typeface="Poppins" charset="0"/>
                        </a:rPr>
                        <a:t>h</a:t>
                      </a:r>
                      <a:r>
                        <a:rPr sz="1800" spc="35" err="1">
                          <a:solidFill>
                            <a:srgbClr val="1F497D"/>
                          </a:solidFill>
                          <a:latin typeface="Poppins" charset="0"/>
                          <a:cs typeface="Poppins" charset="0"/>
                        </a:rPr>
                        <a:t>e</a:t>
                      </a:r>
                      <a:r>
                        <a:rPr sz="1800" spc="30" err="1">
                          <a:solidFill>
                            <a:srgbClr val="1F497D"/>
                          </a:solidFill>
                          <a:latin typeface="Poppins" charset="0"/>
                          <a:cs typeface="Poppins" charset="0"/>
                        </a:rPr>
                        <a:t>f</a:t>
                      </a:r>
                      <a:r>
                        <a:rPr sz="1800" err="1">
                          <a:solidFill>
                            <a:srgbClr val="1F497D"/>
                          </a:solidFill>
                          <a:latin typeface="Poppins" charset="0"/>
                          <a:cs typeface="Poppins" charset="0"/>
                        </a:rPr>
                        <a:t>e</a:t>
                      </a:r>
                      <a:r>
                        <a:rPr sz="1800" spc="-65">
                          <a:solidFill>
                            <a:srgbClr val="1F497D"/>
                          </a:solidFill>
                          <a:latin typeface="Poppins" charset="0"/>
                          <a:cs typeface="Poppins" charset="0"/>
                        </a:rPr>
                        <a:t> </a:t>
                      </a:r>
                      <a:r>
                        <a:rPr sz="1800" spc="5">
                          <a:solidFill>
                            <a:srgbClr val="1F497D"/>
                          </a:solidFill>
                          <a:latin typeface="Poppins" charset="0"/>
                          <a:cs typeface="Poppins" charset="0"/>
                        </a:rPr>
                        <a:t>d</a:t>
                      </a:r>
                      <a:r>
                        <a:rPr sz="1800">
                          <a:solidFill>
                            <a:srgbClr val="1F497D"/>
                          </a:solidFill>
                          <a:latin typeface="Poppins" charset="0"/>
                          <a:cs typeface="Poppins" charset="0"/>
                        </a:rPr>
                        <a:t>e</a:t>
                      </a:r>
                      <a:r>
                        <a:rPr sz="1800" spc="-65">
                          <a:solidFill>
                            <a:srgbClr val="1F497D"/>
                          </a:solidFill>
                          <a:latin typeface="Poppins" charset="0"/>
                          <a:cs typeface="Poppins" charset="0"/>
                        </a:rPr>
                        <a:t> </a:t>
                      </a:r>
                      <a:r>
                        <a:rPr sz="1800" spc="-30">
                          <a:solidFill>
                            <a:srgbClr val="1F497D"/>
                          </a:solidFill>
                          <a:latin typeface="Poppins" charset="0"/>
                          <a:cs typeface="Poppins" charset="0"/>
                        </a:rPr>
                        <a:t>E</a:t>
                      </a:r>
                      <a:r>
                        <a:rPr sz="1800" spc="5">
                          <a:solidFill>
                            <a:srgbClr val="1F497D"/>
                          </a:solidFill>
                          <a:latin typeface="Poppins" charset="0"/>
                          <a:cs typeface="Poppins" charset="0"/>
                        </a:rPr>
                        <a:t>qu</a:t>
                      </a:r>
                      <a:r>
                        <a:rPr sz="1800" spc="40">
                          <a:solidFill>
                            <a:srgbClr val="1F497D"/>
                          </a:solidFill>
                          <a:latin typeface="Poppins" charset="0"/>
                          <a:cs typeface="Poppins" charset="0"/>
                        </a:rPr>
                        <a:t>i</a:t>
                      </a:r>
                      <a:r>
                        <a:rPr sz="1800" spc="5">
                          <a:solidFill>
                            <a:srgbClr val="1F497D"/>
                          </a:solidFill>
                          <a:latin typeface="Poppins" charset="0"/>
                          <a:cs typeface="Poppins" charset="0"/>
                        </a:rPr>
                        <a:t>p</a:t>
                      </a:r>
                      <a:r>
                        <a:rPr sz="1800">
                          <a:solidFill>
                            <a:srgbClr val="1F497D"/>
                          </a:solidFill>
                          <a:latin typeface="Poppins" charset="0"/>
                          <a:cs typeface="Poppins" charset="0"/>
                        </a:rPr>
                        <a:t>e</a:t>
                      </a:r>
                      <a:r>
                        <a:rPr sz="1800" spc="-65">
                          <a:solidFill>
                            <a:srgbClr val="1F497D"/>
                          </a:solidFill>
                          <a:latin typeface="Poppins" charset="0"/>
                          <a:cs typeface="Poppins" charset="0"/>
                        </a:rPr>
                        <a:t> </a:t>
                      </a:r>
                      <a:r>
                        <a:rPr sz="1800">
                          <a:solidFill>
                            <a:srgbClr val="1F497D"/>
                          </a:solidFill>
                          <a:latin typeface="Poppins" charset="0"/>
                          <a:cs typeface="Poppins" charset="0"/>
                        </a:rPr>
                        <a:t>I</a:t>
                      </a:r>
                    </a:p>
                  </a:txBody>
                  <a:tcPr marL="0" marR="0" marT="2794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tc>
                  <a:txBody>
                    <a:bodyPr/>
                    <a:lstStyle/>
                    <a:p>
                      <a:pPr marR="346710" algn="l">
                        <a:lnSpc>
                          <a:spcPts val="1225"/>
                        </a:lnSpc>
                        <a:spcBef>
                          <a:spcPts val="110"/>
                        </a:spcBef>
                      </a:pPr>
                      <a:r>
                        <a:rPr sz="1800" spc="20">
                          <a:solidFill>
                            <a:srgbClr val="1F497D"/>
                          </a:solidFill>
                          <a:latin typeface="Poppins" charset="0"/>
                          <a:cs typeface="Poppins" charset="0"/>
                        </a:rPr>
                        <a:t>A</a:t>
                      </a:r>
                      <a:r>
                        <a:rPr sz="1800" spc="5">
                          <a:solidFill>
                            <a:srgbClr val="1F497D"/>
                          </a:solidFill>
                          <a:latin typeface="Poppins" charset="0"/>
                          <a:cs typeface="Poppins" charset="0"/>
                        </a:rPr>
                        <a:t>ss</a:t>
                      </a:r>
                      <a:r>
                        <a:rPr sz="1800" spc="35">
                          <a:solidFill>
                            <a:srgbClr val="1F497D"/>
                          </a:solidFill>
                          <a:latin typeface="Poppins" charset="0"/>
                          <a:cs typeface="Poppins" charset="0"/>
                        </a:rPr>
                        <a:t>e</a:t>
                      </a:r>
                      <a:r>
                        <a:rPr sz="1800" spc="5">
                          <a:solidFill>
                            <a:srgbClr val="1F497D"/>
                          </a:solidFill>
                          <a:latin typeface="Poppins" charset="0"/>
                          <a:cs typeface="Poppins" charset="0"/>
                        </a:rPr>
                        <a:t>ss</a:t>
                      </a:r>
                      <a:r>
                        <a:rPr sz="1800">
                          <a:solidFill>
                            <a:srgbClr val="1F497D"/>
                          </a:solidFill>
                          <a:latin typeface="Poppins" charset="0"/>
                          <a:cs typeface="Poppins" charset="0"/>
                        </a:rPr>
                        <a:t>or</a:t>
                      </a:r>
                      <a:r>
                        <a:rPr sz="1800" spc="-120">
                          <a:solidFill>
                            <a:srgbClr val="1F497D"/>
                          </a:solidFill>
                          <a:latin typeface="Poppins" charset="0"/>
                          <a:cs typeface="Poppins" charset="0"/>
                        </a:rPr>
                        <a:t> </a:t>
                      </a:r>
                      <a:r>
                        <a:rPr sz="1800" spc="10">
                          <a:solidFill>
                            <a:srgbClr val="1F497D"/>
                          </a:solidFill>
                          <a:latin typeface="Poppins" charset="0"/>
                          <a:cs typeface="Poppins" charset="0"/>
                        </a:rPr>
                        <a:t>I</a:t>
                      </a:r>
                      <a:r>
                        <a:rPr sz="1800">
                          <a:solidFill>
                            <a:srgbClr val="1F497D"/>
                          </a:solidFill>
                          <a:latin typeface="Poppins" charset="0"/>
                          <a:cs typeface="Poppins" charset="0"/>
                        </a:rPr>
                        <a:t>I</a:t>
                      </a:r>
                      <a:endParaRPr lang="pt-BR" sz="1800" spc="20">
                        <a:solidFill>
                          <a:srgbClr val="1F497D"/>
                        </a:solidFill>
                        <a:latin typeface="Poppins" charset="0"/>
                        <a:cs typeface="Poppins" charset="0"/>
                      </a:endParaRPr>
                    </a:p>
                  </a:txBody>
                  <a:tcPr marL="0" marR="0" marT="2794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8"/>
                  </a:ext>
                </a:extLst>
              </a:tr>
              <a:tr h="351263">
                <a:tc>
                  <a:txBody>
                    <a:bodyPr/>
                    <a:lstStyle/>
                    <a:p>
                      <a:pPr marL="17780" algn="ctr">
                        <a:lnSpc>
                          <a:spcPts val="1220"/>
                        </a:lnSpc>
                        <a:spcBef>
                          <a:spcPts val="114"/>
                        </a:spcBef>
                      </a:pPr>
                      <a:r>
                        <a:rPr sz="1800" spc="15">
                          <a:solidFill>
                            <a:srgbClr val="1F497D"/>
                          </a:solidFill>
                          <a:latin typeface="Poppins" charset="0"/>
                          <a:cs typeface="Poppins" charset="0"/>
                        </a:rPr>
                        <a:t>CDA-1</a:t>
                      </a:r>
                      <a:endParaRPr lang="pt-BR" sz="1800">
                        <a:solidFill>
                          <a:srgbClr val="1F497D"/>
                        </a:solidFill>
                        <a:latin typeface="Poppins" charset="0"/>
                        <a:cs typeface="Poppins" charset="0"/>
                      </a:endParaRPr>
                    </a:p>
                  </a:txBody>
                  <a:tcPr marL="0" marR="0" marT="29208"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a:txBody>
                    <a:bodyPr/>
                    <a:lstStyle/>
                    <a:p>
                      <a:pPr algn="l">
                        <a:lnSpc>
                          <a:spcPct val="100000"/>
                        </a:lnSpc>
                      </a:pPr>
                      <a:endParaRPr sz="1800">
                        <a:solidFill>
                          <a:srgbClr val="1F497D"/>
                        </a:solidFill>
                        <a:latin typeface="Poppins" charset="0"/>
                        <a:cs typeface="Poppins" charset="0"/>
                      </a:endParaRPr>
                    </a:p>
                  </a:txBody>
                  <a:tcPr marL="0" marR="0" marT="0"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tc>
                  <a:txBody>
                    <a:bodyPr/>
                    <a:lstStyle/>
                    <a:p>
                      <a:pPr marR="365125" algn="l">
                        <a:lnSpc>
                          <a:spcPts val="1220"/>
                        </a:lnSpc>
                        <a:spcBef>
                          <a:spcPts val="114"/>
                        </a:spcBef>
                      </a:pPr>
                      <a:endParaRPr lang="pt-BR" sz="1800" spc="20">
                        <a:solidFill>
                          <a:srgbClr val="1F497D"/>
                        </a:solidFill>
                        <a:latin typeface="Poppins" charset="0"/>
                        <a:cs typeface="Poppins" charset="0"/>
                      </a:endParaRPr>
                    </a:p>
                    <a:p>
                      <a:pPr marR="365125" algn="l">
                        <a:lnSpc>
                          <a:spcPts val="1220"/>
                        </a:lnSpc>
                        <a:spcBef>
                          <a:spcPts val="114"/>
                        </a:spcBef>
                      </a:pPr>
                      <a:r>
                        <a:rPr sz="1800" spc="20">
                          <a:solidFill>
                            <a:srgbClr val="1F497D"/>
                          </a:solidFill>
                          <a:latin typeface="Poppins" charset="0"/>
                          <a:cs typeface="Poppins" charset="0"/>
                        </a:rPr>
                        <a:t>A</a:t>
                      </a:r>
                      <a:r>
                        <a:rPr sz="1800" spc="5">
                          <a:solidFill>
                            <a:srgbClr val="1F497D"/>
                          </a:solidFill>
                          <a:latin typeface="Poppins" charset="0"/>
                          <a:cs typeface="Poppins" charset="0"/>
                        </a:rPr>
                        <a:t>ss</a:t>
                      </a:r>
                      <a:r>
                        <a:rPr sz="1800" spc="35">
                          <a:solidFill>
                            <a:srgbClr val="1F497D"/>
                          </a:solidFill>
                          <a:latin typeface="Poppins" charset="0"/>
                          <a:cs typeface="Poppins" charset="0"/>
                        </a:rPr>
                        <a:t>e</a:t>
                      </a:r>
                      <a:r>
                        <a:rPr sz="1800" spc="5">
                          <a:solidFill>
                            <a:srgbClr val="1F497D"/>
                          </a:solidFill>
                          <a:latin typeface="Poppins" charset="0"/>
                          <a:cs typeface="Poppins" charset="0"/>
                        </a:rPr>
                        <a:t>ss</a:t>
                      </a:r>
                      <a:r>
                        <a:rPr sz="1800">
                          <a:solidFill>
                            <a:srgbClr val="1F497D"/>
                          </a:solidFill>
                          <a:latin typeface="Poppins" charset="0"/>
                          <a:cs typeface="Poppins" charset="0"/>
                        </a:rPr>
                        <a:t>or</a:t>
                      </a:r>
                      <a:r>
                        <a:rPr sz="1800" spc="-120">
                          <a:solidFill>
                            <a:srgbClr val="1F497D"/>
                          </a:solidFill>
                          <a:latin typeface="Poppins" charset="0"/>
                          <a:cs typeface="Poppins" charset="0"/>
                        </a:rPr>
                        <a:t> </a:t>
                      </a:r>
                      <a:r>
                        <a:rPr sz="1800">
                          <a:solidFill>
                            <a:srgbClr val="1F497D"/>
                          </a:solidFill>
                          <a:latin typeface="Poppins" charset="0"/>
                          <a:cs typeface="Poppins" charset="0"/>
                        </a:rPr>
                        <a:t>I</a:t>
                      </a:r>
                    </a:p>
                  </a:txBody>
                  <a:tcPr marL="0" marR="0" marT="29208" marB="0" anchor="ctr">
                    <a:lnL w="12700">
                      <a:noFill/>
                      <a:prstDash val="solid"/>
                    </a:lnL>
                    <a:lnR w="12700">
                      <a:noFill/>
                      <a:prstDash val="solid"/>
                    </a:lnR>
                    <a:lnT w="12700">
                      <a:noFill/>
                      <a:prstDash val="solid"/>
                    </a:lnT>
                    <a:lnB w="12700">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9"/>
                  </a:ext>
                </a:extLst>
              </a:tr>
            </a:tbl>
          </a:graphicData>
        </a:graphic>
      </p:graphicFrame>
      <p:sp>
        <p:nvSpPr>
          <p:cNvPr id="12" name="object 9"/>
          <p:cNvSpPr/>
          <p:nvPr/>
        </p:nvSpPr>
        <p:spPr>
          <a:xfrm>
            <a:off x="2340610" y="1676400"/>
            <a:ext cx="5829300" cy="1333500"/>
          </a:xfrm>
          <a:custGeom>
            <a:avLst/>
            <a:gdLst/>
            <a:ahLst/>
            <a:cxnLst/>
            <a:rect l="l" t="t" r="r" b="b"/>
            <a:pathLst>
              <a:path w="2914650" h="666750">
                <a:moveTo>
                  <a:pt x="2839339" y="0"/>
                </a:moveTo>
                <a:lnTo>
                  <a:pt x="75272" y="0"/>
                </a:lnTo>
                <a:lnTo>
                  <a:pt x="45975" y="5909"/>
                </a:lnTo>
                <a:lnTo>
                  <a:pt x="22048" y="22034"/>
                </a:lnTo>
                <a:lnTo>
                  <a:pt x="5916" y="45970"/>
                </a:lnTo>
                <a:lnTo>
                  <a:pt x="0" y="75311"/>
                </a:lnTo>
                <a:lnTo>
                  <a:pt x="0" y="591438"/>
                </a:lnTo>
                <a:lnTo>
                  <a:pt x="5916" y="620779"/>
                </a:lnTo>
                <a:lnTo>
                  <a:pt x="22048" y="644715"/>
                </a:lnTo>
                <a:lnTo>
                  <a:pt x="45975" y="660840"/>
                </a:lnTo>
                <a:lnTo>
                  <a:pt x="75272" y="666750"/>
                </a:lnTo>
                <a:lnTo>
                  <a:pt x="2839339" y="666750"/>
                </a:lnTo>
                <a:lnTo>
                  <a:pt x="2868679" y="660840"/>
                </a:lnTo>
                <a:lnTo>
                  <a:pt x="2892615" y="644715"/>
                </a:lnTo>
                <a:lnTo>
                  <a:pt x="2908740" y="620779"/>
                </a:lnTo>
                <a:lnTo>
                  <a:pt x="2914650" y="591438"/>
                </a:lnTo>
                <a:lnTo>
                  <a:pt x="2914650" y="75311"/>
                </a:lnTo>
                <a:lnTo>
                  <a:pt x="2908740" y="45970"/>
                </a:lnTo>
                <a:lnTo>
                  <a:pt x="2892615" y="22034"/>
                </a:lnTo>
                <a:lnTo>
                  <a:pt x="2868679" y="5909"/>
                </a:lnTo>
                <a:lnTo>
                  <a:pt x="2839339" y="0"/>
                </a:lnTo>
                <a:close/>
              </a:path>
            </a:pathLst>
          </a:custGeom>
          <a:noFill/>
        </p:spPr>
        <p:txBody>
          <a:bodyPr wrap="square" lIns="0" tIns="0" rIns="0" bIns="0" rtlCol="0"/>
          <a:lstStyle/>
          <a:p>
            <a:pPr algn="ctr">
              <a:spcBef>
                <a:spcPts val="210"/>
              </a:spcBef>
            </a:pPr>
            <a:endParaRPr lang="pt-BR" sz="3600" b="1">
              <a:solidFill>
                <a:schemeClr val="tx2"/>
              </a:solidFill>
              <a:latin typeface="Poppins" panose="020B0604020202020204" charset="0"/>
              <a:cs typeface="Poppins" panose="020B0604020202020204" charset="0"/>
            </a:endParaRPr>
          </a:p>
        </p:txBody>
      </p:sp>
      <p:sp>
        <p:nvSpPr>
          <p:cNvPr id="13" name="object 10"/>
          <p:cNvSpPr txBox="1"/>
          <p:nvPr/>
        </p:nvSpPr>
        <p:spPr>
          <a:xfrm>
            <a:off x="1664718" y="1715938"/>
            <a:ext cx="7484759" cy="8169929"/>
          </a:xfrm>
          <a:prstGeom prst="rect">
            <a:avLst/>
          </a:prstGeom>
        </p:spPr>
        <p:txBody>
          <a:bodyPr vert="horz" wrap="square" lIns="0" tIns="26670" rIns="0" bIns="0" rtlCol="0" anchor="t">
            <a:spAutoFit/>
          </a:bodyPr>
          <a:lstStyle/>
          <a:p>
            <a:pPr marL="482600" marR="25400" indent="-457200">
              <a:lnSpc>
                <a:spcPct val="150000"/>
              </a:lnSpc>
              <a:spcBef>
                <a:spcPts val="2790"/>
              </a:spcBef>
              <a:buFont typeface="Arial" panose="020B0604020202020204" pitchFamily="34" charset="0"/>
              <a:buChar char="•"/>
              <a:tabLst>
                <a:tab pos="215900" algn="l"/>
              </a:tabLst>
            </a:pPr>
            <a:r>
              <a:rPr lang="pt-BR" sz="2600" b="1">
                <a:solidFill>
                  <a:schemeClr val="tx2"/>
                </a:solidFill>
                <a:latin typeface="Poppins"/>
                <a:cs typeface="Poppins"/>
              </a:rPr>
              <a:t>Padronização e redução de denominações de cargos em comissão na PMSP </a:t>
            </a:r>
            <a:r>
              <a:rPr lang="pt-BR" sz="2600">
                <a:solidFill>
                  <a:schemeClr val="tx2"/>
                </a:solidFill>
                <a:latin typeface="Poppins"/>
                <a:cs typeface="Poppins"/>
              </a:rPr>
              <a:t>– maior  clareza e transparência.</a:t>
            </a:r>
          </a:p>
          <a:p>
            <a:pPr marL="482600" marR="25400" indent="-457200">
              <a:lnSpc>
                <a:spcPct val="150000"/>
              </a:lnSpc>
              <a:spcBef>
                <a:spcPts val="2790"/>
              </a:spcBef>
              <a:buFont typeface="Arial" panose="020B0604020202020204" pitchFamily="34" charset="0"/>
              <a:buChar char="•"/>
              <a:tabLst>
                <a:tab pos="215900" algn="l"/>
              </a:tabLst>
            </a:pPr>
            <a:endParaRPr lang="pt-BR" sz="2600">
              <a:solidFill>
                <a:schemeClr val="tx2"/>
              </a:solidFill>
              <a:latin typeface="Poppins" panose="020B0604020202020204" charset="0"/>
              <a:cs typeface="Poppins" panose="020B0604020202020204" charset="0"/>
            </a:endParaRPr>
          </a:p>
          <a:p>
            <a:pPr marL="482600" indent="-457200">
              <a:lnSpc>
                <a:spcPct val="150000"/>
              </a:lnSpc>
              <a:buFont typeface="Arial" panose="020B0604020202020204" pitchFamily="34" charset="0"/>
              <a:buChar char="•"/>
              <a:tabLst>
                <a:tab pos="215900" algn="l"/>
              </a:tabLst>
            </a:pPr>
            <a:r>
              <a:rPr lang="pt-BR" sz="2600">
                <a:solidFill>
                  <a:schemeClr val="tx2"/>
                </a:solidFill>
                <a:latin typeface="Poppins"/>
                <a:cs typeface="Poppins"/>
              </a:rPr>
              <a:t>Relação com </a:t>
            </a:r>
            <a:r>
              <a:rPr lang="pt-BR" sz="2600" b="1">
                <a:solidFill>
                  <a:schemeClr val="tx2"/>
                </a:solidFill>
                <a:latin typeface="Poppins"/>
                <a:cs typeface="Poppins"/>
              </a:rPr>
              <a:t>a unidade a que</a:t>
            </a:r>
            <a:r>
              <a:rPr lang="pt-BR" sz="2600">
                <a:solidFill>
                  <a:schemeClr val="tx2"/>
                </a:solidFill>
                <a:latin typeface="Poppins"/>
                <a:cs typeface="Poppins"/>
              </a:rPr>
              <a:t> </a:t>
            </a:r>
            <a:r>
              <a:rPr lang="pt-BR" sz="2600" b="1">
                <a:solidFill>
                  <a:schemeClr val="tx2"/>
                </a:solidFill>
                <a:latin typeface="Poppins"/>
                <a:cs typeface="Poppins"/>
              </a:rPr>
              <a:t>estão vinculados, o nível hierárquico e a natureza  do cargo </a:t>
            </a:r>
            <a:r>
              <a:rPr lang="pt-BR" sz="2600">
                <a:solidFill>
                  <a:schemeClr val="tx2"/>
                </a:solidFill>
                <a:latin typeface="Poppins"/>
                <a:cs typeface="Poppins"/>
              </a:rPr>
              <a:t>(chefia ou assessoria).</a:t>
            </a:r>
          </a:p>
          <a:p>
            <a:pPr marL="482600" indent="-457200">
              <a:lnSpc>
                <a:spcPct val="150000"/>
              </a:lnSpc>
              <a:buFont typeface="Arial" panose="020B0604020202020204" pitchFamily="34" charset="0"/>
              <a:buChar char="•"/>
              <a:tabLst>
                <a:tab pos="215900" algn="l"/>
              </a:tabLst>
            </a:pPr>
            <a:endParaRPr lang="pt-BR" sz="2600">
              <a:solidFill>
                <a:schemeClr val="tx2"/>
              </a:solidFill>
              <a:latin typeface="Poppins" panose="020B0604020202020204" charset="0"/>
              <a:cs typeface="Poppins" panose="020B0604020202020204" charset="0"/>
            </a:endParaRPr>
          </a:p>
          <a:p>
            <a:pPr marL="482600" indent="-457200">
              <a:lnSpc>
                <a:spcPct val="150000"/>
              </a:lnSpc>
              <a:spcBef>
                <a:spcPts val="260"/>
              </a:spcBef>
              <a:buFont typeface="Arial" panose="020B0604020202020204" pitchFamily="34" charset="0"/>
              <a:buChar char="•"/>
            </a:pPr>
            <a:r>
              <a:rPr lang="pt-BR" sz="2600">
                <a:solidFill>
                  <a:schemeClr val="tx2"/>
                </a:solidFill>
                <a:latin typeface="Poppins"/>
                <a:cs typeface="Poppins"/>
              </a:rPr>
              <a:t>Novas 	denominações	para	casos específicos podem  ser  definidas por decreto</a:t>
            </a:r>
          </a:p>
        </p:txBody>
      </p:sp>
      <p:sp>
        <p:nvSpPr>
          <p:cNvPr id="9" name="object 5">
            <a:extLst>
              <a:ext uri="{FF2B5EF4-FFF2-40B4-BE49-F238E27FC236}">
                <a16:creationId xmlns:a16="http://schemas.microsoft.com/office/drawing/2014/main" id="{D53626BE-A475-89DC-5979-C8BD6E5EC477}"/>
              </a:ext>
            </a:extLst>
          </p:cNvPr>
          <p:cNvSpPr txBox="1"/>
          <p:nvPr/>
        </p:nvSpPr>
        <p:spPr>
          <a:xfrm>
            <a:off x="3611906" y="373143"/>
            <a:ext cx="9739258" cy="959237"/>
          </a:xfrm>
          <a:prstGeom prst="rect">
            <a:avLst/>
          </a:prstGeom>
        </p:spPr>
        <p:txBody>
          <a:bodyPr vert="horz" wrap="square" lIns="0" tIns="340360" rIns="0" bIns="0" rtlCol="0" anchor="t">
            <a:spAutoFit/>
          </a:bodyPr>
          <a:lstStyle/>
          <a:p>
            <a:pPr marL="25400">
              <a:spcBef>
                <a:spcPts val="2680"/>
              </a:spcBef>
            </a:pPr>
            <a:r>
              <a:rPr lang="pt-BR" sz="4000" b="1">
                <a:solidFill>
                  <a:schemeClr val="tx2"/>
                </a:solidFill>
                <a:latin typeface="Poppins Bold"/>
                <a:cs typeface="Poppins"/>
              </a:rPr>
              <a:t>SIMPLIFICAÇÃO</a:t>
            </a:r>
            <a:endParaRPr lang="pt-BR" sz="4000">
              <a:solidFill>
                <a:schemeClr val="tx2"/>
              </a:solidFill>
              <a:latin typeface="Poppins Bold"/>
              <a:cs typeface="Poppins Bold"/>
            </a:endParaRPr>
          </a:p>
        </p:txBody>
      </p:sp>
      <p:sp>
        <p:nvSpPr>
          <p:cNvPr id="14" name="object 47">
            <a:extLst>
              <a:ext uri="{FF2B5EF4-FFF2-40B4-BE49-F238E27FC236}">
                <a16:creationId xmlns:a16="http://schemas.microsoft.com/office/drawing/2014/main" id="{FCEEA46F-BD7C-0924-0EAA-DE061E462C44}"/>
              </a:ext>
            </a:extLst>
          </p:cNvPr>
          <p:cNvSpPr/>
          <p:nvPr/>
        </p:nvSpPr>
        <p:spPr>
          <a:xfrm>
            <a:off x="2009774" y="310911"/>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16" name="Gráfico 15" descr="Selo Tick1 estrutura de tópicos">
            <a:extLst>
              <a:ext uri="{FF2B5EF4-FFF2-40B4-BE49-F238E27FC236}">
                <a16:creationId xmlns:a16="http://schemas.microsoft.com/office/drawing/2014/main" id="{6929AB0C-EB67-BA15-5E8B-65185928F4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5424" y="459358"/>
            <a:ext cx="914400" cy="914400"/>
          </a:xfrm>
          <a:prstGeom prst="rect">
            <a:avLst/>
          </a:prstGeom>
        </p:spPr>
      </p:pic>
    </p:spTree>
    <p:extLst>
      <p:ext uri="{BB962C8B-B14F-4D97-AF65-F5344CB8AC3E}">
        <p14:creationId xmlns:p14="http://schemas.microsoft.com/office/powerpoint/2010/main" val="100625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6264" y="-245519"/>
            <a:ext cx="18524319" cy="214184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graphicFrame>
        <p:nvGraphicFramePr>
          <p:cNvPr id="9" name="object 8"/>
          <p:cNvGraphicFramePr>
            <a:graphicFrameLocks noGrp="1"/>
          </p:cNvGraphicFramePr>
          <p:nvPr>
            <p:extLst>
              <p:ext uri="{D42A27DB-BD31-4B8C-83A1-F6EECF244321}">
                <p14:modId xmlns:p14="http://schemas.microsoft.com/office/powerpoint/2010/main" val="1083560700"/>
              </p:ext>
            </p:extLst>
          </p:nvPr>
        </p:nvGraphicFramePr>
        <p:xfrm>
          <a:off x="9445924" y="2609490"/>
          <a:ext cx="7866951" cy="6004574"/>
        </p:xfrm>
        <a:graphic>
          <a:graphicData uri="http://schemas.openxmlformats.org/drawingml/2006/table">
            <a:tbl>
              <a:tblPr firstRow="1" bandRow="1">
                <a:tableStyleId>{2D5ABB26-0587-4C30-8999-92F81FD0307C}</a:tableStyleId>
              </a:tblPr>
              <a:tblGrid>
                <a:gridCol w="3439448">
                  <a:extLst>
                    <a:ext uri="{9D8B030D-6E8A-4147-A177-3AD203B41FA5}">
                      <a16:colId xmlns:a16="http://schemas.microsoft.com/office/drawing/2014/main" val="20000"/>
                    </a:ext>
                  </a:extLst>
                </a:gridCol>
                <a:gridCol w="4427503">
                  <a:extLst>
                    <a:ext uri="{9D8B030D-6E8A-4147-A177-3AD203B41FA5}">
                      <a16:colId xmlns:a16="http://schemas.microsoft.com/office/drawing/2014/main" val="20002"/>
                    </a:ext>
                  </a:extLst>
                </a:gridCol>
              </a:tblGrid>
              <a:tr h="1242219">
                <a:tc>
                  <a:txBody>
                    <a:bodyPr/>
                    <a:lstStyle/>
                    <a:p>
                      <a:pPr marL="372745" marR="195580" lvl="0" indent="-172085" algn="ctr">
                        <a:lnSpc>
                          <a:spcPct val="150000"/>
                        </a:lnSpc>
                        <a:spcBef>
                          <a:spcPts val="690"/>
                        </a:spcBef>
                        <a:buNone/>
                      </a:pPr>
                      <a:r>
                        <a:rPr lang="pt-BR" sz="2400" b="1" spc="-35">
                          <a:solidFill>
                            <a:schemeClr val="bg1"/>
                          </a:solidFill>
                          <a:latin typeface="Poppins"/>
                          <a:cs typeface="Poppins 2"/>
                        </a:rPr>
                        <a:t>SÍMBOLO</a:t>
                      </a:r>
                    </a:p>
                  </a:txBody>
                  <a:tcPr marL="0" marR="0" marT="0" marB="0" anchor="ctr">
                    <a:lnR w="12700">
                      <a:solidFill>
                        <a:srgbClr val="FFFFFF"/>
                      </a:solidFill>
                      <a:prstDash val="solid"/>
                    </a:lnR>
                    <a:solidFill>
                      <a:schemeClr val="tx2"/>
                    </a:solidFill>
                  </a:tcPr>
                </a:tc>
                <a:tc>
                  <a:txBody>
                    <a:bodyPr/>
                    <a:lstStyle/>
                    <a:p>
                      <a:pPr marL="88900" marR="70485" algn="ctr">
                        <a:lnSpc>
                          <a:spcPct val="150000"/>
                        </a:lnSpc>
                      </a:pPr>
                      <a:r>
                        <a:rPr sz="2400" b="1" spc="20">
                          <a:solidFill>
                            <a:schemeClr val="bg1"/>
                          </a:solidFill>
                          <a:latin typeface="Poppins"/>
                          <a:cs typeface="Poppins 2"/>
                        </a:rPr>
                        <a:t>%</a:t>
                      </a:r>
                      <a:r>
                        <a:rPr lang="pt-BR" sz="2400" b="1" spc="20">
                          <a:solidFill>
                            <a:schemeClr val="bg1"/>
                          </a:solidFill>
                          <a:latin typeface="Poppins"/>
                          <a:cs typeface="Poppins 2"/>
                        </a:rPr>
                        <a:t>  RESTRITO A SERVIDORES </a:t>
                      </a:r>
                      <a:endParaRPr sz="2400" b="1" spc="20">
                        <a:solidFill>
                          <a:schemeClr val="bg1"/>
                        </a:solidFill>
                        <a:latin typeface="Poppins"/>
                        <a:cs typeface="Poppins 2"/>
                      </a:endParaRPr>
                    </a:p>
                  </a:txBody>
                  <a:tcPr marL="0" marR="0" marT="3810" marB="0" anchor="ctr">
                    <a:lnL w="12700" cap="flat" cmpd="sng" algn="ctr">
                      <a:solidFill>
                        <a:srgbClr val="FFFFFF"/>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793598">
                <a:tc>
                  <a:txBody>
                    <a:bodyPr/>
                    <a:lstStyle/>
                    <a:p>
                      <a:pPr algn="ctr">
                        <a:lnSpc>
                          <a:spcPct val="100000"/>
                        </a:lnSpc>
                        <a:spcBef>
                          <a:spcPts val="695"/>
                        </a:spcBef>
                      </a:pPr>
                      <a:r>
                        <a:rPr sz="2400" spc="-10">
                          <a:solidFill>
                            <a:schemeClr val="tx2"/>
                          </a:solidFill>
                          <a:latin typeface="Poppins"/>
                          <a:cs typeface="Poppins 2"/>
                        </a:rPr>
                        <a:t>CDA-6</a:t>
                      </a:r>
                      <a:endParaRPr sz="2400">
                        <a:solidFill>
                          <a:schemeClr val="tx2"/>
                        </a:solidFill>
                        <a:latin typeface="Poppins"/>
                        <a:cs typeface="Poppins 2"/>
                      </a:endParaRPr>
                    </a:p>
                  </a:txBody>
                  <a:tcPr marL="0" marR="0" marT="176530" marB="0">
                    <a:lnR w="12700">
                      <a:solidFill>
                        <a:srgbClr val="FFFFFF"/>
                      </a:solidFill>
                      <a:prstDash val="solid"/>
                    </a:lnR>
                    <a:solidFill>
                      <a:schemeClr val="bg2"/>
                    </a:solidFill>
                  </a:tcPr>
                </a:tc>
                <a:tc>
                  <a:txBody>
                    <a:bodyPr/>
                    <a:lstStyle/>
                    <a:p>
                      <a:pPr algn="ctr">
                        <a:lnSpc>
                          <a:spcPct val="100000"/>
                        </a:lnSpc>
                        <a:spcBef>
                          <a:spcPts val="765"/>
                        </a:spcBef>
                      </a:pPr>
                      <a:r>
                        <a:rPr sz="2400" spc="-35">
                          <a:solidFill>
                            <a:schemeClr val="tx2"/>
                          </a:solidFill>
                          <a:latin typeface="Poppins"/>
                          <a:cs typeface="Poppins 2"/>
                        </a:rPr>
                        <a:t>20%</a:t>
                      </a:r>
                      <a:endParaRPr sz="2400">
                        <a:solidFill>
                          <a:schemeClr val="tx2"/>
                        </a:solidFill>
                        <a:latin typeface="Poppins"/>
                        <a:cs typeface="Poppins 2"/>
                      </a:endParaRPr>
                    </a:p>
                  </a:txBody>
                  <a:tcPr marL="0" marR="0" marT="194310" marB="0">
                    <a:lnL w="12700" cap="flat" cmpd="sng" algn="ctr">
                      <a:solidFill>
                        <a:srgbClr val="FFFFFF"/>
                      </a:solidFill>
                      <a:prstDash val="solid"/>
                      <a:round/>
                      <a:headEnd type="none" w="med" len="med"/>
                      <a:tailEnd type="none" w="med" len="med"/>
                    </a:lnL>
                    <a:solidFill>
                      <a:schemeClr val="bg2"/>
                    </a:solidFill>
                  </a:tcPr>
                </a:tc>
                <a:extLst>
                  <a:ext uri="{0D108BD9-81ED-4DB2-BD59-A6C34878D82A}">
                    <a16:rowId xmlns:a16="http://schemas.microsoft.com/office/drawing/2014/main" val="10001"/>
                  </a:ext>
                </a:extLst>
              </a:tr>
              <a:tr h="793881">
                <a:tc>
                  <a:txBody>
                    <a:bodyPr/>
                    <a:lstStyle/>
                    <a:p>
                      <a:pPr algn="ctr">
                        <a:lnSpc>
                          <a:spcPct val="100000"/>
                        </a:lnSpc>
                        <a:spcBef>
                          <a:spcPts val="700"/>
                        </a:spcBef>
                      </a:pPr>
                      <a:r>
                        <a:rPr sz="2400" spc="-10">
                          <a:solidFill>
                            <a:schemeClr val="tx2"/>
                          </a:solidFill>
                          <a:latin typeface="Poppins"/>
                          <a:cs typeface="Poppins 2"/>
                        </a:rPr>
                        <a:t>CDA-5</a:t>
                      </a:r>
                      <a:endParaRPr sz="2400">
                        <a:solidFill>
                          <a:schemeClr val="tx2"/>
                        </a:solidFill>
                        <a:latin typeface="Poppins"/>
                        <a:cs typeface="Poppins 2"/>
                      </a:endParaRPr>
                    </a:p>
                  </a:txBody>
                  <a:tcPr marL="0" marR="0" marT="177800" marB="0">
                    <a:lnR w="12700">
                      <a:solidFill>
                        <a:srgbClr val="FFFFFF"/>
                      </a:solidFill>
                      <a:prstDash val="solid"/>
                    </a:lnR>
                    <a:solidFill>
                      <a:schemeClr val="bg1"/>
                    </a:solidFill>
                  </a:tcPr>
                </a:tc>
                <a:tc>
                  <a:txBody>
                    <a:bodyPr/>
                    <a:lstStyle/>
                    <a:p>
                      <a:pPr algn="ctr">
                        <a:lnSpc>
                          <a:spcPct val="100000"/>
                        </a:lnSpc>
                        <a:spcBef>
                          <a:spcPts val="770"/>
                        </a:spcBef>
                      </a:pPr>
                      <a:r>
                        <a:rPr sz="2400" spc="-35">
                          <a:solidFill>
                            <a:schemeClr val="tx2"/>
                          </a:solidFill>
                          <a:latin typeface="Poppins"/>
                          <a:cs typeface="Poppins 2"/>
                        </a:rPr>
                        <a:t>30%</a:t>
                      </a:r>
                      <a:endParaRPr sz="2400">
                        <a:solidFill>
                          <a:schemeClr val="tx2"/>
                        </a:solidFill>
                        <a:latin typeface="Poppins"/>
                        <a:cs typeface="Poppins 2"/>
                      </a:endParaRPr>
                    </a:p>
                  </a:txBody>
                  <a:tcPr marL="0" marR="0" marT="195580" marB="0">
                    <a:lnL w="12700" cap="flat" cmpd="sng" algn="ctr">
                      <a:solidFill>
                        <a:srgbClr val="FFFFFF"/>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r h="793600">
                <a:tc>
                  <a:txBody>
                    <a:bodyPr/>
                    <a:lstStyle/>
                    <a:p>
                      <a:pPr algn="ctr">
                        <a:lnSpc>
                          <a:spcPct val="100000"/>
                        </a:lnSpc>
                        <a:spcBef>
                          <a:spcPts val="705"/>
                        </a:spcBef>
                      </a:pPr>
                      <a:r>
                        <a:rPr sz="2400" spc="-10">
                          <a:solidFill>
                            <a:schemeClr val="tx2"/>
                          </a:solidFill>
                          <a:latin typeface="Poppins"/>
                          <a:cs typeface="Poppins 2"/>
                        </a:rPr>
                        <a:t>CDA-4</a:t>
                      </a:r>
                      <a:endParaRPr sz="2400">
                        <a:solidFill>
                          <a:schemeClr val="tx2"/>
                        </a:solidFill>
                        <a:latin typeface="Poppins"/>
                        <a:cs typeface="Poppins 2"/>
                      </a:endParaRPr>
                    </a:p>
                  </a:txBody>
                  <a:tcPr marL="0" marR="0" marT="179070" marB="0">
                    <a:lnR w="12700">
                      <a:solidFill>
                        <a:srgbClr val="FFFFFF"/>
                      </a:solidFill>
                      <a:prstDash val="solid"/>
                    </a:lnR>
                    <a:solidFill>
                      <a:schemeClr val="bg2"/>
                    </a:solidFill>
                  </a:tcPr>
                </a:tc>
                <a:tc>
                  <a:txBody>
                    <a:bodyPr/>
                    <a:lstStyle/>
                    <a:p>
                      <a:pPr algn="ctr">
                        <a:lnSpc>
                          <a:spcPct val="100000"/>
                        </a:lnSpc>
                        <a:spcBef>
                          <a:spcPts val="775"/>
                        </a:spcBef>
                      </a:pPr>
                      <a:r>
                        <a:rPr sz="2400" spc="-35">
                          <a:solidFill>
                            <a:schemeClr val="tx2"/>
                          </a:solidFill>
                          <a:latin typeface="Poppins"/>
                          <a:cs typeface="Poppins 2"/>
                        </a:rPr>
                        <a:t>40%</a:t>
                      </a:r>
                      <a:endParaRPr sz="2400">
                        <a:solidFill>
                          <a:schemeClr val="tx2"/>
                        </a:solidFill>
                        <a:latin typeface="Poppins"/>
                        <a:cs typeface="Poppins 2"/>
                      </a:endParaRPr>
                    </a:p>
                  </a:txBody>
                  <a:tcPr marL="0" marR="0" marT="196850" marB="0">
                    <a:lnL w="12700" cap="flat" cmpd="sng" algn="ctr">
                      <a:solidFill>
                        <a:srgbClr val="FFFFFF"/>
                      </a:solidFill>
                      <a:prstDash val="solid"/>
                      <a:round/>
                      <a:headEnd type="none" w="med" len="med"/>
                      <a:tailEnd type="none" w="med" len="med"/>
                    </a:lnL>
                    <a:solidFill>
                      <a:schemeClr val="bg2"/>
                    </a:solidFill>
                  </a:tcPr>
                </a:tc>
                <a:extLst>
                  <a:ext uri="{0D108BD9-81ED-4DB2-BD59-A6C34878D82A}">
                    <a16:rowId xmlns:a16="http://schemas.microsoft.com/office/drawing/2014/main" val="10003"/>
                  </a:ext>
                </a:extLst>
              </a:tr>
              <a:tr h="793796">
                <a:tc>
                  <a:txBody>
                    <a:bodyPr/>
                    <a:lstStyle/>
                    <a:p>
                      <a:pPr algn="ctr">
                        <a:lnSpc>
                          <a:spcPct val="100000"/>
                        </a:lnSpc>
                        <a:spcBef>
                          <a:spcPts val="710"/>
                        </a:spcBef>
                      </a:pPr>
                      <a:r>
                        <a:rPr sz="2400" spc="-10">
                          <a:solidFill>
                            <a:schemeClr val="tx2"/>
                          </a:solidFill>
                          <a:latin typeface="Poppins"/>
                          <a:cs typeface="Poppins 2"/>
                        </a:rPr>
                        <a:t>CDA-3</a:t>
                      </a:r>
                      <a:endParaRPr sz="2400">
                        <a:solidFill>
                          <a:schemeClr val="tx2"/>
                        </a:solidFill>
                        <a:latin typeface="Poppins"/>
                        <a:cs typeface="Poppins 2"/>
                      </a:endParaRPr>
                    </a:p>
                  </a:txBody>
                  <a:tcPr marL="0" marR="0" marT="180340" marB="0">
                    <a:lnR w="12700">
                      <a:solidFill>
                        <a:srgbClr val="FFFFFF"/>
                      </a:solidFill>
                      <a:prstDash val="solid"/>
                    </a:lnR>
                    <a:solidFill>
                      <a:schemeClr val="bg1"/>
                    </a:solidFill>
                  </a:tcPr>
                </a:tc>
                <a:tc>
                  <a:txBody>
                    <a:bodyPr/>
                    <a:lstStyle/>
                    <a:p>
                      <a:pPr algn="ctr">
                        <a:lnSpc>
                          <a:spcPct val="100000"/>
                        </a:lnSpc>
                        <a:spcBef>
                          <a:spcPts val="780"/>
                        </a:spcBef>
                      </a:pPr>
                      <a:r>
                        <a:rPr sz="2400" spc="-35">
                          <a:solidFill>
                            <a:schemeClr val="tx2"/>
                          </a:solidFill>
                          <a:latin typeface="Poppins"/>
                          <a:cs typeface="Poppins 2"/>
                        </a:rPr>
                        <a:t>45%</a:t>
                      </a:r>
                      <a:endParaRPr sz="2400">
                        <a:solidFill>
                          <a:schemeClr val="tx2"/>
                        </a:solidFill>
                        <a:latin typeface="Poppins"/>
                        <a:cs typeface="Poppins 2"/>
                      </a:endParaRPr>
                    </a:p>
                  </a:txBody>
                  <a:tcPr marL="0" marR="0" marT="198120" marB="0">
                    <a:lnL w="12700" cap="flat" cmpd="sng" algn="ctr">
                      <a:solidFill>
                        <a:srgbClr val="FFFFFF"/>
                      </a:solidFill>
                      <a:prstDash val="solid"/>
                      <a:round/>
                      <a:headEnd type="none" w="med" len="med"/>
                      <a:tailEnd type="none" w="med" len="med"/>
                    </a:lnL>
                    <a:solidFill>
                      <a:schemeClr val="bg1"/>
                    </a:solidFill>
                  </a:tcPr>
                </a:tc>
                <a:extLst>
                  <a:ext uri="{0D108BD9-81ED-4DB2-BD59-A6C34878D82A}">
                    <a16:rowId xmlns:a16="http://schemas.microsoft.com/office/drawing/2014/main" val="10004"/>
                  </a:ext>
                </a:extLst>
              </a:tr>
              <a:tr h="793740">
                <a:tc>
                  <a:txBody>
                    <a:bodyPr/>
                    <a:lstStyle/>
                    <a:p>
                      <a:pPr algn="ctr">
                        <a:lnSpc>
                          <a:spcPct val="100000"/>
                        </a:lnSpc>
                        <a:spcBef>
                          <a:spcPts val="715"/>
                        </a:spcBef>
                      </a:pPr>
                      <a:r>
                        <a:rPr sz="2400" spc="-10">
                          <a:solidFill>
                            <a:schemeClr val="tx2"/>
                          </a:solidFill>
                          <a:latin typeface="Poppins"/>
                          <a:cs typeface="Poppins 2"/>
                        </a:rPr>
                        <a:t>CDA-2</a:t>
                      </a:r>
                      <a:endParaRPr sz="2400">
                        <a:solidFill>
                          <a:schemeClr val="tx2"/>
                        </a:solidFill>
                        <a:latin typeface="Poppins"/>
                        <a:cs typeface="Poppins 2"/>
                      </a:endParaRPr>
                    </a:p>
                  </a:txBody>
                  <a:tcPr marL="0" marR="0" marT="181610" marB="0">
                    <a:lnR w="12700">
                      <a:solidFill>
                        <a:srgbClr val="FFFFFF"/>
                      </a:solidFill>
                      <a:prstDash val="solid"/>
                    </a:lnR>
                    <a:solidFill>
                      <a:schemeClr val="bg2"/>
                    </a:solidFill>
                  </a:tcPr>
                </a:tc>
                <a:tc>
                  <a:txBody>
                    <a:bodyPr/>
                    <a:lstStyle/>
                    <a:p>
                      <a:pPr algn="ctr">
                        <a:lnSpc>
                          <a:spcPct val="100000"/>
                        </a:lnSpc>
                        <a:spcBef>
                          <a:spcPts val="785"/>
                        </a:spcBef>
                      </a:pPr>
                      <a:r>
                        <a:rPr sz="2400" spc="-35">
                          <a:solidFill>
                            <a:schemeClr val="tx2"/>
                          </a:solidFill>
                          <a:latin typeface="Poppins"/>
                          <a:cs typeface="Poppins 2"/>
                        </a:rPr>
                        <a:t>50%</a:t>
                      </a:r>
                      <a:endParaRPr sz="2400">
                        <a:solidFill>
                          <a:schemeClr val="tx2"/>
                        </a:solidFill>
                        <a:latin typeface="Poppins"/>
                        <a:cs typeface="Poppins 2"/>
                      </a:endParaRPr>
                    </a:p>
                  </a:txBody>
                  <a:tcPr marL="0" marR="0" marT="199390" marB="0">
                    <a:lnL w="12700" cap="flat" cmpd="sng" algn="ctr">
                      <a:solidFill>
                        <a:srgbClr val="FFFFFF"/>
                      </a:solidFill>
                      <a:prstDash val="solid"/>
                      <a:round/>
                      <a:headEnd type="none" w="med" len="med"/>
                      <a:tailEnd type="none" w="med" len="med"/>
                    </a:lnL>
                    <a:solidFill>
                      <a:schemeClr val="bg2"/>
                    </a:solidFill>
                  </a:tcPr>
                </a:tc>
                <a:extLst>
                  <a:ext uri="{0D108BD9-81ED-4DB2-BD59-A6C34878D82A}">
                    <a16:rowId xmlns:a16="http://schemas.microsoft.com/office/drawing/2014/main" val="10005"/>
                  </a:ext>
                </a:extLst>
              </a:tr>
              <a:tr h="793740">
                <a:tc>
                  <a:txBody>
                    <a:bodyPr/>
                    <a:lstStyle/>
                    <a:p>
                      <a:pPr algn="ctr">
                        <a:lnSpc>
                          <a:spcPct val="100000"/>
                        </a:lnSpc>
                        <a:spcBef>
                          <a:spcPts val="720"/>
                        </a:spcBef>
                      </a:pPr>
                      <a:r>
                        <a:rPr sz="2400" spc="-10">
                          <a:solidFill>
                            <a:schemeClr val="tx2"/>
                          </a:solidFill>
                          <a:latin typeface="Poppins"/>
                          <a:cs typeface="Poppins 2"/>
                        </a:rPr>
                        <a:t>CDA-1</a:t>
                      </a:r>
                      <a:endParaRPr sz="2400">
                        <a:solidFill>
                          <a:schemeClr val="tx2"/>
                        </a:solidFill>
                        <a:latin typeface="Poppins"/>
                        <a:cs typeface="Poppins 2"/>
                      </a:endParaRPr>
                    </a:p>
                  </a:txBody>
                  <a:tcPr marL="0" marR="0" marT="182880" marB="0">
                    <a:lnR w="12700">
                      <a:solidFill>
                        <a:srgbClr val="FFFFFF"/>
                      </a:solidFill>
                      <a:prstDash val="solid"/>
                    </a:lnR>
                    <a:solidFill>
                      <a:schemeClr val="bg1"/>
                    </a:solidFill>
                  </a:tcPr>
                </a:tc>
                <a:tc>
                  <a:txBody>
                    <a:bodyPr/>
                    <a:lstStyle/>
                    <a:p>
                      <a:pPr algn="ctr">
                        <a:lnSpc>
                          <a:spcPct val="100000"/>
                        </a:lnSpc>
                        <a:spcBef>
                          <a:spcPts val="790"/>
                        </a:spcBef>
                      </a:pPr>
                      <a:r>
                        <a:rPr sz="2400" spc="-35">
                          <a:solidFill>
                            <a:schemeClr val="tx2"/>
                          </a:solidFill>
                          <a:latin typeface="Poppins"/>
                          <a:cs typeface="Poppins 2"/>
                        </a:rPr>
                        <a:t>50%</a:t>
                      </a:r>
                      <a:endParaRPr sz="2400">
                        <a:solidFill>
                          <a:schemeClr val="tx2"/>
                        </a:solidFill>
                        <a:latin typeface="Poppins"/>
                        <a:cs typeface="Poppins 2"/>
                      </a:endParaRPr>
                    </a:p>
                  </a:txBody>
                  <a:tcPr marL="0" marR="0" marT="200660" marB="0">
                    <a:lnL w="12700" cap="flat" cmpd="sng" algn="ctr">
                      <a:solidFill>
                        <a:srgbClr val="FFFFFF"/>
                      </a:solidFill>
                      <a:prstDash val="solid"/>
                      <a:round/>
                      <a:headEnd type="none" w="med" len="med"/>
                      <a:tailEnd type="none" w="med" len="med"/>
                    </a:lnL>
                    <a:solidFill>
                      <a:schemeClr val="bg1"/>
                    </a:solidFill>
                  </a:tcPr>
                </a:tc>
                <a:extLst>
                  <a:ext uri="{0D108BD9-81ED-4DB2-BD59-A6C34878D82A}">
                    <a16:rowId xmlns:a16="http://schemas.microsoft.com/office/drawing/2014/main" val="10006"/>
                  </a:ext>
                </a:extLst>
              </a:tr>
            </a:tbl>
          </a:graphicData>
        </a:graphic>
      </p:graphicFrame>
      <p:sp>
        <p:nvSpPr>
          <p:cNvPr id="11" name="Retângulo 10"/>
          <p:cNvSpPr/>
          <p:nvPr/>
        </p:nvSpPr>
        <p:spPr>
          <a:xfrm>
            <a:off x="2473622" y="4223790"/>
            <a:ext cx="6256311" cy="2238562"/>
          </a:xfrm>
          <a:prstGeom prst="rect">
            <a:avLst/>
          </a:prstGeom>
        </p:spPr>
        <p:txBody>
          <a:bodyPr wrap="square" lIns="91440" tIns="45720" rIns="91440" bIns="45720" anchor="t">
            <a:spAutoFit/>
          </a:bodyPr>
          <a:lstStyle/>
          <a:p>
            <a:pPr marL="24130" algn="ctr">
              <a:lnSpc>
                <a:spcPct val="150000"/>
              </a:lnSpc>
              <a:buClr>
                <a:srgbClr val="000000"/>
              </a:buClr>
              <a:tabLst>
                <a:tab pos="711200" algn="l"/>
                <a:tab pos="712470" algn="l"/>
              </a:tabLst>
            </a:pPr>
            <a:r>
              <a:rPr lang="pt-BR" sz="3200" spc="60">
                <a:solidFill>
                  <a:schemeClr val="tx2"/>
                </a:solidFill>
                <a:latin typeface="Poppins"/>
                <a:cs typeface="Poppins 2"/>
              </a:rPr>
              <a:t>Percentuais</a:t>
            </a:r>
            <a:r>
              <a:rPr lang="pt-BR" sz="3200" spc="150">
                <a:solidFill>
                  <a:schemeClr val="tx2"/>
                </a:solidFill>
                <a:latin typeface="Poppins"/>
                <a:cs typeface="Poppins 2"/>
              </a:rPr>
              <a:t> </a:t>
            </a:r>
            <a:r>
              <a:rPr lang="pt-BR" sz="3200" spc="30">
                <a:solidFill>
                  <a:schemeClr val="tx2"/>
                </a:solidFill>
                <a:latin typeface="Poppins"/>
                <a:cs typeface="Poppins 2"/>
              </a:rPr>
              <a:t>mínimos</a:t>
            </a:r>
            <a:r>
              <a:rPr lang="pt-BR" sz="3200" spc="180">
                <a:solidFill>
                  <a:schemeClr val="tx2"/>
                </a:solidFill>
                <a:latin typeface="Poppins"/>
                <a:cs typeface="Poppins 2"/>
              </a:rPr>
              <a:t> </a:t>
            </a:r>
            <a:r>
              <a:rPr lang="pt-BR" sz="3200" spc="60">
                <a:solidFill>
                  <a:schemeClr val="tx2"/>
                </a:solidFill>
                <a:latin typeface="Poppins"/>
                <a:cs typeface="Poppins 2"/>
              </a:rPr>
              <a:t>de</a:t>
            </a:r>
            <a:r>
              <a:rPr lang="pt-BR" sz="3200" spc="80">
                <a:solidFill>
                  <a:schemeClr val="tx2"/>
                </a:solidFill>
                <a:latin typeface="Poppins"/>
                <a:cs typeface="Poppins 2"/>
              </a:rPr>
              <a:t> </a:t>
            </a:r>
            <a:r>
              <a:rPr lang="pt-BR" sz="3200" spc="20">
                <a:solidFill>
                  <a:schemeClr val="tx2"/>
                </a:solidFill>
                <a:latin typeface="Poppins"/>
                <a:cs typeface="Poppins 2"/>
              </a:rPr>
              <a:t>ocupação</a:t>
            </a:r>
            <a:r>
              <a:rPr lang="pt-BR" sz="3200" spc="320">
                <a:solidFill>
                  <a:schemeClr val="tx2"/>
                </a:solidFill>
                <a:latin typeface="Poppins"/>
                <a:cs typeface="Poppins 2"/>
              </a:rPr>
              <a:t> </a:t>
            </a:r>
            <a:r>
              <a:rPr lang="pt-BR" sz="3200" spc="60">
                <a:solidFill>
                  <a:schemeClr val="tx2"/>
                </a:solidFill>
                <a:latin typeface="Poppins"/>
                <a:cs typeface="Poppins 2"/>
              </a:rPr>
              <a:t>de</a:t>
            </a:r>
            <a:r>
              <a:rPr lang="pt-BR" sz="3200" spc="80">
                <a:solidFill>
                  <a:schemeClr val="tx2"/>
                </a:solidFill>
                <a:latin typeface="Poppins"/>
                <a:cs typeface="Poppins 2"/>
              </a:rPr>
              <a:t> </a:t>
            </a:r>
            <a:r>
              <a:rPr lang="pt-BR" sz="3200" spc="70">
                <a:solidFill>
                  <a:schemeClr val="tx2"/>
                </a:solidFill>
                <a:latin typeface="Poppins"/>
                <a:cs typeface="Poppins 2"/>
              </a:rPr>
              <a:t>cargos</a:t>
            </a:r>
            <a:r>
              <a:rPr lang="pt-BR" sz="3200" spc="180">
                <a:solidFill>
                  <a:schemeClr val="tx2"/>
                </a:solidFill>
                <a:latin typeface="Poppins"/>
                <a:cs typeface="Poppins 2"/>
              </a:rPr>
              <a:t> </a:t>
            </a:r>
            <a:r>
              <a:rPr lang="pt-BR" sz="3200" spc="30">
                <a:solidFill>
                  <a:schemeClr val="tx2"/>
                </a:solidFill>
                <a:latin typeface="Poppins"/>
                <a:cs typeface="Poppins 2"/>
              </a:rPr>
              <a:t>em</a:t>
            </a:r>
            <a:r>
              <a:rPr lang="pt-BR" sz="3200" spc="90">
                <a:solidFill>
                  <a:schemeClr val="tx2"/>
                </a:solidFill>
                <a:latin typeface="Poppins"/>
                <a:cs typeface="Poppins 2"/>
              </a:rPr>
              <a:t> </a:t>
            </a:r>
            <a:r>
              <a:rPr lang="pt-BR" sz="3200" spc="30">
                <a:solidFill>
                  <a:schemeClr val="tx2"/>
                </a:solidFill>
                <a:latin typeface="Poppins"/>
                <a:cs typeface="Poppins 2"/>
              </a:rPr>
              <a:t>comissão</a:t>
            </a:r>
            <a:r>
              <a:rPr lang="pt-BR" sz="3200" spc="180">
                <a:solidFill>
                  <a:schemeClr val="tx2"/>
                </a:solidFill>
                <a:latin typeface="Poppins"/>
                <a:cs typeface="Poppins 2"/>
              </a:rPr>
              <a:t> </a:t>
            </a:r>
            <a:r>
              <a:rPr lang="pt-BR" sz="3200" spc="130">
                <a:solidFill>
                  <a:schemeClr val="tx2"/>
                </a:solidFill>
                <a:latin typeface="Poppins"/>
                <a:cs typeface="Poppins 2"/>
              </a:rPr>
              <a:t>por</a:t>
            </a:r>
            <a:r>
              <a:rPr lang="pt-BR" sz="3200" spc="40">
                <a:solidFill>
                  <a:schemeClr val="tx2"/>
                </a:solidFill>
                <a:latin typeface="Poppins"/>
                <a:cs typeface="Poppins 2"/>
              </a:rPr>
              <a:t> </a:t>
            </a:r>
            <a:r>
              <a:rPr lang="pt-BR" sz="3200" spc="100">
                <a:solidFill>
                  <a:schemeClr val="tx2"/>
                </a:solidFill>
                <a:latin typeface="Poppins"/>
                <a:cs typeface="Poppins 2"/>
              </a:rPr>
              <a:t>servidores</a:t>
            </a:r>
            <a:endParaRPr lang="pt-BR" sz="3200">
              <a:solidFill>
                <a:schemeClr val="tx2"/>
              </a:solidFill>
              <a:latin typeface="Poppins"/>
              <a:cs typeface="Poppins 2"/>
            </a:endParaRPr>
          </a:p>
        </p:txBody>
      </p:sp>
      <p:sp>
        <p:nvSpPr>
          <p:cNvPr id="15" name="object 5"/>
          <p:cNvSpPr txBox="1"/>
          <p:nvPr/>
        </p:nvSpPr>
        <p:spPr>
          <a:xfrm>
            <a:off x="3611906" y="373143"/>
            <a:ext cx="9739258" cy="959237"/>
          </a:xfrm>
          <a:prstGeom prst="rect">
            <a:avLst/>
          </a:prstGeom>
        </p:spPr>
        <p:txBody>
          <a:bodyPr vert="horz" wrap="square" lIns="0" tIns="340360" rIns="0" bIns="0" rtlCol="0" anchor="t">
            <a:spAutoFit/>
          </a:bodyPr>
          <a:lstStyle/>
          <a:p>
            <a:pPr marL="25400">
              <a:spcBef>
                <a:spcPts val="2680"/>
              </a:spcBef>
            </a:pPr>
            <a:r>
              <a:rPr lang="pt-BR" sz="4000" b="1">
                <a:solidFill>
                  <a:schemeClr val="tx2"/>
                </a:solidFill>
                <a:latin typeface="Poppins Bold"/>
                <a:cs typeface="Poppins"/>
              </a:rPr>
              <a:t>VALORIZAÇÃO E SIMPLIFICAÇÃO</a:t>
            </a:r>
            <a:endParaRPr lang="pt-BR" sz="4000">
              <a:solidFill>
                <a:schemeClr val="tx2"/>
              </a:solidFill>
              <a:latin typeface="Poppins Bold"/>
              <a:cs typeface="Poppins Bold"/>
            </a:endParaRPr>
          </a:p>
        </p:txBody>
      </p:sp>
      <p:sp>
        <p:nvSpPr>
          <p:cNvPr id="13" name="object 47">
            <a:extLst>
              <a:ext uri="{FF2B5EF4-FFF2-40B4-BE49-F238E27FC236}">
                <a16:creationId xmlns:a16="http://schemas.microsoft.com/office/drawing/2014/main" id="{889E8C26-2A3B-906A-F5A7-754D633DE33B}"/>
              </a:ext>
            </a:extLst>
          </p:cNvPr>
          <p:cNvSpPr/>
          <p:nvPr/>
        </p:nvSpPr>
        <p:spPr>
          <a:xfrm>
            <a:off x="2052906" y="289345"/>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21" name="Gráfico 20" descr="Selo Tick1 estrutura de tópicos">
            <a:extLst>
              <a:ext uri="{FF2B5EF4-FFF2-40B4-BE49-F238E27FC236}">
                <a16:creationId xmlns:a16="http://schemas.microsoft.com/office/drawing/2014/main" id="{EAECF9D0-D484-850D-9BD5-CD80DBF6BE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38555" y="459357"/>
            <a:ext cx="914400" cy="914400"/>
          </a:xfrm>
          <a:prstGeom prst="rect">
            <a:avLst/>
          </a:prstGeom>
        </p:spPr>
      </p:pic>
    </p:spTree>
    <p:extLst>
      <p:ext uri="{BB962C8B-B14F-4D97-AF65-F5344CB8AC3E}">
        <p14:creationId xmlns:p14="http://schemas.microsoft.com/office/powerpoint/2010/main" val="798915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311759"/>
            <a:ext cx="18524319" cy="2026259"/>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14" name="object 7"/>
          <p:cNvSpPr txBox="1"/>
          <p:nvPr/>
        </p:nvSpPr>
        <p:spPr>
          <a:xfrm>
            <a:off x="2010237" y="2407886"/>
            <a:ext cx="7136899" cy="6787691"/>
          </a:xfrm>
          <a:prstGeom prst="rect">
            <a:avLst/>
          </a:prstGeom>
        </p:spPr>
        <p:txBody>
          <a:bodyPr vert="horz" wrap="square" lIns="0" tIns="21590" rIns="0" bIns="0" rtlCol="0" anchor="t">
            <a:spAutoFit/>
          </a:bodyPr>
          <a:lstStyle/>
          <a:p>
            <a:pPr marL="481330" marR="10160" indent="-457200" algn="just">
              <a:lnSpc>
                <a:spcPct val="200000"/>
              </a:lnSpc>
              <a:spcBef>
                <a:spcPts val="170"/>
              </a:spcBef>
              <a:buFont typeface="Arial" panose="020B0604020202020204" pitchFamily="34" charset="0"/>
              <a:buChar char="•"/>
            </a:pPr>
            <a:r>
              <a:rPr lang="pt-BR" sz="2800">
                <a:solidFill>
                  <a:schemeClr val="tx2"/>
                </a:solidFill>
                <a:latin typeface="Poppins"/>
                <a:cs typeface="Poppins 2"/>
              </a:rPr>
              <a:t>Valores</a:t>
            </a:r>
            <a:r>
              <a:rPr lang="pt-BR" sz="2800" spc="110">
                <a:solidFill>
                  <a:schemeClr val="tx2"/>
                </a:solidFill>
                <a:latin typeface="Poppins"/>
                <a:cs typeface="Poppins 2"/>
              </a:rPr>
              <a:t> </a:t>
            </a:r>
            <a:r>
              <a:rPr lang="pt-BR" sz="2800">
                <a:solidFill>
                  <a:schemeClr val="tx2"/>
                </a:solidFill>
                <a:latin typeface="Poppins"/>
                <a:cs typeface="Poppins 2"/>
              </a:rPr>
              <a:t>de</a:t>
            </a:r>
            <a:r>
              <a:rPr lang="pt-BR" sz="2800" spc="70">
                <a:solidFill>
                  <a:schemeClr val="tx2"/>
                </a:solidFill>
                <a:latin typeface="Poppins"/>
                <a:cs typeface="Poppins 2"/>
              </a:rPr>
              <a:t> </a:t>
            </a:r>
            <a:r>
              <a:rPr lang="pt-BR" sz="2800" spc="10">
                <a:solidFill>
                  <a:schemeClr val="tx2"/>
                </a:solidFill>
                <a:latin typeface="Poppins"/>
                <a:cs typeface="Poppins 2"/>
              </a:rPr>
              <a:t>remuneração</a:t>
            </a:r>
            <a:r>
              <a:rPr lang="pt-BR" sz="2800" spc="130">
                <a:solidFill>
                  <a:schemeClr val="tx2"/>
                </a:solidFill>
                <a:latin typeface="Poppins"/>
                <a:cs typeface="Poppins 2"/>
              </a:rPr>
              <a:t> </a:t>
            </a:r>
            <a:r>
              <a:rPr lang="pt-BR" sz="2800" spc="-10">
                <a:solidFill>
                  <a:schemeClr val="tx2"/>
                </a:solidFill>
                <a:latin typeface="Poppins"/>
                <a:cs typeface="Poppins 2"/>
              </a:rPr>
              <a:t>mais</a:t>
            </a:r>
            <a:r>
              <a:rPr lang="pt-BR" sz="2800" spc="-40">
                <a:solidFill>
                  <a:schemeClr val="tx2"/>
                </a:solidFill>
                <a:latin typeface="Poppins"/>
                <a:cs typeface="Poppins 2"/>
              </a:rPr>
              <a:t> </a:t>
            </a:r>
            <a:r>
              <a:rPr lang="pt-BR" sz="2800" spc="-30">
                <a:solidFill>
                  <a:schemeClr val="tx2"/>
                </a:solidFill>
                <a:latin typeface="Poppins"/>
                <a:cs typeface="Poppins 2"/>
              </a:rPr>
              <a:t>compatíveis</a:t>
            </a:r>
            <a:r>
              <a:rPr lang="pt-BR" sz="2800" spc="110">
                <a:solidFill>
                  <a:schemeClr val="tx2"/>
                </a:solidFill>
                <a:latin typeface="Poppins"/>
                <a:cs typeface="Poppins 2"/>
              </a:rPr>
              <a:t> </a:t>
            </a:r>
            <a:r>
              <a:rPr lang="pt-BR" sz="2800" spc="-30">
                <a:solidFill>
                  <a:schemeClr val="tx2"/>
                </a:solidFill>
                <a:latin typeface="Poppins"/>
                <a:cs typeface="Poppins 2"/>
              </a:rPr>
              <a:t>com</a:t>
            </a:r>
            <a:r>
              <a:rPr lang="pt-BR" sz="2800" spc="-10">
                <a:solidFill>
                  <a:schemeClr val="tx2"/>
                </a:solidFill>
                <a:latin typeface="Poppins"/>
                <a:cs typeface="Poppins 2"/>
              </a:rPr>
              <a:t> </a:t>
            </a:r>
            <a:r>
              <a:rPr lang="pt-BR" sz="2800">
                <a:solidFill>
                  <a:schemeClr val="tx2"/>
                </a:solidFill>
                <a:latin typeface="Poppins"/>
                <a:cs typeface="Poppins 2"/>
              </a:rPr>
              <a:t>o </a:t>
            </a:r>
            <a:r>
              <a:rPr lang="pt-BR" sz="2800" spc="-560">
                <a:solidFill>
                  <a:schemeClr val="tx2"/>
                </a:solidFill>
                <a:latin typeface="Poppins"/>
                <a:cs typeface="Poppins 2"/>
              </a:rPr>
              <a:t> </a:t>
            </a:r>
            <a:r>
              <a:rPr lang="pt-BR" sz="2800" spc="-30">
                <a:solidFill>
                  <a:schemeClr val="tx2"/>
                </a:solidFill>
                <a:latin typeface="Poppins"/>
                <a:cs typeface="Poppins 2"/>
              </a:rPr>
              <a:t>nível</a:t>
            </a:r>
            <a:r>
              <a:rPr lang="pt-BR" sz="2800">
                <a:solidFill>
                  <a:schemeClr val="tx2"/>
                </a:solidFill>
                <a:latin typeface="Poppins"/>
                <a:cs typeface="Poppins 2"/>
              </a:rPr>
              <a:t> de</a:t>
            </a:r>
            <a:r>
              <a:rPr lang="pt-BR" sz="2800" spc="-80">
                <a:solidFill>
                  <a:schemeClr val="tx2"/>
                </a:solidFill>
                <a:latin typeface="Poppins"/>
                <a:cs typeface="Poppins 2"/>
              </a:rPr>
              <a:t> </a:t>
            </a:r>
            <a:r>
              <a:rPr lang="pt-BR" sz="2800" spc="-10">
                <a:solidFill>
                  <a:schemeClr val="tx2"/>
                </a:solidFill>
                <a:latin typeface="Poppins"/>
                <a:cs typeface="Poppins 2"/>
              </a:rPr>
              <a:t>responsabilidade</a:t>
            </a:r>
            <a:r>
              <a:rPr lang="pt-BR" sz="2800" spc="60">
                <a:solidFill>
                  <a:schemeClr val="tx2"/>
                </a:solidFill>
                <a:latin typeface="Poppins"/>
                <a:cs typeface="Poppins 2"/>
              </a:rPr>
              <a:t> </a:t>
            </a:r>
            <a:r>
              <a:rPr lang="pt-BR" sz="2800" spc="-20">
                <a:solidFill>
                  <a:schemeClr val="tx2"/>
                </a:solidFill>
                <a:latin typeface="Poppins"/>
                <a:cs typeface="Poppins 2"/>
              </a:rPr>
              <a:t>assumida</a:t>
            </a:r>
            <a:r>
              <a:rPr lang="pt-BR" sz="2800" spc="20">
                <a:solidFill>
                  <a:schemeClr val="tx2"/>
                </a:solidFill>
                <a:latin typeface="Poppins"/>
                <a:cs typeface="Poppins 2"/>
              </a:rPr>
              <a:t> </a:t>
            </a:r>
            <a:r>
              <a:rPr lang="pt-BR" sz="2800" spc="30">
                <a:solidFill>
                  <a:schemeClr val="tx2"/>
                </a:solidFill>
                <a:latin typeface="Poppins"/>
                <a:cs typeface="Poppins 2"/>
              </a:rPr>
              <a:t>para </a:t>
            </a:r>
            <a:r>
              <a:rPr lang="pt-BR" sz="2800">
                <a:solidFill>
                  <a:schemeClr val="tx2"/>
                </a:solidFill>
                <a:latin typeface="Poppins"/>
                <a:cs typeface="Poppins 2"/>
              </a:rPr>
              <a:t>o</a:t>
            </a:r>
            <a:r>
              <a:rPr lang="pt-BR" sz="2800" spc="-30">
                <a:solidFill>
                  <a:schemeClr val="tx2"/>
                </a:solidFill>
                <a:latin typeface="Poppins"/>
                <a:cs typeface="Poppins 2"/>
              </a:rPr>
              <a:t> </a:t>
            </a:r>
            <a:r>
              <a:rPr lang="pt-BR" sz="2800" spc="10">
                <a:solidFill>
                  <a:schemeClr val="tx2"/>
                </a:solidFill>
                <a:latin typeface="Poppins"/>
                <a:cs typeface="Poppins 2"/>
              </a:rPr>
              <a:t>cargo</a:t>
            </a:r>
            <a:endParaRPr lang="pt-BR" sz="2800">
              <a:solidFill>
                <a:schemeClr val="tx2"/>
              </a:solidFill>
              <a:cs typeface="Calibri"/>
            </a:endParaRPr>
          </a:p>
          <a:p>
            <a:pPr marL="481330" marR="10160" indent="-457200" algn="just">
              <a:lnSpc>
                <a:spcPct val="200000"/>
              </a:lnSpc>
              <a:spcBef>
                <a:spcPts val="170"/>
              </a:spcBef>
              <a:buFont typeface="Arial" panose="020B0604020202020204" pitchFamily="34" charset="0"/>
              <a:buChar char="•"/>
            </a:pPr>
            <a:r>
              <a:rPr lang="pt-BR" sz="2800">
                <a:solidFill>
                  <a:schemeClr val="tx2"/>
                </a:solidFill>
                <a:latin typeface="Poppins"/>
                <a:cs typeface="Poppins 2"/>
              </a:rPr>
              <a:t>Maior </a:t>
            </a:r>
            <a:r>
              <a:rPr lang="pt-BR" sz="2800" spc="-30">
                <a:solidFill>
                  <a:schemeClr val="tx2"/>
                </a:solidFill>
                <a:latin typeface="Poppins"/>
                <a:cs typeface="Poppins 2"/>
              </a:rPr>
              <a:t>competitividade</a:t>
            </a:r>
            <a:r>
              <a:rPr lang="pt-BR" sz="2800" spc="-20">
                <a:solidFill>
                  <a:schemeClr val="tx2"/>
                </a:solidFill>
                <a:latin typeface="Poppins"/>
                <a:cs typeface="Poppins 2"/>
              </a:rPr>
              <a:t> </a:t>
            </a:r>
            <a:r>
              <a:rPr lang="pt-BR" sz="2800" spc="-30">
                <a:solidFill>
                  <a:schemeClr val="tx2"/>
                </a:solidFill>
                <a:latin typeface="Poppins"/>
                <a:cs typeface="Poppins 2"/>
              </a:rPr>
              <a:t>com </a:t>
            </a:r>
            <a:r>
              <a:rPr lang="pt-BR" sz="2800">
                <a:solidFill>
                  <a:schemeClr val="tx2"/>
                </a:solidFill>
                <a:latin typeface="Poppins"/>
                <a:cs typeface="Poppins 2"/>
              </a:rPr>
              <a:t>o mercado </a:t>
            </a:r>
            <a:r>
              <a:rPr lang="pt-BR" sz="2800" spc="10">
                <a:solidFill>
                  <a:schemeClr val="tx2"/>
                </a:solidFill>
                <a:latin typeface="Poppins"/>
                <a:cs typeface="Poppins 2"/>
              </a:rPr>
              <a:t> (privado</a:t>
            </a:r>
            <a:r>
              <a:rPr lang="pt-BR" sz="2800" spc="-20">
                <a:solidFill>
                  <a:schemeClr val="tx2"/>
                </a:solidFill>
                <a:latin typeface="Poppins"/>
                <a:cs typeface="Poppins 2"/>
              </a:rPr>
              <a:t> </a:t>
            </a:r>
            <a:r>
              <a:rPr lang="pt-BR" sz="2800" spc="10">
                <a:solidFill>
                  <a:schemeClr val="tx2"/>
                </a:solidFill>
                <a:latin typeface="Poppins"/>
                <a:cs typeface="Poppins 2"/>
              </a:rPr>
              <a:t>e</a:t>
            </a:r>
            <a:r>
              <a:rPr lang="pt-BR" sz="2800" spc="80">
                <a:solidFill>
                  <a:schemeClr val="tx2"/>
                </a:solidFill>
                <a:latin typeface="Poppins"/>
                <a:cs typeface="Poppins 2"/>
              </a:rPr>
              <a:t> </a:t>
            </a:r>
            <a:r>
              <a:rPr lang="pt-BR" sz="2800" spc="-20">
                <a:solidFill>
                  <a:schemeClr val="tx2"/>
                </a:solidFill>
                <a:latin typeface="Poppins"/>
                <a:cs typeface="Poppins 2"/>
              </a:rPr>
              <a:t>público)</a:t>
            </a:r>
          </a:p>
          <a:p>
            <a:pPr marL="481330" marR="10160" indent="-457200" algn="just">
              <a:lnSpc>
                <a:spcPct val="200000"/>
              </a:lnSpc>
              <a:spcBef>
                <a:spcPts val="170"/>
              </a:spcBef>
              <a:buFont typeface="Arial" panose="020B0604020202020204" pitchFamily="34" charset="0"/>
              <a:buChar char="•"/>
            </a:pPr>
            <a:r>
              <a:rPr lang="pt-BR" sz="2800">
                <a:solidFill>
                  <a:schemeClr val="tx2"/>
                </a:solidFill>
                <a:latin typeface="Poppins"/>
                <a:cs typeface="Poppins 2"/>
              </a:rPr>
              <a:t>Redução de 16 para </a:t>
            </a:r>
            <a:r>
              <a:rPr lang="pt-BR" sz="2800" b="1">
                <a:solidFill>
                  <a:schemeClr val="tx2"/>
                </a:solidFill>
                <a:latin typeface="Poppins"/>
                <a:cs typeface="Poppins 2"/>
              </a:rPr>
              <a:t>6 </a:t>
            </a:r>
            <a:r>
              <a:rPr lang="pt-BR" sz="2800" b="1" spc="50">
                <a:solidFill>
                  <a:schemeClr val="tx2"/>
                </a:solidFill>
                <a:latin typeface="Poppins"/>
                <a:cs typeface="Poppins 2"/>
              </a:rPr>
              <a:t>r</a:t>
            </a:r>
            <a:r>
              <a:rPr lang="pt-BR" sz="2800" b="1" spc="10">
                <a:solidFill>
                  <a:schemeClr val="tx2"/>
                </a:solidFill>
                <a:latin typeface="Poppins"/>
                <a:cs typeface="Poppins 2"/>
              </a:rPr>
              <a:t>eferências</a:t>
            </a:r>
            <a:r>
              <a:rPr lang="pt-BR" sz="2800" b="1" spc="180">
                <a:solidFill>
                  <a:schemeClr val="tx2"/>
                </a:solidFill>
                <a:latin typeface="Poppins"/>
                <a:cs typeface="Poppins 2"/>
              </a:rPr>
              <a:t> </a:t>
            </a:r>
            <a:r>
              <a:rPr lang="pt-BR" sz="2800">
                <a:solidFill>
                  <a:schemeClr val="tx2"/>
                </a:solidFill>
                <a:latin typeface="Poppins"/>
                <a:cs typeface="Poppins 2"/>
              </a:rPr>
              <a:t>de </a:t>
            </a:r>
            <a:r>
              <a:rPr lang="pt-BR" sz="2800" spc="-570">
                <a:solidFill>
                  <a:schemeClr val="tx2"/>
                </a:solidFill>
                <a:latin typeface="Poppins"/>
                <a:cs typeface="Poppins 2"/>
              </a:rPr>
              <a:t> </a:t>
            </a:r>
            <a:r>
              <a:rPr lang="pt-BR" sz="2800" spc="-20">
                <a:solidFill>
                  <a:schemeClr val="tx2"/>
                </a:solidFill>
                <a:latin typeface="Poppins"/>
                <a:cs typeface="Poppins 2"/>
              </a:rPr>
              <a:t>p</a:t>
            </a:r>
            <a:r>
              <a:rPr lang="pt-BR" sz="2800" spc="10">
                <a:solidFill>
                  <a:schemeClr val="tx2"/>
                </a:solidFill>
                <a:latin typeface="Poppins"/>
                <a:cs typeface="Poppins 2"/>
              </a:rPr>
              <a:t>a</a:t>
            </a:r>
            <a:r>
              <a:rPr lang="pt-BR" sz="2800" spc="-20">
                <a:solidFill>
                  <a:schemeClr val="tx2"/>
                </a:solidFill>
                <a:latin typeface="Poppins"/>
                <a:cs typeface="Poppins 2"/>
              </a:rPr>
              <a:t>g</a:t>
            </a:r>
            <a:r>
              <a:rPr lang="pt-BR" sz="2800" spc="10">
                <a:solidFill>
                  <a:schemeClr val="tx2"/>
                </a:solidFill>
                <a:latin typeface="Poppins"/>
                <a:cs typeface="Poppins 2"/>
              </a:rPr>
              <a:t>a</a:t>
            </a:r>
            <a:r>
              <a:rPr lang="pt-BR" sz="2800">
                <a:solidFill>
                  <a:schemeClr val="tx2"/>
                </a:solidFill>
                <a:latin typeface="Poppins"/>
                <a:cs typeface="Poppins 2"/>
              </a:rPr>
              <a:t>m</a:t>
            </a:r>
            <a:r>
              <a:rPr lang="pt-BR" sz="2800" spc="-70">
                <a:solidFill>
                  <a:schemeClr val="tx2"/>
                </a:solidFill>
                <a:latin typeface="Poppins"/>
                <a:cs typeface="Poppins 2"/>
              </a:rPr>
              <a:t>e</a:t>
            </a:r>
            <a:r>
              <a:rPr lang="pt-BR" sz="2800" spc="-30">
                <a:solidFill>
                  <a:schemeClr val="tx2"/>
                </a:solidFill>
                <a:latin typeface="Poppins"/>
                <a:cs typeface="Poppins 2"/>
              </a:rPr>
              <a:t>n</a:t>
            </a:r>
            <a:r>
              <a:rPr lang="pt-BR" sz="2800" spc="-70">
                <a:solidFill>
                  <a:schemeClr val="tx2"/>
                </a:solidFill>
                <a:latin typeface="Poppins"/>
                <a:cs typeface="Poppins 2"/>
              </a:rPr>
              <a:t>t</a:t>
            </a:r>
            <a:r>
              <a:rPr lang="pt-BR" sz="2800" spc="-30">
                <a:solidFill>
                  <a:schemeClr val="tx2"/>
                </a:solidFill>
                <a:latin typeface="Poppins"/>
                <a:cs typeface="Poppins 2"/>
              </a:rPr>
              <a:t>o</a:t>
            </a:r>
            <a:endParaRPr lang="pt-BR" sz="2800">
              <a:solidFill>
                <a:schemeClr val="tx2"/>
              </a:solidFill>
              <a:latin typeface="Poppins"/>
              <a:cs typeface="Poppins 2"/>
            </a:endParaRPr>
          </a:p>
        </p:txBody>
      </p:sp>
      <p:sp>
        <p:nvSpPr>
          <p:cNvPr id="7" name="object 5">
            <a:extLst>
              <a:ext uri="{FF2B5EF4-FFF2-40B4-BE49-F238E27FC236}">
                <a16:creationId xmlns:a16="http://schemas.microsoft.com/office/drawing/2014/main" id="{CA6B9E81-9E86-1F00-E440-552E08267313}"/>
              </a:ext>
            </a:extLst>
          </p:cNvPr>
          <p:cNvSpPr txBox="1"/>
          <p:nvPr/>
        </p:nvSpPr>
        <p:spPr>
          <a:xfrm>
            <a:off x="3611906" y="373143"/>
            <a:ext cx="9739258" cy="959237"/>
          </a:xfrm>
          <a:prstGeom prst="rect">
            <a:avLst/>
          </a:prstGeom>
        </p:spPr>
        <p:txBody>
          <a:bodyPr vert="horz" wrap="square" lIns="0" tIns="340360" rIns="0" bIns="0" rtlCol="0" anchor="t">
            <a:spAutoFit/>
          </a:bodyPr>
          <a:lstStyle/>
          <a:p>
            <a:pPr marL="25400">
              <a:spcBef>
                <a:spcPts val="2680"/>
              </a:spcBef>
            </a:pPr>
            <a:r>
              <a:rPr lang="pt-BR" sz="4000" b="1">
                <a:solidFill>
                  <a:schemeClr val="tx2"/>
                </a:solidFill>
                <a:latin typeface="Poppins Bold"/>
                <a:cs typeface="Poppins"/>
              </a:rPr>
              <a:t>VALORIZAÇÃO E SIMPLIFICAÇÃO</a:t>
            </a:r>
            <a:endParaRPr lang="pt-BR" sz="4000">
              <a:solidFill>
                <a:schemeClr val="tx2"/>
              </a:solidFill>
              <a:latin typeface="Poppins Bold"/>
              <a:cs typeface="Poppins Bold"/>
            </a:endParaRPr>
          </a:p>
        </p:txBody>
      </p:sp>
      <p:sp>
        <p:nvSpPr>
          <p:cNvPr id="13" name="object 47">
            <a:extLst>
              <a:ext uri="{FF2B5EF4-FFF2-40B4-BE49-F238E27FC236}">
                <a16:creationId xmlns:a16="http://schemas.microsoft.com/office/drawing/2014/main" id="{53C39874-1C08-623E-B735-CECD73407460}"/>
              </a:ext>
            </a:extLst>
          </p:cNvPr>
          <p:cNvSpPr/>
          <p:nvPr/>
        </p:nvSpPr>
        <p:spPr>
          <a:xfrm>
            <a:off x="2009774" y="310911"/>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11" name="Gráfico 10" descr="Selo Tick1 estrutura de tópicos">
            <a:extLst>
              <a:ext uri="{FF2B5EF4-FFF2-40B4-BE49-F238E27FC236}">
                <a16:creationId xmlns:a16="http://schemas.microsoft.com/office/drawing/2014/main" id="{3878A97C-4E54-3D6F-EEA7-CA8544225A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95424" y="459358"/>
            <a:ext cx="914400" cy="914400"/>
          </a:xfrm>
          <a:prstGeom prst="rect">
            <a:avLst/>
          </a:prstGeom>
        </p:spPr>
      </p:pic>
      <p:sp>
        <p:nvSpPr>
          <p:cNvPr id="24" name="CaixaDeTexto 23">
            <a:extLst>
              <a:ext uri="{FF2B5EF4-FFF2-40B4-BE49-F238E27FC236}">
                <a16:creationId xmlns:a16="http://schemas.microsoft.com/office/drawing/2014/main" id="{7651495A-0C21-C22C-863F-8CC82DAD760A}"/>
              </a:ext>
            </a:extLst>
          </p:cNvPr>
          <p:cNvSpPr txBox="1"/>
          <p:nvPr/>
        </p:nvSpPr>
        <p:spPr>
          <a:xfrm>
            <a:off x="12147211" y="2410037"/>
            <a:ext cx="2503599" cy="523220"/>
          </a:xfrm>
          <a:prstGeom prst="rect">
            <a:avLst/>
          </a:prstGeom>
          <a:noFill/>
        </p:spPr>
        <p:txBody>
          <a:bodyPr wrap="square" lIns="91440" tIns="45720" rIns="91440" bIns="45720" rtlCol="0" anchor="t">
            <a:spAutoFit/>
          </a:bodyPr>
          <a:lstStyle/>
          <a:p>
            <a:pPr algn="ctr"/>
            <a:r>
              <a:rPr lang="pt-BR" sz="2800">
                <a:solidFill>
                  <a:srgbClr val="1A3C73"/>
                </a:solidFill>
                <a:latin typeface="Poppins"/>
                <a:cs typeface="Poppins"/>
              </a:rPr>
              <a:t>R$ 10.800,00</a:t>
            </a:r>
          </a:p>
        </p:txBody>
      </p:sp>
      <p:sp>
        <p:nvSpPr>
          <p:cNvPr id="28" name="CaixaDeTexto 27">
            <a:extLst>
              <a:ext uri="{FF2B5EF4-FFF2-40B4-BE49-F238E27FC236}">
                <a16:creationId xmlns:a16="http://schemas.microsoft.com/office/drawing/2014/main" id="{9D2B237F-F1D7-1E1F-4815-8A7D4C73AE4E}"/>
              </a:ext>
            </a:extLst>
          </p:cNvPr>
          <p:cNvSpPr txBox="1"/>
          <p:nvPr/>
        </p:nvSpPr>
        <p:spPr>
          <a:xfrm>
            <a:off x="12013219" y="1705676"/>
            <a:ext cx="2913353" cy="461665"/>
          </a:xfrm>
          <a:prstGeom prst="rect">
            <a:avLst/>
          </a:prstGeom>
          <a:noFill/>
        </p:spPr>
        <p:txBody>
          <a:bodyPr wrap="square" lIns="91440" tIns="45720" rIns="91440" bIns="45720" rtlCol="0" anchor="t">
            <a:spAutoFit/>
          </a:bodyPr>
          <a:lstStyle/>
          <a:p>
            <a:pPr algn="ctr"/>
            <a:r>
              <a:rPr lang="pt-BR" sz="2400">
                <a:solidFill>
                  <a:srgbClr val="1A3C73"/>
                </a:solidFill>
                <a:latin typeface="Poppins"/>
                <a:cs typeface="Poppins"/>
              </a:rPr>
              <a:t>Comissionado</a:t>
            </a:r>
            <a:r>
              <a:rPr lang="pt-BR">
                <a:solidFill>
                  <a:srgbClr val="1A3C73"/>
                </a:solidFill>
                <a:latin typeface="Poppins"/>
                <a:cs typeface="Poppins"/>
              </a:rPr>
              <a:t> </a:t>
            </a:r>
          </a:p>
        </p:txBody>
      </p:sp>
      <p:sp>
        <p:nvSpPr>
          <p:cNvPr id="30" name="Elipse 29">
            <a:extLst>
              <a:ext uri="{FF2B5EF4-FFF2-40B4-BE49-F238E27FC236}">
                <a16:creationId xmlns:a16="http://schemas.microsoft.com/office/drawing/2014/main" id="{4645F04B-752C-C154-88E3-120F6681B4C0}"/>
              </a:ext>
            </a:extLst>
          </p:cNvPr>
          <p:cNvSpPr/>
          <p:nvPr/>
        </p:nvSpPr>
        <p:spPr>
          <a:xfrm>
            <a:off x="10259441" y="1821229"/>
            <a:ext cx="1333534" cy="1345040"/>
          </a:xfrm>
          <a:prstGeom prst="ellipse">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600">
                <a:latin typeface="Poppins"/>
                <a:cs typeface="Poppins"/>
              </a:rPr>
              <a:t>CDA-6</a:t>
            </a:r>
          </a:p>
        </p:txBody>
      </p:sp>
      <p:sp>
        <p:nvSpPr>
          <p:cNvPr id="97" name="Elipse 96">
            <a:extLst>
              <a:ext uri="{FF2B5EF4-FFF2-40B4-BE49-F238E27FC236}">
                <a16:creationId xmlns:a16="http://schemas.microsoft.com/office/drawing/2014/main" id="{62BCD7FA-6444-F44E-D9C0-FA81502979B7}"/>
              </a:ext>
            </a:extLst>
          </p:cNvPr>
          <p:cNvSpPr/>
          <p:nvPr/>
        </p:nvSpPr>
        <p:spPr>
          <a:xfrm>
            <a:off x="10259441" y="4667946"/>
            <a:ext cx="1333534" cy="1280342"/>
          </a:xfrm>
          <a:prstGeom prst="ellipse">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600">
                <a:latin typeface="Poppins"/>
                <a:cs typeface="Poppins"/>
              </a:rPr>
              <a:t>CDA-4</a:t>
            </a:r>
          </a:p>
        </p:txBody>
      </p:sp>
      <p:sp>
        <p:nvSpPr>
          <p:cNvPr id="98" name="Elipse 97">
            <a:extLst>
              <a:ext uri="{FF2B5EF4-FFF2-40B4-BE49-F238E27FC236}">
                <a16:creationId xmlns:a16="http://schemas.microsoft.com/office/drawing/2014/main" id="{F6EDCD63-E2AB-A829-A245-0D50CED1A286}"/>
              </a:ext>
            </a:extLst>
          </p:cNvPr>
          <p:cNvSpPr/>
          <p:nvPr/>
        </p:nvSpPr>
        <p:spPr>
          <a:xfrm>
            <a:off x="10281007" y="6048172"/>
            <a:ext cx="1333534" cy="1280342"/>
          </a:xfrm>
          <a:prstGeom prst="ellipse">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600">
                <a:latin typeface="Poppins"/>
                <a:cs typeface="Poppins"/>
              </a:rPr>
              <a:t>CDA-3</a:t>
            </a:r>
          </a:p>
        </p:txBody>
      </p:sp>
      <p:sp>
        <p:nvSpPr>
          <p:cNvPr id="99" name="Elipse 98">
            <a:extLst>
              <a:ext uri="{FF2B5EF4-FFF2-40B4-BE49-F238E27FC236}">
                <a16:creationId xmlns:a16="http://schemas.microsoft.com/office/drawing/2014/main" id="{C55E86A5-E1D3-D8FC-1269-2CF4E1ED6FD2}"/>
              </a:ext>
            </a:extLst>
          </p:cNvPr>
          <p:cNvSpPr/>
          <p:nvPr/>
        </p:nvSpPr>
        <p:spPr>
          <a:xfrm>
            <a:off x="10281007" y="7428399"/>
            <a:ext cx="1333534" cy="1280342"/>
          </a:xfrm>
          <a:prstGeom prst="ellipse">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600">
                <a:latin typeface="Poppins"/>
                <a:cs typeface="Poppins"/>
              </a:rPr>
              <a:t>CDA-2</a:t>
            </a:r>
          </a:p>
        </p:txBody>
      </p:sp>
      <p:sp>
        <p:nvSpPr>
          <p:cNvPr id="102" name="Elipse 101">
            <a:extLst>
              <a:ext uri="{FF2B5EF4-FFF2-40B4-BE49-F238E27FC236}">
                <a16:creationId xmlns:a16="http://schemas.microsoft.com/office/drawing/2014/main" id="{B56A04DD-4253-40CC-339D-1B55B1E64ACC}"/>
              </a:ext>
            </a:extLst>
          </p:cNvPr>
          <p:cNvSpPr/>
          <p:nvPr/>
        </p:nvSpPr>
        <p:spPr>
          <a:xfrm>
            <a:off x="10281007" y="8851757"/>
            <a:ext cx="1333534" cy="1280342"/>
          </a:xfrm>
          <a:prstGeom prst="ellipse">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600">
                <a:latin typeface="Poppins"/>
                <a:cs typeface="Poppins"/>
              </a:rPr>
              <a:t>CDA-1</a:t>
            </a:r>
          </a:p>
        </p:txBody>
      </p:sp>
      <p:sp>
        <p:nvSpPr>
          <p:cNvPr id="103" name="Elipse 102">
            <a:extLst>
              <a:ext uri="{FF2B5EF4-FFF2-40B4-BE49-F238E27FC236}">
                <a16:creationId xmlns:a16="http://schemas.microsoft.com/office/drawing/2014/main" id="{A5048AC7-0D93-4F2F-2472-B676572BB659}"/>
              </a:ext>
            </a:extLst>
          </p:cNvPr>
          <p:cNvSpPr/>
          <p:nvPr/>
        </p:nvSpPr>
        <p:spPr>
          <a:xfrm>
            <a:off x="10237875" y="3309285"/>
            <a:ext cx="1333534" cy="1280342"/>
          </a:xfrm>
          <a:prstGeom prst="ellipse">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600">
                <a:latin typeface="Poppins"/>
                <a:cs typeface="Poppins"/>
              </a:rPr>
              <a:t>CDA-5</a:t>
            </a:r>
          </a:p>
        </p:txBody>
      </p:sp>
      <p:sp>
        <p:nvSpPr>
          <p:cNvPr id="104" name="CaixaDeTexto 103">
            <a:extLst>
              <a:ext uri="{FF2B5EF4-FFF2-40B4-BE49-F238E27FC236}">
                <a16:creationId xmlns:a16="http://schemas.microsoft.com/office/drawing/2014/main" id="{D45021DC-47A8-1499-B253-67FC1D503C72}"/>
              </a:ext>
            </a:extLst>
          </p:cNvPr>
          <p:cNvSpPr txBox="1"/>
          <p:nvPr/>
        </p:nvSpPr>
        <p:spPr>
          <a:xfrm>
            <a:off x="12211909" y="3682433"/>
            <a:ext cx="2503599" cy="523220"/>
          </a:xfrm>
          <a:prstGeom prst="rect">
            <a:avLst/>
          </a:prstGeom>
          <a:noFill/>
        </p:spPr>
        <p:txBody>
          <a:bodyPr wrap="square" lIns="91440" tIns="45720" rIns="91440" bIns="45720" rtlCol="0" anchor="t">
            <a:spAutoFit/>
          </a:bodyPr>
          <a:lstStyle/>
          <a:p>
            <a:pPr algn="ctr"/>
            <a:r>
              <a:rPr lang="pt-BR" sz="2800">
                <a:solidFill>
                  <a:srgbClr val="1A3C73"/>
                </a:solidFill>
                <a:latin typeface="Poppins"/>
                <a:cs typeface="Poppins"/>
              </a:rPr>
              <a:t>R$ 9.000,00</a:t>
            </a:r>
          </a:p>
        </p:txBody>
      </p:sp>
      <p:sp>
        <p:nvSpPr>
          <p:cNvPr id="105" name="CaixaDeTexto 104">
            <a:extLst>
              <a:ext uri="{FF2B5EF4-FFF2-40B4-BE49-F238E27FC236}">
                <a16:creationId xmlns:a16="http://schemas.microsoft.com/office/drawing/2014/main" id="{A3C3047E-D9B5-12DF-059B-EB5FBFE1F15C}"/>
              </a:ext>
            </a:extLst>
          </p:cNvPr>
          <p:cNvSpPr txBox="1"/>
          <p:nvPr/>
        </p:nvSpPr>
        <p:spPr>
          <a:xfrm>
            <a:off x="12211909" y="5062659"/>
            <a:ext cx="2503599" cy="523220"/>
          </a:xfrm>
          <a:prstGeom prst="rect">
            <a:avLst/>
          </a:prstGeom>
          <a:noFill/>
        </p:spPr>
        <p:txBody>
          <a:bodyPr wrap="square" lIns="91440" tIns="45720" rIns="91440" bIns="45720" rtlCol="0" anchor="t">
            <a:spAutoFit/>
          </a:bodyPr>
          <a:lstStyle/>
          <a:p>
            <a:pPr algn="ctr"/>
            <a:r>
              <a:rPr lang="pt-BR" sz="2800">
                <a:solidFill>
                  <a:srgbClr val="1A3C73"/>
                </a:solidFill>
                <a:latin typeface="Poppins"/>
                <a:cs typeface="Poppins"/>
              </a:rPr>
              <a:t>R$ 7.200,00</a:t>
            </a:r>
          </a:p>
        </p:txBody>
      </p:sp>
      <p:sp>
        <p:nvSpPr>
          <p:cNvPr id="106" name="CaixaDeTexto 105">
            <a:extLst>
              <a:ext uri="{FF2B5EF4-FFF2-40B4-BE49-F238E27FC236}">
                <a16:creationId xmlns:a16="http://schemas.microsoft.com/office/drawing/2014/main" id="{7866279F-076A-AE1D-666D-1A0D7BC4A340}"/>
              </a:ext>
            </a:extLst>
          </p:cNvPr>
          <p:cNvSpPr txBox="1"/>
          <p:nvPr/>
        </p:nvSpPr>
        <p:spPr>
          <a:xfrm>
            <a:off x="12233475" y="6464451"/>
            <a:ext cx="2503599" cy="523220"/>
          </a:xfrm>
          <a:prstGeom prst="rect">
            <a:avLst/>
          </a:prstGeom>
          <a:noFill/>
        </p:spPr>
        <p:txBody>
          <a:bodyPr wrap="square" lIns="91440" tIns="45720" rIns="91440" bIns="45720" rtlCol="0" anchor="t">
            <a:spAutoFit/>
          </a:bodyPr>
          <a:lstStyle/>
          <a:p>
            <a:pPr algn="ctr"/>
            <a:r>
              <a:rPr lang="pt-BR" sz="2800">
                <a:solidFill>
                  <a:srgbClr val="1A3C73"/>
                </a:solidFill>
                <a:latin typeface="Poppins"/>
                <a:cs typeface="Poppins"/>
              </a:rPr>
              <a:t>R$ 5.400,00</a:t>
            </a:r>
          </a:p>
        </p:txBody>
      </p:sp>
      <p:sp>
        <p:nvSpPr>
          <p:cNvPr id="107" name="CaixaDeTexto 106">
            <a:extLst>
              <a:ext uri="{FF2B5EF4-FFF2-40B4-BE49-F238E27FC236}">
                <a16:creationId xmlns:a16="http://schemas.microsoft.com/office/drawing/2014/main" id="{617EBF31-B22A-A1FF-36C2-4E39CEFAE146}"/>
              </a:ext>
            </a:extLst>
          </p:cNvPr>
          <p:cNvSpPr txBox="1"/>
          <p:nvPr/>
        </p:nvSpPr>
        <p:spPr>
          <a:xfrm>
            <a:off x="12255041" y="7823111"/>
            <a:ext cx="2503599" cy="523220"/>
          </a:xfrm>
          <a:prstGeom prst="rect">
            <a:avLst/>
          </a:prstGeom>
          <a:noFill/>
        </p:spPr>
        <p:txBody>
          <a:bodyPr wrap="square" lIns="91440" tIns="45720" rIns="91440" bIns="45720" rtlCol="0" anchor="t">
            <a:spAutoFit/>
          </a:bodyPr>
          <a:lstStyle/>
          <a:p>
            <a:pPr algn="ctr"/>
            <a:r>
              <a:rPr lang="pt-BR" sz="2800">
                <a:solidFill>
                  <a:srgbClr val="1A3C73"/>
                </a:solidFill>
                <a:latin typeface="Poppins"/>
                <a:cs typeface="Poppins"/>
              </a:rPr>
              <a:t>R$ 3.600,00</a:t>
            </a:r>
          </a:p>
        </p:txBody>
      </p:sp>
      <p:sp>
        <p:nvSpPr>
          <p:cNvPr id="108" name="CaixaDeTexto 107">
            <a:extLst>
              <a:ext uri="{FF2B5EF4-FFF2-40B4-BE49-F238E27FC236}">
                <a16:creationId xmlns:a16="http://schemas.microsoft.com/office/drawing/2014/main" id="{6495FBFC-BC58-38BE-2FA8-04292E5931B5}"/>
              </a:ext>
            </a:extLst>
          </p:cNvPr>
          <p:cNvSpPr txBox="1"/>
          <p:nvPr/>
        </p:nvSpPr>
        <p:spPr>
          <a:xfrm>
            <a:off x="12255041" y="9224903"/>
            <a:ext cx="2503599" cy="523220"/>
          </a:xfrm>
          <a:prstGeom prst="rect">
            <a:avLst/>
          </a:prstGeom>
          <a:noFill/>
        </p:spPr>
        <p:txBody>
          <a:bodyPr wrap="square" lIns="91440" tIns="45720" rIns="91440" bIns="45720" rtlCol="0" anchor="t">
            <a:spAutoFit/>
          </a:bodyPr>
          <a:lstStyle/>
          <a:p>
            <a:pPr algn="ctr"/>
            <a:r>
              <a:rPr lang="pt-BR" sz="2800">
                <a:solidFill>
                  <a:srgbClr val="1A3C73"/>
                </a:solidFill>
                <a:latin typeface="Poppins"/>
                <a:cs typeface="Poppins"/>
              </a:rPr>
              <a:t>R$ 1.800,00</a:t>
            </a:r>
          </a:p>
        </p:txBody>
      </p:sp>
      <p:sp>
        <p:nvSpPr>
          <p:cNvPr id="109" name="CaixaDeTexto 108">
            <a:extLst>
              <a:ext uri="{FF2B5EF4-FFF2-40B4-BE49-F238E27FC236}">
                <a16:creationId xmlns:a16="http://schemas.microsoft.com/office/drawing/2014/main" id="{3C04D054-1B0A-A4F1-7D68-60ED78F0BC52}"/>
              </a:ext>
            </a:extLst>
          </p:cNvPr>
          <p:cNvSpPr txBox="1"/>
          <p:nvPr/>
        </p:nvSpPr>
        <p:spPr>
          <a:xfrm>
            <a:off x="15338984" y="2366905"/>
            <a:ext cx="2503599" cy="523220"/>
          </a:xfrm>
          <a:prstGeom prst="rect">
            <a:avLst/>
          </a:prstGeom>
          <a:noFill/>
        </p:spPr>
        <p:txBody>
          <a:bodyPr wrap="square" lIns="91440" tIns="45720" rIns="91440" bIns="45720" rtlCol="0" anchor="t">
            <a:spAutoFit/>
          </a:bodyPr>
          <a:lstStyle/>
          <a:p>
            <a:pPr algn="ctr"/>
            <a:r>
              <a:rPr lang="pt-BR" sz="2800">
                <a:solidFill>
                  <a:srgbClr val="1A3C73"/>
                </a:solidFill>
                <a:latin typeface="Poppins"/>
                <a:cs typeface="Poppins"/>
              </a:rPr>
              <a:t>R$ 3.240,00</a:t>
            </a:r>
          </a:p>
        </p:txBody>
      </p:sp>
      <p:sp>
        <p:nvSpPr>
          <p:cNvPr id="110" name="CaixaDeTexto 109">
            <a:extLst>
              <a:ext uri="{FF2B5EF4-FFF2-40B4-BE49-F238E27FC236}">
                <a16:creationId xmlns:a16="http://schemas.microsoft.com/office/drawing/2014/main" id="{770FCD25-B130-8862-5A8E-2A58A4B49EA5}"/>
              </a:ext>
            </a:extLst>
          </p:cNvPr>
          <p:cNvSpPr txBox="1"/>
          <p:nvPr/>
        </p:nvSpPr>
        <p:spPr>
          <a:xfrm>
            <a:off x="15204992" y="1662544"/>
            <a:ext cx="2913353" cy="461665"/>
          </a:xfrm>
          <a:prstGeom prst="rect">
            <a:avLst/>
          </a:prstGeom>
          <a:noFill/>
        </p:spPr>
        <p:txBody>
          <a:bodyPr wrap="square" lIns="91440" tIns="45720" rIns="91440" bIns="45720" rtlCol="0" anchor="t">
            <a:spAutoFit/>
          </a:bodyPr>
          <a:lstStyle/>
          <a:p>
            <a:pPr algn="ctr"/>
            <a:r>
              <a:rPr lang="pt-BR" sz="2400">
                <a:solidFill>
                  <a:srgbClr val="1A3C73"/>
                </a:solidFill>
                <a:latin typeface="Poppins"/>
                <a:cs typeface="Poppins"/>
              </a:rPr>
              <a:t>Servidor</a:t>
            </a:r>
            <a:endParaRPr lang="pt-BR" sz="2400">
              <a:latin typeface="Poppins"/>
            </a:endParaRPr>
          </a:p>
        </p:txBody>
      </p:sp>
      <p:sp>
        <p:nvSpPr>
          <p:cNvPr id="111" name="CaixaDeTexto 110">
            <a:extLst>
              <a:ext uri="{FF2B5EF4-FFF2-40B4-BE49-F238E27FC236}">
                <a16:creationId xmlns:a16="http://schemas.microsoft.com/office/drawing/2014/main" id="{C859592F-B316-E6C3-6025-F2C596DC156F}"/>
              </a:ext>
            </a:extLst>
          </p:cNvPr>
          <p:cNvSpPr txBox="1"/>
          <p:nvPr/>
        </p:nvSpPr>
        <p:spPr>
          <a:xfrm>
            <a:off x="15403682" y="3639301"/>
            <a:ext cx="2503599" cy="523220"/>
          </a:xfrm>
          <a:prstGeom prst="rect">
            <a:avLst/>
          </a:prstGeom>
          <a:noFill/>
        </p:spPr>
        <p:txBody>
          <a:bodyPr wrap="square" lIns="91440" tIns="45720" rIns="91440" bIns="45720" rtlCol="0" anchor="t">
            <a:spAutoFit/>
          </a:bodyPr>
          <a:lstStyle/>
          <a:p>
            <a:pPr algn="ctr"/>
            <a:r>
              <a:rPr lang="pt-BR" sz="2800">
                <a:solidFill>
                  <a:srgbClr val="1A3C73"/>
                </a:solidFill>
                <a:latin typeface="Poppins"/>
                <a:cs typeface="Poppins"/>
              </a:rPr>
              <a:t>R$ 2.700,00</a:t>
            </a:r>
          </a:p>
        </p:txBody>
      </p:sp>
      <p:sp>
        <p:nvSpPr>
          <p:cNvPr id="112" name="CaixaDeTexto 111">
            <a:extLst>
              <a:ext uri="{FF2B5EF4-FFF2-40B4-BE49-F238E27FC236}">
                <a16:creationId xmlns:a16="http://schemas.microsoft.com/office/drawing/2014/main" id="{D998AD22-7475-F0D0-9B4F-090E5DD6459B}"/>
              </a:ext>
            </a:extLst>
          </p:cNvPr>
          <p:cNvSpPr txBox="1"/>
          <p:nvPr/>
        </p:nvSpPr>
        <p:spPr>
          <a:xfrm>
            <a:off x="15403682" y="5019527"/>
            <a:ext cx="2503599" cy="523220"/>
          </a:xfrm>
          <a:prstGeom prst="rect">
            <a:avLst/>
          </a:prstGeom>
          <a:noFill/>
        </p:spPr>
        <p:txBody>
          <a:bodyPr wrap="square" lIns="91440" tIns="45720" rIns="91440" bIns="45720" rtlCol="0" anchor="t">
            <a:spAutoFit/>
          </a:bodyPr>
          <a:lstStyle/>
          <a:p>
            <a:pPr algn="ctr"/>
            <a:r>
              <a:rPr lang="pt-BR" sz="2800">
                <a:solidFill>
                  <a:srgbClr val="1A3C73"/>
                </a:solidFill>
                <a:latin typeface="Poppins"/>
                <a:cs typeface="Poppins"/>
              </a:rPr>
              <a:t>R$ 2.160,00</a:t>
            </a:r>
          </a:p>
        </p:txBody>
      </p:sp>
      <p:sp>
        <p:nvSpPr>
          <p:cNvPr id="113" name="CaixaDeTexto 112">
            <a:extLst>
              <a:ext uri="{FF2B5EF4-FFF2-40B4-BE49-F238E27FC236}">
                <a16:creationId xmlns:a16="http://schemas.microsoft.com/office/drawing/2014/main" id="{1FC0470F-ACFF-D38C-DA2B-BF3C480D1CCC}"/>
              </a:ext>
            </a:extLst>
          </p:cNvPr>
          <p:cNvSpPr txBox="1"/>
          <p:nvPr/>
        </p:nvSpPr>
        <p:spPr>
          <a:xfrm>
            <a:off x="15425248" y="6421319"/>
            <a:ext cx="2503599" cy="523220"/>
          </a:xfrm>
          <a:prstGeom prst="rect">
            <a:avLst/>
          </a:prstGeom>
          <a:noFill/>
        </p:spPr>
        <p:txBody>
          <a:bodyPr wrap="square" lIns="91440" tIns="45720" rIns="91440" bIns="45720" rtlCol="0" anchor="t">
            <a:spAutoFit/>
          </a:bodyPr>
          <a:lstStyle/>
          <a:p>
            <a:pPr algn="ctr"/>
            <a:r>
              <a:rPr lang="pt-BR" sz="2800">
                <a:solidFill>
                  <a:srgbClr val="1A3C73"/>
                </a:solidFill>
                <a:latin typeface="Poppins"/>
                <a:cs typeface="Poppins"/>
              </a:rPr>
              <a:t>R$ 1.620,00</a:t>
            </a:r>
          </a:p>
        </p:txBody>
      </p:sp>
      <p:sp>
        <p:nvSpPr>
          <p:cNvPr id="114" name="CaixaDeTexto 113">
            <a:extLst>
              <a:ext uri="{FF2B5EF4-FFF2-40B4-BE49-F238E27FC236}">
                <a16:creationId xmlns:a16="http://schemas.microsoft.com/office/drawing/2014/main" id="{A2D4AA21-8F72-DC4F-8D58-96E5D4356760}"/>
              </a:ext>
            </a:extLst>
          </p:cNvPr>
          <p:cNvSpPr txBox="1"/>
          <p:nvPr/>
        </p:nvSpPr>
        <p:spPr>
          <a:xfrm>
            <a:off x="15446814" y="7779979"/>
            <a:ext cx="2503599" cy="523220"/>
          </a:xfrm>
          <a:prstGeom prst="rect">
            <a:avLst/>
          </a:prstGeom>
          <a:noFill/>
        </p:spPr>
        <p:txBody>
          <a:bodyPr wrap="square" lIns="91440" tIns="45720" rIns="91440" bIns="45720" rtlCol="0" anchor="t">
            <a:spAutoFit/>
          </a:bodyPr>
          <a:lstStyle/>
          <a:p>
            <a:pPr algn="ctr"/>
            <a:r>
              <a:rPr lang="pt-BR" sz="2800">
                <a:solidFill>
                  <a:srgbClr val="1A3C73"/>
                </a:solidFill>
                <a:latin typeface="Poppins"/>
                <a:cs typeface="Poppins"/>
              </a:rPr>
              <a:t>R$ 1.080,00</a:t>
            </a:r>
          </a:p>
        </p:txBody>
      </p:sp>
      <p:sp>
        <p:nvSpPr>
          <p:cNvPr id="115" name="CaixaDeTexto 114">
            <a:extLst>
              <a:ext uri="{FF2B5EF4-FFF2-40B4-BE49-F238E27FC236}">
                <a16:creationId xmlns:a16="http://schemas.microsoft.com/office/drawing/2014/main" id="{7A6ADEE3-17D5-C603-6827-F5E759C64D9B}"/>
              </a:ext>
            </a:extLst>
          </p:cNvPr>
          <p:cNvSpPr txBox="1"/>
          <p:nvPr/>
        </p:nvSpPr>
        <p:spPr>
          <a:xfrm>
            <a:off x="15446814" y="9181771"/>
            <a:ext cx="2503599" cy="523220"/>
          </a:xfrm>
          <a:prstGeom prst="rect">
            <a:avLst/>
          </a:prstGeom>
          <a:noFill/>
        </p:spPr>
        <p:txBody>
          <a:bodyPr wrap="square" lIns="91440" tIns="45720" rIns="91440" bIns="45720" rtlCol="0" anchor="t">
            <a:spAutoFit/>
          </a:bodyPr>
          <a:lstStyle/>
          <a:p>
            <a:pPr algn="ctr"/>
            <a:r>
              <a:rPr lang="pt-BR" sz="2800">
                <a:solidFill>
                  <a:srgbClr val="1A3C73"/>
                </a:solidFill>
                <a:latin typeface="Poppins"/>
                <a:cs typeface="Poppins"/>
              </a:rPr>
              <a:t>R$ 540,00</a:t>
            </a:r>
          </a:p>
        </p:txBody>
      </p:sp>
    </p:spTree>
    <p:extLst>
      <p:ext uri="{BB962C8B-B14F-4D97-AF65-F5344CB8AC3E}">
        <p14:creationId xmlns:p14="http://schemas.microsoft.com/office/powerpoint/2010/main" val="2576540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3480668" y="5629319"/>
            <a:ext cx="4003985" cy="3416320"/>
          </a:xfrm>
          <a:prstGeom prst="rect">
            <a:avLst/>
          </a:prstGeom>
          <a:solidFill>
            <a:srgbClr val="EE7830"/>
          </a:solidFill>
          <a:ln>
            <a:solidFill>
              <a:srgbClr val="EE7830"/>
            </a:solidFill>
          </a:ln>
        </p:spPr>
        <p:txBody>
          <a:bodyPr wrap="square" lIns="91440" tIns="45720" rIns="91440" bIns="45720" rtlCol="0" anchor="t">
            <a:spAutoFit/>
          </a:bodyPr>
          <a:lstStyle/>
          <a:p>
            <a:pPr algn="ctr"/>
            <a:r>
              <a:rPr lang="pt-BR" sz="2400">
                <a:solidFill>
                  <a:schemeClr val="accent1">
                    <a:lumMod val="75000"/>
                  </a:schemeClr>
                </a:solidFill>
                <a:latin typeface="Poppins"/>
                <a:cs typeface="Poppins 2"/>
              </a:rPr>
              <a:t>Atendimento às demandas dos órgãos de controle quanto aos  requisitos constitucionais exigíveis para a criação de cargos em comissão – </a:t>
            </a:r>
            <a:endParaRPr lang="pt-BR" sz="2400">
              <a:solidFill>
                <a:schemeClr val="accent1">
                  <a:lumMod val="75000"/>
                </a:schemeClr>
              </a:solidFill>
              <a:latin typeface="Poppins"/>
              <a:cs typeface="Poppins 2" panose="020B0604020202020204" charset="0"/>
            </a:endParaRPr>
          </a:p>
          <a:p>
            <a:pPr algn="ctr"/>
            <a:r>
              <a:rPr lang="pt-BR" sz="2400">
                <a:solidFill>
                  <a:schemeClr val="accent1">
                    <a:lumMod val="75000"/>
                  </a:schemeClr>
                </a:solidFill>
                <a:latin typeface="Poppins"/>
                <a:cs typeface="Poppins 2"/>
              </a:rPr>
              <a:t>Tese de Repercussão Geral nº 1010</a:t>
            </a:r>
          </a:p>
        </p:txBody>
      </p:sp>
      <p:sp>
        <p:nvSpPr>
          <p:cNvPr id="3"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19" name="object 7"/>
          <p:cNvSpPr txBox="1">
            <a:spLocks/>
          </p:cNvSpPr>
          <p:nvPr/>
        </p:nvSpPr>
        <p:spPr>
          <a:xfrm>
            <a:off x="2063508" y="2076081"/>
            <a:ext cx="15421145" cy="2833211"/>
          </a:xfrm>
          <a:prstGeom prst="rect">
            <a:avLst/>
          </a:prstGeom>
        </p:spPr>
        <p:txBody>
          <a:bodyPr vert="horz" wrap="square" lIns="0" tIns="39370" rIns="0" bIns="0" rtlCol="0" anchor="t">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4130" marR="115570" indent="0" algn="just">
              <a:lnSpc>
                <a:spcPct val="150000"/>
              </a:lnSpc>
              <a:spcBef>
                <a:spcPts val="310"/>
              </a:spcBef>
              <a:buNone/>
              <a:tabLst>
                <a:tab pos="598170" algn="l"/>
              </a:tabLst>
            </a:pPr>
            <a:r>
              <a:rPr lang="pt-BR" sz="2400" spc="-10">
                <a:solidFill>
                  <a:schemeClr val="tx2"/>
                </a:solidFill>
                <a:latin typeface="Poppins 2"/>
                <a:cs typeface="Poppins 2"/>
              </a:rPr>
              <a:t>Competências estabelecidas na própria Lei de criação. </a:t>
            </a:r>
            <a:endParaRPr lang="pt-BR">
              <a:solidFill>
                <a:schemeClr val="tx2"/>
              </a:solidFill>
            </a:endParaRPr>
          </a:p>
          <a:p>
            <a:pPr marL="24130" marR="115570" indent="0" algn="just">
              <a:lnSpc>
                <a:spcPct val="150000"/>
              </a:lnSpc>
              <a:spcBef>
                <a:spcPts val="310"/>
              </a:spcBef>
              <a:buNone/>
              <a:tabLst>
                <a:tab pos="598170" algn="l"/>
              </a:tabLst>
            </a:pPr>
            <a:r>
              <a:rPr lang="pt-BR" sz="2400" spc="-10">
                <a:solidFill>
                  <a:schemeClr val="tx2"/>
                </a:solidFill>
                <a:latin typeface="Poppins 2"/>
                <a:cs typeface="Poppins 2"/>
              </a:rPr>
              <a:t>Organizadas pela Natureza do cargo, determinam </a:t>
            </a:r>
            <a:r>
              <a:rPr lang="pt-BR" sz="2400">
                <a:solidFill>
                  <a:schemeClr val="tx2"/>
                </a:solidFill>
                <a:latin typeface="Poppins 2"/>
                <a:cs typeface="Poppins 2"/>
              </a:rPr>
              <a:t>as obrigações e </a:t>
            </a:r>
            <a:r>
              <a:rPr lang="pt-BR" sz="2400" spc="-20">
                <a:solidFill>
                  <a:schemeClr val="tx2"/>
                </a:solidFill>
                <a:latin typeface="Poppins 2"/>
                <a:cs typeface="Poppins 2"/>
              </a:rPr>
              <a:t>restrições de atividades de </a:t>
            </a:r>
            <a:r>
              <a:rPr lang="pt-BR" sz="2400" spc="-10">
                <a:solidFill>
                  <a:schemeClr val="tx2"/>
                </a:solidFill>
                <a:latin typeface="Poppins 2"/>
                <a:cs typeface="Poppins 2"/>
              </a:rPr>
              <a:t>Direção, Chefia ou Assessoramento </a:t>
            </a:r>
            <a:r>
              <a:rPr lang="pt-BR" sz="2400">
                <a:solidFill>
                  <a:schemeClr val="tx2"/>
                </a:solidFill>
                <a:latin typeface="Poppins 2"/>
                <a:cs typeface="Poppins 2"/>
              </a:rPr>
              <a:t>a </a:t>
            </a:r>
            <a:r>
              <a:rPr lang="pt-BR" sz="2400" spc="-50">
                <a:solidFill>
                  <a:schemeClr val="tx2"/>
                </a:solidFill>
                <a:latin typeface="Poppins 2"/>
                <a:cs typeface="Poppins 2"/>
              </a:rPr>
              <a:t>que </a:t>
            </a:r>
            <a:r>
              <a:rPr lang="pt-BR" sz="2400">
                <a:solidFill>
                  <a:schemeClr val="tx2"/>
                </a:solidFill>
                <a:latin typeface="Poppins 2"/>
                <a:cs typeface="Poppins 2"/>
              </a:rPr>
              <a:t>o </a:t>
            </a:r>
            <a:r>
              <a:rPr lang="pt-BR" sz="2400" spc="-50">
                <a:solidFill>
                  <a:schemeClr val="tx2"/>
                </a:solidFill>
                <a:latin typeface="Poppins 2"/>
                <a:cs typeface="Poppins 2"/>
              </a:rPr>
              <a:t>ocupante </a:t>
            </a:r>
            <a:r>
              <a:rPr lang="pt-BR" sz="2400" spc="-640">
                <a:solidFill>
                  <a:schemeClr val="tx2"/>
                </a:solidFill>
                <a:latin typeface="Poppins 2"/>
                <a:cs typeface="Poppins 2"/>
              </a:rPr>
              <a:t> </a:t>
            </a:r>
            <a:r>
              <a:rPr lang="pt-BR" sz="2400" spc="-30">
                <a:solidFill>
                  <a:schemeClr val="tx2"/>
                </a:solidFill>
                <a:latin typeface="Poppins 2"/>
                <a:cs typeface="Poppins 2"/>
              </a:rPr>
              <a:t>deve</a:t>
            </a:r>
            <a:r>
              <a:rPr lang="pt-BR" sz="2400" spc="90">
                <a:solidFill>
                  <a:schemeClr val="tx2"/>
                </a:solidFill>
                <a:latin typeface="Poppins 2"/>
                <a:cs typeface="Poppins 2"/>
              </a:rPr>
              <a:t> </a:t>
            </a:r>
            <a:r>
              <a:rPr lang="pt-BR" sz="2400">
                <a:solidFill>
                  <a:schemeClr val="tx2"/>
                </a:solidFill>
                <a:latin typeface="Poppins 2"/>
                <a:cs typeface="Poppins 2"/>
              </a:rPr>
              <a:t>se</a:t>
            </a:r>
            <a:r>
              <a:rPr lang="pt-BR" sz="2400" spc="-50">
                <a:solidFill>
                  <a:schemeClr val="tx2"/>
                </a:solidFill>
                <a:latin typeface="Poppins 2"/>
                <a:cs typeface="Poppins 2"/>
              </a:rPr>
              <a:t> </a:t>
            </a:r>
            <a:r>
              <a:rPr lang="pt-BR" sz="2400" spc="-20">
                <a:solidFill>
                  <a:schemeClr val="tx2"/>
                </a:solidFill>
                <a:latin typeface="Poppins 2"/>
                <a:cs typeface="Poppins 2"/>
              </a:rPr>
              <a:t>ater</a:t>
            </a:r>
            <a:r>
              <a:rPr lang="pt-BR" sz="2400" spc="10">
                <a:solidFill>
                  <a:schemeClr val="tx2"/>
                </a:solidFill>
                <a:latin typeface="Poppins 2"/>
                <a:cs typeface="Poppins 2"/>
              </a:rPr>
              <a:t> no</a:t>
            </a:r>
            <a:r>
              <a:rPr lang="pt-BR" sz="2400" spc="-50">
                <a:solidFill>
                  <a:schemeClr val="tx2"/>
                </a:solidFill>
                <a:latin typeface="Poppins 2"/>
                <a:cs typeface="Poppins 2"/>
              </a:rPr>
              <a:t> </a:t>
            </a:r>
            <a:r>
              <a:rPr lang="pt-BR" sz="2400" spc="-20">
                <a:solidFill>
                  <a:schemeClr val="tx2"/>
                </a:solidFill>
                <a:latin typeface="Poppins 2"/>
                <a:cs typeface="Poppins 2"/>
              </a:rPr>
              <a:t>exercício</a:t>
            </a:r>
            <a:r>
              <a:rPr lang="pt-BR" sz="2400" spc="110">
                <a:solidFill>
                  <a:schemeClr val="tx2"/>
                </a:solidFill>
                <a:latin typeface="Poppins 2"/>
                <a:cs typeface="Poppins 2"/>
              </a:rPr>
              <a:t> </a:t>
            </a:r>
            <a:r>
              <a:rPr lang="pt-BR" sz="2400" spc="10">
                <a:solidFill>
                  <a:schemeClr val="tx2"/>
                </a:solidFill>
                <a:latin typeface="Poppins 2"/>
                <a:cs typeface="Poppins 2"/>
              </a:rPr>
              <a:t>do</a:t>
            </a:r>
            <a:r>
              <a:rPr lang="pt-BR" sz="2400" spc="-40">
                <a:solidFill>
                  <a:schemeClr val="tx2"/>
                </a:solidFill>
                <a:latin typeface="Poppins 2"/>
                <a:cs typeface="Poppins 2"/>
              </a:rPr>
              <a:t> </a:t>
            </a:r>
            <a:r>
              <a:rPr lang="pt-BR" sz="2400">
                <a:solidFill>
                  <a:schemeClr val="tx2"/>
                </a:solidFill>
                <a:latin typeface="Poppins 2"/>
                <a:cs typeface="Poppins 2"/>
              </a:rPr>
              <a:t>cargo</a:t>
            </a:r>
            <a:r>
              <a:rPr lang="pt-BR" sz="2400" spc="-50">
                <a:solidFill>
                  <a:schemeClr val="tx2"/>
                </a:solidFill>
                <a:latin typeface="Poppins 2"/>
                <a:cs typeface="Poppins 2"/>
              </a:rPr>
              <a:t> </a:t>
            </a:r>
            <a:r>
              <a:rPr lang="pt-BR" sz="2400">
                <a:solidFill>
                  <a:schemeClr val="tx2"/>
                </a:solidFill>
                <a:latin typeface="Poppins 2"/>
                <a:cs typeface="Poppins 2"/>
              </a:rPr>
              <a:t>em</a:t>
            </a:r>
            <a:r>
              <a:rPr lang="pt-BR" sz="2400" spc="40">
                <a:solidFill>
                  <a:schemeClr val="tx2"/>
                </a:solidFill>
                <a:latin typeface="Poppins 2"/>
                <a:cs typeface="Poppins 2"/>
              </a:rPr>
              <a:t> </a:t>
            </a:r>
            <a:r>
              <a:rPr lang="pt-BR" sz="2400">
                <a:solidFill>
                  <a:schemeClr val="tx2"/>
                </a:solidFill>
                <a:latin typeface="Poppins 2"/>
                <a:cs typeface="Poppins 2"/>
              </a:rPr>
              <a:t>comissão e e</a:t>
            </a:r>
            <a:r>
              <a:rPr lang="pt-BR" sz="2400">
                <a:solidFill>
                  <a:schemeClr val="tx2"/>
                </a:solidFill>
                <a:latin typeface="Segoe UI"/>
                <a:cs typeface="Segoe UI"/>
              </a:rPr>
              <a:t>xpressam a relação de confiança entre a autoridade nomeante e o nomeado</a:t>
            </a:r>
            <a:r>
              <a:rPr lang="pt-BR" sz="2400">
                <a:solidFill>
                  <a:schemeClr val="tx2"/>
                </a:solidFill>
                <a:latin typeface="Poppins 2"/>
                <a:cs typeface="Poppins 2"/>
              </a:rPr>
              <a:t>. </a:t>
            </a:r>
            <a:endParaRPr lang="pt-BR">
              <a:solidFill>
                <a:schemeClr val="tx2"/>
              </a:solidFill>
              <a:latin typeface="Calibri"/>
              <a:cs typeface="Calibri"/>
            </a:endParaRPr>
          </a:p>
          <a:p>
            <a:pPr marL="24130" marR="115570" indent="0" algn="just">
              <a:lnSpc>
                <a:spcPct val="150000"/>
              </a:lnSpc>
              <a:spcBef>
                <a:spcPts val="310"/>
              </a:spcBef>
              <a:buNone/>
              <a:tabLst>
                <a:tab pos="598170" algn="l"/>
              </a:tabLst>
            </a:pPr>
            <a:r>
              <a:rPr lang="pt-BR" sz="2400">
                <a:solidFill>
                  <a:schemeClr val="tx2"/>
                </a:solidFill>
                <a:latin typeface="Poppins 2"/>
                <a:cs typeface="Poppins 2"/>
              </a:rPr>
              <a:t>Sendo necessário, seu </a:t>
            </a:r>
            <a:r>
              <a:rPr lang="pt-BR" sz="2400">
                <a:solidFill>
                  <a:schemeClr val="tx2"/>
                </a:solidFill>
                <a:latin typeface="Segoe UI"/>
                <a:cs typeface="Segoe UI"/>
              </a:rPr>
              <a:t>detalhamento poderá ser por decreto</a:t>
            </a:r>
            <a:r>
              <a:rPr lang="pt-BR" sz="2400">
                <a:solidFill>
                  <a:schemeClr val="tx2"/>
                </a:solidFill>
                <a:latin typeface="Poppins 2"/>
                <a:cs typeface="Poppins 2"/>
              </a:rPr>
              <a:t>.</a:t>
            </a:r>
            <a:endParaRPr lang="pt-BR">
              <a:solidFill>
                <a:schemeClr val="tx2"/>
              </a:solidFill>
              <a:cs typeface="Calibri"/>
            </a:endParaRPr>
          </a:p>
        </p:txBody>
      </p:sp>
      <p:pic>
        <p:nvPicPr>
          <p:cNvPr id="24" name="object 15"/>
          <p:cNvPicPr/>
          <p:nvPr/>
        </p:nvPicPr>
        <p:blipFill>
          <a:blip r:embed="rId6" cstate="print"/>
          <a:stretch>
            <a:fillRect/>
          </a:stretch>
        </p:blipFill>
        <p:spPr>
          <a:xfrm>
            <a:off x="2063508" y="5328734"/>
            <a:ext cx="10744562" cy="4039210"/>
          </a:xfrm>
          <a:prstGeom prst="rect">
            <a:avLst/>
          </a:prstGeom>
          <a:ln>
            <a:solidFill>
              <a:schemeClr val="tx1"/>
            </a:solidFill>
          </a:ln>
        </p:spPr>
      </p:pic>
      <p:sp>
        <p:nvSpPr>
          <p:cNvPr id="11" name="object 5">
            <a:extLst>
              <a:ext uri="{FF2B5EF4-FFF2-40B4-BE49-F238E27FC236}">
                <a16:creationId xmlns:a16="http://schemas.microsoft.com/office/drawing/2014/main" id="{8C43141F-8DD8-50F2-0DCE-0F2672482ACC}"/>
              </a:ext>
            </a:extLst>
          </p:cNvPr>
          <p:cNvSpPr txBox="1"/>
          <p:nvPr/>
        </p:nvSpPr>
        <p:spPr>
          <a:xfrm>
            <a:off x="3611906" y="373143"/>
            <a:ext cx="9739258" cy="959237"/>
          </a:xfrm>
          <a:prstGeom prst="rect">
            <a:avLst/>
          </a:prstGeom>
        </p:spPr>
        <p:txBody>
          <a:bodyPr vert="horz" wrap="square" lIns="0" tIns="340360" rIns="0" bIns="0" rtlCol="0" anchor="t">
            <a:spAutoFit/>
          </a:bodyPr>
          <a:lstStyle/>
          <a:p>
            <a:pPr marL="25400">
              <a:spcBef>
                <a:spcPts val="2680"/>
              </a:spcBef>
            </a:pPr>
            <a:r>
              <a:rPr lang="pt-BR" sz="4000" b="1">
                <a:solidFill>
                  <a:schemeClr val="tx2"/>
                </a:solidFill>
                <a:latin typeface="Poppins Bold"/>
                <a:cs typeface="Poppins"/>
              </a:rPr>
              <a:t>FLEXIBILIDADE</a:t>
            </a:r>
            <a:endParaRPr lang="pt-BR"/>
          </a:p>
        </p:txBody>
      </p:sp>
      <p:sp>
        <p:nvSpPr>
          <p:cNvPr id="13" name="object 47">
            <a:extLst>
              <a:ext uri="{FF2B5EF4-FFF2-40B4-BE49-F238E27FC236}">
                <a16:creationId xmlns:a16="http://schemas.microsoft.com/office/drawing/2014/main" id="{4AD47088-D8D9-6DAA-CAAF-59F6CCEF6BAF}"/>
              </a:ext>
            </a:extLst>
          </p:cNvPr>
          <p:cNvSpPr/>
          <p:nvPr/>
        </p:nvSpPr>
        <p:spPr>
          <a:xfrm>
            <a:off x="2009774" y="310911"/>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15" name="Gráfico 14" descr="Garfo na estrada estrutura de tópicos">
            <a:extLst>
              <a:ext uri="{FF2B5EF4-FFF2-40B4-BE49-F238E27FC236}">
                <a16:creationId xmlns:a16="http://schemas.microsoft.com/office/drawing/2014/main" id="{A972C3A3-019D-0CA0-1B82-7756AF50A6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73857" y="545621"/>
            <a:ext cx="914400" cy="914400"/>
          </a:xfrm>
          <a:prstGeom prst="rect">
            <a:avLst/>
          </a:prstGeom>
        </p:spPr>
      </p:pic>
    </p:spTree>
    <p:extLst>
      <p:ext uri="{BB962C8B-B14F-4D97-AF65-F5344CB8AC3E}">
        <p14:creationId xmlns:p14="http://schemas.microsoft.com/office/powerpoint/2010/main" val="681998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119118"/>
            <a:ext cx="18524319" cy="1833618"/>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9" name="Retângulo 8"/>
          <p:cNvSpPr/>
          <p:nvPr/>
        </p:nvSpPr>
        <p:spPr>
          <a:xfrm>
            <a:off x="2209800" y="2628900"/>
            <a:ext cx="184731" cy="584775"/>
          </a:xfrm>
          <a:prstGeom prst="rect">
            <a:avLst/>
          </a:prstGeom>
        </p:spPr>
        <p:txBody>
          <a:bodyPr wrap="none" lIns="91440" tIns="45720" rIns="91440" bIns="45720" anchor="t">
            <a:spAutoFit/>
          </a:bodyPr>
          <a:lstStyle/>
          <a:p>
            <a:endParaRPr lang="pt-BR" sz="3200" b="1">
              <a:solidFill>
                <a:schemeClr val="tx2"/>
              </a:solidFill>
              <a:latin typeface="Poppins 2" panose="020B0604020202020204" charset="0"/>
              <a:cs typeface="Poppins 2" panose="020B0604020202020204" charset="0"/>
            </a:endParaRPr>
          </a:p>
        </p:txBody>
      </p:sp>
      <p:sp>
        <p:nvSpPr>
          <p:cNvPr id="11" name="Retângulo 10"/>
          <p:cNvSpPr/>
          <p:nvPr/>
        </p:nvSpPr>
        <p:spPr>
          <a:xfrm>
            <a:off x="2500582" y="4594737"/>
            <a:ext cx="7739619" cy="1970283"/>
          </a:xfrm>
          <a:prstGeom prst="rect">
            <a:avLst/>
          </a:prstGeom>
        </p:spPr>
        <p:txBody>
          <a:bodyPr wrap="none">
            <a:spAutoFit/>
          </a:bodyPr>
          <a:lstStyle/>
          <a:p>
            <a:pPr>
              <a:lnSpc>
                <a:spcPct val="150000"/>
              </a:lnSpc>
            </a:pPr>
            <a:r>
              <a:rPr lang="pt-BR" sz="2800" b="1">
                <a:solidFill>
                  <a:schemeClr val="tx2"/>
                </a:solidFill>
                <a:latin typeface="Poppins 2" panose="020B0604020202020204" charset="0"/>
                <a:cs typeface="Poppins 2" panose="020B0604020202020204" charset="0"/>
              </a:rPr>
              <a:t>Objetivos</a:t>
            </a:r>
          </a:p>
          <a:p>
            <a:pPr marL="457200" indent="-457200">
              <a:lnSpc>
                <a:spcPct val="150000"/>
              </a:lnSpc>
              <a:buFont typeface="Arial" panose="020B0604020202020204" pitchFamily="34" charset="0"/>
              <a:buChar char="•"/>
            </a:pPr>
            <a:r>
              <a:rPr lang="pt-BR" sz="2800">
                <a:solidFill>
                  <a:schemeClr val="tx2"/>
                </a:solidFill>
                <a:latin typeface="Poppins 2" panose="020B0604020202020204" charset="0"/>
                <a:cs typeface="Poppins 2" panose="020B0604020202020204" charset="0"/>
              </a:rPr>
              <a:t>Reserva técnica para novas demandas</a:t>
            </a:r>
          </a:p>
          <a:p>
            <a:pPr marL="457200" indent="-457200">
              <a:lnSpc>
                <a:spcPct val="150000"/>
              </a:lnSpc>
              <a:buFont typeface="Arial" panose="020B0604020202020204" pitchFamily="34" charset="0"/>
              <a:buChar char="•"/>
            </a:pPr>
            <a:r>
              <a:rPr lang="pt-BR" sz="2800">
                <a:solidFill>
                  <a:schemeClr val="tx2"/>
                </a:solidFill>
                <a:latin typeface="Poppins 2" panose="020B0604020202020204" charset="0"/>
                <a:cs typeface="Poppins 2" panose="020B0604020202020204" charset="0"/>
              </a:rPr>
              <a:t>Controle de  despesas</a:t>
            </a:r>
          </a:p>
        </p:txBody>
      </p:sp>
      <p:sp>
        <p:nvSpPr>
          <p:cNvPr id="12" name="Retângulo 11"/>
          <p:cNvSpPr/>
          <p:nvPr/>
        </p:nvSpPr>
        <p:spPr>
          <a:xfrm>
            <a:off x="2498066" y="7326535"/>
            <a:ext cx="13304423" cy="1970283"/>
          </a:xfrm>
          <a:prstGeom prst="rect">
            <a:avLst/>
          </a:prstGeom>
        </p:spPr>
        <p:txBody>
          <a:bodyPr wrap="square">
            <a:spAutoFit/>
          </a:bodyPr>
          <a:lstStyle/>
          <a:p>
            <a:pPr>
              <a:lnSpc>
                <a:spcPct val="150000"/>
              </a:lnSpc>
            </a:pPr>
            <a:r>
              <a:rPr lang="pt-BR" sz="2800" b="1">
                <a:solidFill>
                  <a:schemeClr val="tx2"/>
                </a:solidFill>
                <a:latin typeface="Poppins 2" panose="020B0604020202020204" charset="0"/>
                <a:cs typeface="Poppins 2" panose="020B0604020202020204" charset="0"/>
              </a:rPr>
              <a:t>Dinâmica</a:t>
            </a:r>
          </a:p>
          <a:p>
            <a:pPr marL="457200" indent="-457200">
              <a:lnSpc>
                <a:spcPct val="150000"/>
              </a:lnSpc>
              <a:buFont typeface="Arial" panose="020B0604020202020204" pitchFamily="34" charset="0"/>
              <a:buChar char="•"/>
            </a:pPr>
            <a:r>
              <a:rPr lang="pt-BR" sz="2800">
                <a:solidFill>
                  <a:schemeClr val="tx2"/>
                </a:solidFill>
                <a:latin typeface="Poppins 2" panose="020B0604020202020204" charset="0"/>
                <a:cs typeface="Poppins 2" panose="020B0604020202020204" charset="0"/>
              </a:rPr>
              <a:t>Inclusão ou exclusão de cargos mediante decreto</a:t>
            </a:r>
          </a:p>
          <a:p>
            <a:pPr marL="457200" indent="-457200">
              <a:lnSpc>
                <a:spcPct val="150000"/>
              </a:lnSpc>
              <a:buFont typeface="Arial" panose="020B0604020202020204" pitchFamily="34" charset="0"/>
              <a:buChar char="•"/>
            </a:pPr>
            <a:r>
              <a:rPr lang="pt-BR" sz="2800">
                <a:solidFill>
                  <a:schemeClr val="tx2"/>
                </a:solidFill>
                <a:latin typeface="Poppins 2" panose="020B0604020202020204" charset="0"/>
                <a:cs typeface="Poppins 2" panose="020B0604020202020204" charset="0"/>
              </a:rPr>
              <a:t>Vedada a nomeação </a:t>
            </a:r>
          </a:p>
        </p:txBody>
      </p:sp>
      <p:sp>
        <p:nvSpPr>
          <p:cNvPr id="14" name="object 5">
            <a:extLst>
              <a:ext uri="{FF2B5EF4-FFF2-40B4-BE49-F238E27FC236}">
                <a16:creationId xmlns:a16="http://schemas.microsoft.com/office/drawing/2014/main" id="{21841120-1A5B-34FA-3E7C-F087ABFFE9BE}"/>
              </a:ext>
            </a:extLst>
          </p:cNvPr>
          <p:cNvSpPr txBox="1"/>
          <p:nvPr/>
        </p:nvSpPr>
        <p:spPr>
          <a:xfrm>
            <a:off x="1864668" y="441724"/>
            <a:ext cx="16308238" cy="725840"/>
          </a:xfrm>
          <a:prstGeom prst="rect">
            <a:avLst/>
          </a:prstGeom>
        </p:spPr>
        <p:txBody>
          <a:bodyPr vert="horz" wrap="square" lIns="0" tIns="170180" rIns="0" bIns="0" rtlCol="0" anchor="t">
            <a:spAutoFit/>
          </a:bodyPr>
          <a:lstStyle/>
          <a:p>
            <a:pPr marL="844550" algn="ctr">
              <a:spcBef>
                <a:spcPts val="2680"/>
              </a:spcBef>
            </a:pPr>
            <a:r>
              <a:rPr lang="en-US" sz="3600" b="1" spc="-150">
                <a:solidFill>
                  <a:schemeClr val="tx2"/>
                </a:solidFill>
                <a:latin typeface="Poppins Bold"/>
                <a:ea typeface="+mn-lt"/>
                <a:cs typeface="+mn-lt"/>
              </a:rPr>
              <a:t>QUADRO ESPECÍFICO DE CARGOS DE PROVIMENTO EM COMISSÃO</a:t>
            </a:r>
            <a:endParaRPr lang="en-US" sz="3600" b="1" spc="-150">
              <a:solidFill>
                <a:schemeClr val="tx2"/>
              </a:solidFill>
              <a:latin typeface="Poppins Bold"/>
              <a:cs typeface="Calibri"/>
            </a:endParaRPr>
          </a:p>
        </p:txBody>
      </p:sp>
      <p:sp>
        <p:nvSpPr>
          <p:cNvPr id="2" name="Retângulo 1">
            <a:extLst>
              <a:ext uri="{FF2B5EF4-FFF2-40B4-BE49-F238E27FC236}">
                <a16:creationId xmlns:a16="http://schemas.microsoft.com/office/drawing/2014/main" id="{717A829E-2A99-99DC-E30A-51C0C496F561}"/>
              </a:ext>
            </a:extLst>
          </p:cNvPr>
          <p:cNvSpPr/>
          <p:nvPr/>
        </p:nvSpPr>
        <p:spPr>
          <a:xfrm>
            <a:off x="2500582" y="2049944"/>
            <a:ext cx="14718151" cy="1970283"/>
          </a:xfrm>
          <a:prstGeom prst="rect">
            <a:avLst/>
          </a:prstGeom>
        </p:spPr>
        <p:txBody>
          <a:bodyPr wrap="square" lIns="91440" tIns="45720" rIns="91440" bIns="45720" anchor="t">
            <a:spAutoFit/>
          </a:bodyPr>
          <a:lstStyle/>
          <a:p>
            <a:pPr algn="just">
              <a:lnSpc>
                <a:spcPct val="150000"/>
              </a:lnSpc>
            </a:pPr>
            <a:r>
              <a:rPr lang="pt-BR" sz="2800">
                <a:solidFill>
                  <a:schemeClr val="tx2"/>
                </a:solidFill>
                <a:latin typeface="Poppins"/>
                <a:cs typeface="Poppins 2"/>
              </a:rPr>
              <a:t>Estabelecido em 2005 como ferramenta de gerenciamento de cargos em comissão, o Quadro Específico se mantém estratégico frente às inovações trazidas pelo modelo.</a:t>
            </a:r>
            <a:endParaRPr lang="pt-BR" sz="2800">
              <a:solidFill>
                <a:schemeClr val="tx2"/>
              </a:solidFill>
              <a:latin typeface="Poppins"/>
            </a:endParaRPr>
          </a:p>
        </p:txBody>
      </p:sp>
      <p:sp>
        <p:nvSpPr>
          <p:cNvPr id="15" name="object 47">
            <a:extLst>
              <a:ext uri="{FF2B5EF4-FFF2-40B4-BE49-F238E27FC236}">
                <a16:creationId xmlns:a16="http://schemas.microsoft.com/office/drawing/2014/main" id="{2005BB60-8685-64F6-923E-2DC2E043417E}"/>
              </a:ext>
            </a:extLst>
          </p:cNvPr>
          <p:cNvSpPr/>
          <p:nvPr/>
        </p:nvSpPr>
        <p:spPr>
          <a:xfrm>
            <a:off x="2009774" y="310911"/>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17" name="Gráfico 16" descr="Professor estrutura de tópicos">
            <a:extLst>
              <a:ext uri="{FF2B5EF4-FFF2-40B4-BE49-F238E27FC236}">
                <a16:creationId xmlns:a16="http://schemas.microsoft.com/office/drawing/2014/main" id="{A198E795-9996-C1FC-9456-15E32C38EF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9158" y="480923"/>
            <a:ext cx="914400" cy="914400"/>
          </a:xfrm>
          <a:prstGeom prst="rect">
            <a:avLst/>
          </a:prstGeom>
        </p:spPr>
      </p:pic>
    </p:spTree>
    <p:extLst>
      <p:ext uri="{BB962C8B-B14F-4D97-AF65-F5344CB8AC3E}">
        <p14:creationId xmlns:p14="http://schemas.microsoft.com/office/powerpoint/2010/main" val="2670375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183332"/>
            <a:ext cx="18524319" cy="1897832"/>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19" name="object 14"/>
          <p:cNvSpPr txBox="1">
            <a:spLocks/>
          </p:cNvSpPr>
          <p:nvPr/>
        </p:nvSpPr>
        <p:spPr>
          <a:xfrm>
            <a:off x="3413185" y="607808"/>
            <a:ext cx="12735464" cy="623248"/>
          </a:xfrm>
          <a:prstGeom prst="rect">
            <a:avLst/>
          </a:prstGeom>
        </p:spPr>
        <p:txBody>
          <a:bodyPr vert="horz" wrap="square" lIns="0" tIns="3302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chemeClr val="tx2"/>
                </a:solidFill>
                <a:latin typeface="Poppins Bold"/>
              </a:rPr>
              <a:t>PROCESSO DE ELABORAÇÃO </a:t>
            </a:r>
            <a:endParaRPr lang="pt-BR" sz="4000">
              <a:solidFill>
                <a:schemeClr val="tx2"/>
              </a:solidFill>
              <a:ea typeface="+mn-ea"/>
              <a:cs typeface="+mn-cs"/>
            </a:endParaRPr>
          </a:p>
        </p:txBody>
      </p:sp>
      <p:pic>
        <p:nvPicPr>
          <p:cNvPr id="20" name="object 2"/>
          <p:cNvPicPr/>
          <p:nvPr/>
        </p:nvPicPr>
        <p:blipFill>
          <a:blip r:embed="rId5" cstate="print"/>
          <a:stretch>
            <a:fillRect/>
          </a:stretch>
        </p:blipFill>
        <p:spPr>
          <a:xfrm>
            <a:off x="2301815" y="4197390"/>
            <a:ext cx="15251502" cy="4819650"/>
          </a:xfrm>
          <a:prstGeom prst="rect">
            <a:avLst/>
          </a:prstGeom>
        </p:spPr>
      </p:pic>
      <p:sp>
        <p:nvSpPr>
          <p:cNvPr id="21" name="object 3"/>
          <p:cNvSpPr txBox="1"/>
          <p:nvPr/>
        </p:nvSpPr>
        <p:spPr>
          <a:xfrm>
            <a:off x="1511779" y="4589852"/>
            <a:ext cx="6264802" cy="2080057"/>
          </a:xfrm>
          <a:prstGeom prst="rect">
            <a:avLst/>
          </a:prstGeom>
        </p:spPr>
        <p:txBody>
          <a:bodyPr vert="horz" wrap="square" lIns="0" tIns="231140" rIns="0" bIns="0" rtlCol="0" anchor="t">
            <a:spAutoFit/>
          </a:bodyPr>
          <a:lstStyle/>
          <a:p>
            <a:pPr marL="1249680" algn="ctr">
              <a:spcBef>
                <a:spcPts val="1820"/>
              </a:spcBef>
            </a:pPr>
            <a:r>
              <a:rPr lang="pt-BR" sz="2400" b="1">
                <a:solidFill>
                  <a:srgbClr val="FFFFFF"/>
                </a:solidFill>
                <a:latin typeface="Poppins"/>
                <a:cs typeface="Poppins"/>
              </a:rPr>
              <a:t>DIAGNÓSTICO</a:t>
            </a:r>
            <a:br>
              <a:rPr lang="pt-BR" sz="2400" b="1">
                <a:solidFill>
                  <a:srgbClr val="FFFFFF"/>
                </a:solidFill>
                <a:latin typeface="Poppins"/>
                <a:cs typeface="Poppins"/>
              </a:rPr>
            </a:br>
            <a:r>
              <a:rPr lang="pt-BR" sz="2400">
                <a:solidFill>
                  <a:srgbClr val="FFFFFF"/>
                </a:solidFill>
                <a:latin typeface="Poppins"/>
                <a:cs typeface="Poppins"/>
              </a:rPr>
              <a:t>Estudo da estrutura organizacional e cargos em comissão e funções de confiança</a:t>
            </a:r>
            <a:endParaRPr lang="pt-BR" sz="2400">
              <a:latin typeface="Poppins"/>
              <a:cs typeface="Poppins"/>
            </a:endParaRPr>
          </a:p>
        </p:txBody>
      </p:sp>
      <p:sp>
        <p:nvSpPr>
          <p:cNvPr id="22" name="object 4"/>
          <p:cNvSpPr txBox="1"/>
          <p:nvPr/>
        </p:nvSpPr>
        <p:spPr>
          <a:xfrm>
            <a:off x="2779833" y="7178031"/>
            <a:ext cx="5014504" cy="1517467"/>
          </a:xfrm>
          <a:prstGeom prst="rect">
            <a:avLst/>
          </a:prstGeom>
        </p:spPr>
        <p:txBody>
          <a:bodyPr vert="horz" wrap="square" lIns="0" tIns="229870" rIns="0" bIns="0" rtlCol="0" anchor="t">
            <a:spAutoFit/>
          </a:bodyPr>
          <a:lstStyle/>
          <a:p>
            <a:pPr marL="101600" algn="ctr">
              <a:spcBef>
                <a:spcPts val="1810"/>
              </a:spcBef>
            </a:pPr>
            <a:r>
              <a:rPr lang="pt-BR" sz="2400" b="1">
                <a:solidFill>
                  <a:schemeClr val="bg1"/>
                </a:solidFill>
                <a:latin typeface="Poppins"/>
                <a:cs typeface="Poppins"/>
              </a:rPr>
              <a:t>PARCERIAS FEDERATIVAS</a:t>
            </a:r>
            <a:endParaRPr lang="pt-BR">
              <a:cs typeface="Calibri"/>
            </a:endParaRPr>
          </a:p>
          <a:p>
            <a:pPr marR="10160" algn="ctr">
              <a:lnSpc>
                <a:spcPts val="2870"/>
              </a:lnSpc>
              <a:spcBef>
                <a:spcPts val="1080"/>
              </a:spcBef>
            </a:pPr>
            <a:r>
              <a:rPr lang="pt-BR" sz="2400">
                <a:solidFill>
                  <a:schemeClr val="bg1"/>
                </a:solidFill>
                <a:latin typeface="Poppins"/>
                <a:cs typeface="Poppins"/>
              </a:rPr>
              <a:t>Intercâmbio de experiências com Governo Federal</a:t>
            </a:r>
          </a:p>
        </p:txBody>
      </p:sp>
      <p:sp>
        <p:nvSpPr>
          <p:cNvPr id="23" name="object 5"/>
          <p:cNvSpPr txBox="1"/>
          <p:nvPr/>
        </p:nvSpPr>
        <p:spPr>
          <a:xfrm>
            <a:off x="12042475" y="4648074"/>
            <a:ext cx="5241036" cy="4157485"/>
          </a:xfrm>
          <a:prstGeom prst="rect">
            <a:avLst/>
          </a:prstGeom>
        </p:spPr>
        <p:txBody>
          <a:bodyPr vert="horz" wrap="square" lIns="0" tIns="231140" rIns="0" bIns="0" rtlCol="0" anchor="t">
            <a:spAutoFit/>
          </a:bodyPr>
          <a:lstStyle/>
          <a:p>
            <a:pPr marL="25400" algn="ctr">
              <a:spcBef>
                <a:spcPts val="1820"/>
              </a:spcBef>
            </a:pPr>
            <a:r>
              <a:rPr lang="pt-BR" sz="2400" b="1">
                <a:solidFill>
                  <a:srgbClr val="FFFFFF"/>
                </a:solidFill>
                <a:latin typeface="Poppins"/>
                <a:cs typeface="Poppins"/>
              </a:rPr>
              <a:t>NOVAS TENDÊNCIAS</a:t>
            </a:r>
            <a:endParaRPr lang="pt-BR" sz="2400">
              <a:latin typeface="Poppins"/>
              <a:cs typeface="Poppins"/>
            </a:endParaRPr>
          </a:p>
          <a:p>
            <a:pPr marL="25400" marR="618490" algn="ctr">
              <a:lnSpc>
                <a:spcPct val="101699"/>
              </a:lnSpc>
              <a:spcBef>
                <a:spcPts val="1030"/>
              </a:spcBef>
            </a:pPr>
            <a:r>
              <a:rPr lang="pt-BR" sz="2400">
                <a:solidFill>
                  <a:srgbClr val="FFFFFF"/>
                </a:solidFill>
                <a:latin typeface="Poppins"/>
                <a:cs typeface="Poppins"/>
              </a:rPr>
              <a:t>Estudo das novas tendências de  assessoramento e funções de  liderança</a:t>
            </a:r>
          </a:p>
          <a:p>
            <a:pPr>
              <a:spcBef>
                <a:spcPts val="20"/>
              </a:spcBef>
            </a:pPr>
            <a:endParaRPr lang="pt-BR" sz="2000">
              <a:latin typeface="Poppins"/>
              <a:cs typeface="Poppins"/>
            </a:endParaRPr>
          </a:p>
          <a:p>
            <a:pPr algn="ctr">
              <a:spcBef>
                <a:spcPts val="20"/>
              </a:spcBef>
            </a:pPr>
            <a:endParaRPr lang="pt-BR" sz="2400" b="1">
              <a:solidFill>
                <a:srgbClr val="FFFFFF"/>
              </a:solidFill>
              <a:latin typeface="Poppins"/>
              <a:cs typeface="Poppins"/>
            </a:endParaRPr>
          </a:p>
          <a:p>
            <a:pPr algn="ctr">
              <a:spcBef>
                <a:spcPts val="20"/>
              </a:spcBef>
            </a:pPr>
            <a:r>
              <a:rPr lang="pt-BR" sz="2400" b="1">
                <a:solidFill>
                  <a:schemeClr val="bg1"/>
                </a:solidFill>
                <a:latin typeface="Poppins"/>
                <a:cs typeface="Poppins"/>
              </a:rPr>
              <a:t>BENCHMARKING</a:t>
            </a:r>
            <a:endParaRPr lang="pt-BR" sz="2400">
              <a:solidFill>
                <a:schemeClr val="bg1"/>
              </a:solidFill>
              <a:latin typeface="Poppins"/>
              <a:cs typeface="Poppins"/>
            </a:endParaRPr>
          </a:p>
          <a:p>
            <a:pPr marL="25400" algn="ctr">
              <a:lnSpc>
                <a:spcPts val="2870"/>
              </a:lnSpc>
              <a:spcBef>
                <a:spcPts val="1080"/>
              </a:spcBef>
            </a:pPr>
            <a:r>
              <a:rPr lang="pt-BR" sz="2400">
                <a:solidFill>
                  <a:schemeClr val="bg1"/>
                </a:solidFill>
                <a:latin typeface="Poppins"/>
                <a:cs typeface="Poppins"/>
              </a:rPr>
              <a:t>Estudo de outros entes federativos e modelos de estrutura de liderança</a:t>
            </a:r>
          </a:p>
        </p:txBody>
      </p:sp>
      <p:sp>
        <p:nvSpPr>
          <p:cNvPr id="24" name="object 6"/>
          <p:cNvSpPr/>
          <p:nvPr/>
        </p:nvSpPr>
        <p:spPr>
          <a:xfrm>
            <a:off x="3924301" y="2288794"/>
            <a:ext cx="12325350" cy="1219200"/>
          </a:xfrm>
          <a:custGeom>
            <a:avLst/>
            <a:gdLst/>
            <a:ahLst/>
            <a:cxnLst/>
            <a:rect l="l" t="t" r="r" b="b"/>
            <a:pathLst>
              <a:path w="6162675" h="609600">
                <a:moveTo>
                  <a:pt x="5857875" y="0"/>
                </a:moveTo>
                <a:lnTo>
                  <a:pt x="304800" y="0"/>
                </a:lnTo>
                <a:lnTo>
                  <a:pt x="255374" y="3990"/>
                </a:lnTo>
                <a:lnTo>
                  <a:pt x="208483" y="15544"/>
                </a:lnTo>
                <a:lnTo>
                  <a:pt x="164753" y="34032"/>
                </a:lnTo>
                <a:lnTo>
                  <a:pt x="124815" y="58826"/>
                </a:lnTo>
                <a:lnTo>
                  <a:pt x="89296" y="89296"/>
                </a:lnTo>
                <a:lnTo>
                  <a:pt x="58826" y="124815"/>
                </a:lnTo>
                <a:lnTo>
                  <a:pt x="34032" y="164753"/>
                </a:lnTo>
                <a:lnTo>
                  <a:pt x="15544" y="208483"/>
                </a:lnTo>
                <a:lnTo>
                  <a:pt x="3990" y="255374"/>
                </a:lnTo>
                <a:lnTo>
                  <a:pt x="0" y="304800"/>
                </a:lnTo>
                <a:lnTo>
                  <a:pt x="3990" y="354225"/>
                </a:lnTo>
                <a:lnTo>
                  <a:pt x="15544" y="401116"/>
                </a:lnTo>
                <a:lnTo>
                  <a:pt x="34032" y="444846"/>
                </a:lnTo>
                <a:lnTo>
                  <a:pt x="58826" y="484784"/>
                </a:lnTo>
                <a:lnTo>
                  <a:pt x="89296" y="520303"/>
                </a:lnTo>
                <a:lnTo>
                  <a:pt x="124815" y="550773"/>
                </a:lnTo>
                <a:lnTo>
                  <a:pt x="164753" y="575567"/>
                </a:lnTo>
                <a:lnTo>
                  <a:pt x="208483" y="594055"/>
                </a:lnTo>
                <a:lnTo>
                  <a:pt x="255374" y="605609"/>
                </a:lnTo>
                <a:lnTo>
                  <a:pt x="304800" y="609600"/>
                </a:lnTo>
                <a:lnTo>
                  <a:pt x="5857875" y="609600"/>
                </a:lnTo>
                <a:lnTo>
                  <a:pt x="5907300" y="605609"/>
                </a:lnTo>
                <a:lnTo>
                  <a:pt x="5954191" y="594055"/>
                </a:lnTo>
                <a:lnTo>
                  <a:pt x="5997921" y="575567"/>
                </a:lnTo>
                <a:lnTo>
                  <a:pt x="6037859" y="550773"/>
                </a:lnTo>
                <a:lnTo>
                  <a:pt x="6073378" y="520303"/>
                </a:lnTo>
                <a:lnTo>
                  <a:pt x="6103848" y="484784"/>
                </a:lnTo>
                <a:lnTo>
                  <a:pt x="6128642" y="444846"/>
                </a:lnTo>
                <a:lnTo>
                  <a:pt x="6147130" y="401116"/>
                </a:lnTo>
                <a:lnTo>
                  <a:pt x="6158684" y="354225"/>
                </a:lnTo>
                <a:lnTo>
                  <a:pt x="6162675" y="304800"/>
                </a:lnTo>
                <a:lnTo>
                  <a:pt x="6158684" y="255374"/>
                </a:lnTo>
                <a:lnTo>
                  <a:pt x="6147130" y="208483"/>
                </a:lnTo>
                <a:lnTo>
                  <a:pt x="6128642" y="164753"/>
                </a:lnTo>
                <a:lnTo>
                  <a:pt x="6103848" y="124815"/>
                </a:lnTo>
                <a:lnTo>
                  <a:pt x="6073378" y="89296"/>
                </a:lnTo>
                <a:lnTo>
                  <a:pt x="6037859" y="58826"/>
                </a:lnTo>
                <a:lnTo>
                  <a:pt x="5997921" y="34032"/>
                </a:lnTo>
                <a:lnTo>
                  <a:pt x="5954191" y="15544"/>
                </a:lnTo>
                <a:lnTo>
                  <a:pt x="5907300" y="3990"/>
                </a:lnTo>
                <a:lnTo>
                  <a:pt x="5857875" y="0"/>
                </a:lnTo>
                <a:close/>
              </a:path>
            </a:pathLst>
          </a:custGeom>
          <a:solidFill>
            <a:schemeClr val="tx2"/>
          </a:solidFill>
          <a:ln>
            <a:solidFill>
              <a:schemeClr val="tx2"/>
            </a:solidFill>
          </a:ln>
        </p:spPr>
        <p:txBody>
          <a:bodyPr wrap="square" lIns="0" tIns="0" rIns="0" bIns="0" rtlCol="0"/>
          <a:lstStyle/>
          <a:p>
            <a:endParaRPr sz="2600">
              <a:latin typeface="Poppins" panose="020B0604020202020204" charset="0"/>
              <a:cs typeface="Poppins" panose="020B0604020202020204" charset="0"/>
            </a:endParaRPr>
          </a:p>
        </p:txBody>
      </p:sp>
      <p:grpSp>
        <p:nvGrpSpPr>
          <p:cNvPr id="26" name="object 8"/>
          <p:cNvGrpSpPr/>
          <p:nvPr/>
        </p:nvGrpSpPr>
        <p:grpSpPr>
          <a:xfrm>
            <a:off x="8953501" y="1945894"/>
            <a:ext cx="1924050" cy="1905000"/>
            <a:chOff x="4095750" y="1285875"/>
            <a:chExt cx="962025" cy="952500"/>
          </a:xfrm>
        </p:grpSpPr>
        <p:sp>
          <p:nvSpPr>
            <p:cNvPr id="27" name="object 9"/>
            <p:cNvSpPr/>
            <p:nvPr/>
          </p:nvSpPr>
          <p:spPr>
            <a:xfrm>
              <a:off x="4095750" y="1285875"/>
              <a:ext cx="962025" cy="952500"/>
            </a:xfrm>
            <a:custGeom>
              <a:avLst/>
              <a:gdLst/>
              <a:ahLst/>
              <a:cxnLst/>
              <a:rect l="l" t="t" r="r" b="b"/>
              <a:pathLst>
                <a:path w="962025" h="952500">
                  <a:moveTo>
                    <a:pt x="481075" y="0"/>
                  </a:moveTo>
                  <a:lnTo>
                    <a:pt x="431889" y="2458"/>
                  </a:lnTo>
                  <a:lnTo>
                    <a:pt x="384124" y="9676"/>
                  </a:lnTo>
                  <a:lnTo>
                    <a:pt x="338021" y="21411"/>
                  </a:lnTo>
                  <a:lnTo>
                    <a:pt x="293822" y="37427"/>
                  </a:lnTo>
                  <a:lnTo>
                    <a:pt x="251769" y="57482"/>
                  </a:lnTo>
                  <a:lnTo>
                    <a:pt x="212104" y="81338"/>
                  </a:lnTo>
                  <a:lnTo>
                    <a:pt x="175069" y="108755"/>
                  </a:lnTo>
                  <a:lnTo>
                    <a:pt x="140906" y="139493"/>
                  </a:lnTo>
                  <a:lnTo>
                    <a:pt x="109856" y="173314"/>
                  </a:lnTo>
                  <a:lnTo>
                    <a:pt x="82162" y="209977"/>
                  </a:lnTo>
                  <a:lnTo>
                    <a:pt x="58064" y="249244"/>
                  </a:lnTo>
                  <a:lnTo>
                    <a:pt x="37806" y="290875"/>
                  </a:lnTo>
                  <a:lnTo>
                    <a:pt x="21628" y="334631"/>
                  </a:lnTo>
                  <a:lnTo>
                    <a:pt x="9774" y="380271"/>
                  </a:lnTo>
                  <a:lnTo>
                    <a:pt x="2483" y="427557"/>
                  </a:lnTo>
                  <a:lnTo>
                    <a:pt x="0" y="476250"/>
                  </a:lnTo>
                  <a:lnTo>
                    <a:pt x="2483" y="524942"/>
                  </a:lnTo>
                  <a:lnTo>
                    <a:pt x="9774" y="572228"/>
                  </a:lnTo>
                  <a:lnTo>
                    <a:pt x="21628" y="617868"/>
                  </a:lnTo>
                  <a:lnTo>
                    <a:pt x="37806" y="661624"/>
                  </a:lnTo>
                  <a:lnTo>
                    <a:pt x="58064" y="703255"/>
                  </a:lnTo>
                  <a:lnTo>
                    <a:pt x="82162" y="742522"/>
                  </a:lnTo>
                  <a:lnTo>
                    <a:pt x="109856" y="779185"/>
                  </a:lnTo>
                  <a:lnTo>
                    <a:pt x="140906" y="813006"/>
                  </a:lnTo>
                  <a:lnTo>
                    <a:pt x="175069" y="843744"/>
                  </a:lnTo>
                  <a:lnTo>
                    <a:pt x="212104" y="871161"/>
                  </a:lnTo>
                  <a:lnTo>
                    <a:pt x="251769" y="895017"/>
                  </a:lnTo>
                  <a:lnTo>
                    <a:pt x="293822" y="915072"/>
                  </a:lnTo>
                  <a:lnTo>
                    <a:pt x="338021" y="931088"/>
                  </a:lnTo>
                  <a:lnTo>
                    <a:pt x="384124" y="942823"/>
                  </a:lnTo>
                  <a:lnTo>
                    <a:pt x="431889" y="950041"/>
                  </a:lnTo>
                  <a:lnTo>
                    <a:pt x="481075" y="952500"/>
                  </a:lnTo>
                  <a:lnTo>
                    <a:pt x="530239" y="950041"/>
                  </a:lnTo>
                  <a:lnTo>
                    <a:pt x="577985" y="942823"/>
                  </a:lnTo>
                  <a:lnTo>
                    <a:pt x="624071" y="931088"/>
                  </a:lnTo>
                  <a:lnTo>
                    <a:pt x="668256" y="915072"/>
                  </a:lnTo>
                  <a:lnTo>
                    <a:pt x="710296" y="895017"/>
                  </a:lnTo>
                  <a:lnTo>
                    <a:pt x="749951" y="871161"/>
                  </a:lnTo>
                  <a:lnTo>
                    <a:pt x="786977" y="843744"/>
                  </a:lnTo>
                  <a:lnTo>
                    <a:pt x="821134" y="813006"/>
                  </a:lnTo>
                  <a:lnTo>
                    <a:pt x="852179" y="779185"/>
                  </a:lnTo>
                  <a:lnTo>
                    <a:pt x="879869" y="742522"/>
                  </a:lnTo>
                  <a:lnTo>
                    <a:pt x="903964" y="703255"/>
                  </a:lnTo>
                  <a:lnTo>
                    <a:pt x="924220" y="661624"/>
                  </a:lnTo>
                  <a:lnTo>
                    <a:pt x="940397" y="617868"/>
                  </a:lnTo>
                  <a:lnTo>
                    <a:pt x="952251" y="572228"/>
                  </a:lnTo>
                  <a:lnTo>
                    <a:pt x="959541" y="524942"/>
                  </a:lnTo>
                  <a:lnTo>
                    <a:pt x="962025" y="476250"/>
                  </a:lnTo>
                  <a:lnTo>
                    <a:pt x="959541" y="427557"/>
                  </a:lnTo>
                  <a:lnTo>
                    <a:pt x="952251" y="380271"/>
                  </a:lnTo>
                  <a:lnTo>
                    <a:pt x="940397" y="334631"/>
                  </a:lnTo>
                  <a:lnTo>
                    <a:pt x="924220" y="290875"/>
                  </a:lnTo>
                  <a:lnTo>
                    <a:pt x="903964" y="249244"/>
                  </a:lnTo>
                  <a:lnTo>
                    <a:pt x="879869" y="209977"/>
                  </a:lnTo>
                  <a:lnTo>
                    <a:pt x="852179" y="173314"/>
                  </a:lnTo>
                  <a:lnTo>
                    <a:pt x="821134" y="139493"/>
                  </a:lnTo>
                  <a:lnTo>
                    <a:pt x="786977" y="108755"/>
                  </a:lnTo>
                  <a:lnTo>
                    <a:pt x="749951" y="81338"/>
                  </a:lnTo>
                  <a:lnTo>
                    <a:pt x="710296" y="57482"/>
                  </a:lnTo>
                  <a:lnTo>
                    <a:pt x="668256" y="37427"/>
                  </a:lnTo>
                  <a:lnTo>
                    <a:pt x="624071" y="21411"/>
                  </a:lnTo>
                  <a:lnTo>
                    <a:pt x="577985" y="9676"/>
                  </a:lnTo>
                  <a:lnTo>
                    <a:pt x="530239" y="2458"/>
                  </a:lnTo>
                  <a:lnTo>
                    <a:pt x="481075" y="0"/>
                  </a:lnTo>
                  <a:close/>
                </a:path>
              </a:pathLst>
            </a:custGeom>
            <a:solidFill>
              <a:schemeClr val="accent6"/>
            </a:solidFill>
            <a:ln>
              <a:solidFill>
                <a:schemeClr val="accent6"/>
              </a:solidFill>
            </a:ln>
          </p:spPr>
          <p:txBody>
            <a:bodyPr wrap="square" lIns="0" tIns="0" rIns="0" bIns="0" rtlCol="0"/>
            <a:lstStyle/>
            <a:p>
              <a:endParaRPr sz="2600">
                <a:latin typeface="Poppins" panose="020B0604020202020204" charset="0"/>
                <a:cs typeface="Poppins" panose="020B0604020202020204" charset="0"/>
              </a:endParaRPr>
            </a:p>
          </p:txBody>
        </p:sp>
        <p:sp>
          <p:nvSpPr>
            <p:cNvPr id="28" name="object 10"/>
            <p:cNvSpPr/>
            <p:nvPr/>
          </p:nvSpPr>
          <p:spPr>
            <a:xfrm>
              <a:off x="4352925" y="1543049"/>
              <a:ext cx="438150" cy="438150"/>
            </a:xfrm>
            <a:custGeom>
              <a:avLst/>
              <a:gdLst/>
              <a:ahLst/>
              <a:cxnLst/>
              <a:rect l="l" t="t" r="r" b="b"/>
              <a:pathLst>
                <a:path w="438150" h="438150">
                  <a:moveTo>
                    <a:pt x="104775" y="334010"/>
                  </a:moveTo>
                  <a:lnTo>
                    <a:pt x="2705" y="334010"/>
                  </a:lnTo>
                  <a:lnTo>
                    <a:pt x="2705" y="340360"/>
                  </a:lnTo>
                  <a:lnTo>
                    <a:pt x="0" y="340360"/>
                  </a:lnTo>
                  <a:lnTo>
                    <a:pt x="0" y="433070"/>
                  </a:lnTo>
                  <a:lnTo>
                    <a:pt x="2679" y="433070"/>
                  </a:lnTo>
                  <a:lnTo>
                    <a:pt x="2679" y="438150"/>
                  </a:lnTo>
                  <a:lnTo>
                    <a:pt x="104775" y="438150"/>
                  </a:lnTo>
                  <a:lnTo>
                    <a:pt x="104775" y="433070"/>
                  </a:lnTo>
                  <a:lnTo>
                    <a:pt x="104775" y="340360"/>
                  </a:lnTo>
                  <a:lnTo>
                    <a:pt x="104775" y="334010"/>
                  </a:lnTo>
                  <a:close/>
                </a:path>
                <a:path w="438150" h="438150">
                  <a:moveTo>
                    <a:pt x="276225" y="52959"/>
                  </a:moveTo>
                  <a:lnTo>
                    <a:pt x="272173" y="32524"/>
                  </a:lnTo>
                  <a:lnTo>
                    <a:pt x="261023" y="15671"/>
                  </a:lnTo>
                  <a:lnTo>
                    <a:pt x="244233" y="4229"/>
                  </a:lnTo>
                  <a:lnTo>
                    <a:pt x="223266" y="0"/>
                  </a:lnTo>
                  <a:lnTo>
                    <a:pt x="203479" y="4229"/>
                  </a:lnTo>
                  <a:lnTo>
                    <a:pt x="186969" y="15671"/>
                  </a:lnTo>
                  <a:lnTo>
                    <a:pt x="175641" y="32524"/>
                  </a:lnTo>
                  <a:lnTo>
                    <a:pt x="171450" y="52959"/>
                  </a:lnTo>
                  <a:lnTo>
                    <a:pt x="175641" y="72745"/>
                  </a:lnTo>
                  <a:lnTo>
                    <a:pt x="186969" y="89255"/>
                  </a:lnTo>
                  <a:lnTo>
                    <a:pt x="203479" y="100584"/>
                  </a:lnTo>
                  <a:lnTo>
                    <a:pt x="223266" y="104775"/>
                  </a:lnTo>
                  <a:lnTo>
                    <a:pt x="243700" y="100584"/>
                  </a:lnTo>
                  <a:lnTo>
                    <a:pt x="260553" y="89255"/>
                  </a:lnTo>
                  <a:lnTo>
                    <a:pt x="271995" y="72745"/>
                  </a:lnTo>
                  <a:lnTo>
                    <a:pt x="276225" y="52959"/>
                  </a:lnTo>
                  <a:close/>
                </a:path>
                <a:path w="438150" h="438150">
                  <a:moveTo>
                    <a:pt x="314325" y="234569"/>
                  </a:moveTo>
                  <a:lnTo>
                    <a:pt x="308483" y="228600"/>
                  </a:lnTo>
                  <a:lnTo>
                    <a:pt x="264033" y="228600"/>
                  </a:lnTo>
                  <a:lnTo>
                    <a:pt x="264033" y="365887"/>
                  </a:lnTo>
                  <a:lnTo>
                    <a:pt x="264033" y="380111"/>
                  </a:lnTo>
                  <a:lnTo>
                    <a:pt x="257048" y="384810"/>
                  </a:lnTo>
                  <a:lnTo>
                    <a:pt x="191770" y="384810"/>
                  </a:lnTo>
                  <a:lnTo>
                    <a:pt x="185928" y="378968"/>
                  </a:lnTo>
                  <a:lnTo>
                    <a:pt x="185928" y="364744"/>
                  </a:lnTo>
                  <a:lnTo>
                    <a:pt x="191770" y="358775"/>
                  </a:lnTo>
                  <a:lnTo>
                    <a:pt x="211582" y="358775"/>
                  </a:lnTo>
                  <a:lnTo>
                    <a:pt x="211582" y="331851"/>
                  </a:lnTo>
                  <a:lnTo>
                    <a:pt x="211582" y="324485"/>
                  </a:lnTo>
                  <a:lnTo>
                    <a:pt x="206883" y="329196"/>
                  </a:lnTo>
                  <a:lnTo>
                    <a:pt x="205105" y="331089"/>
                  </a:lnTo>
                  <a:lnTo>
                    <a:pt x="201930" y="331851"/>
                  </a:lnTo>
                  <a:lnTo>
                    <a:pt x="195580" y="331851"/>
                  </a:lnTo>
                  <a:lnTo>
                    <a:pt x="192278" y="331089"/>
                  </a:lnTo>
                  <a:lnTo>
                    <a:pt x="190627" y="329196"/>
                  </a:lnTo>
                  <a:lnTo>
                    <a:pt x="185928" y="324485"/>
                  </a:lnTo>
                  <a:lnTo>
                    <a:pt x="185928" y="314960"/>
                  </a:lnTo>
                  <a:lnTo>
                    <a:pt x="190627" y="311531"/>
                  </a:lnTo>
                  <a:lnTo>
                    <a:pt x="216281" y="284226"/>
                  </a:lnTo>
                  <a:lnTo>
                    <a:pt x="218948" y="281444"/>
                  </a:lnTo>
                  <a:lnTo>
                    <a:pt x="221742" y="280289"/>
                  </a:lnTo>
                  <a:lnTo>
                    <a:pt x="226822" y="280289"/>
                  </a:lnTo>
                  <a:lnTo>
                    <a:pt x="228981" y="280924"/>
                  </a:lnTo>
                  <a:lnTo>
                    <a:pt x="231394" y="281940"/>
                  </a:lnTo>
                  <a:lnTo>
                    <a:pt x="234950" y="283095"/>
                  </a:lnTo>
                  <a:lnTo>
                    <a:pt x="238379" y="288925"/>
                  </a:lnTo>
                  <a:lnTo>
                    <a:pt x="238379" y="360045"/>
                  </a:lnTo>
                  <a:lnTo>
                    <a:pt x="258318" y="360045"/>
                  </a:lnTo>
                  <a:lnTo>
                    <a:pt x="264033" y="365887"/>
                  </a:lnTo>
                  <a:lnTo>
                    <a:pt x="264033" y="228600"/>
                  </a:lnTo>
                  <a:lnTo>
                    <a:pt x="139192" y="228600"/>
                  </a:lnTo>
                  <a:lnTo>
                    <a:pt x="133350" y="234569"/>
                  </a:lnTo>
                  <a:lnTo>
                    <a:pt x="133350" y="438150"/>
                  </a:lnTo>
                  <a:lnTo>
                    <a:pt x="313182" y="438150"/>
                  </a:lnTo>
                  <a:lnTo>
                    <a:pt x="313817" y="384810"/>
                  </a:lnTo>
                  <a:lnTo>
                    <a:pt x="314172" y="339877"/>
                  </a:lnTo>
                  <a:lnTo>
                    <a:pt x="314299" y="296976"/>
                  </a:lnTo>
                  <a:lnTo>
                    <a:pt x="314312" y="280289"/>
                  </a:lnTo>
                  <a:lnTo>
                    <a:pt x="314325" y="234569"/>
                  </a:lnTo>
                  <a:close/>
                </a:path>
                <a:path w="438150" h="438150">
                  <a:moveTo>
                    <a:pt x="314325" y="169418"/>
                  </a:moveTo>
                  <a:lnTo>
                    <a:pt x="312178" y="148285"/>
                  </a:lnTo>
                  <a:lnTo>
                    <a:pt x="306006" y="128689"/>
                  </a:lnTo>
                  <a:lnTo>
                    <a:pt x="296100" y="111239"/>
                  </a:lnTo>
                  <a:lnTo>
                    <a:pt x="282829" y="96520"/>
                  </a:lnTo>
                  <a:lnTo>
                    <a:pt x="271170" y="108623"/>
                  </a:lnTo>
                  <a:lnTo>
                    <a:pt x="257378" y="118148"/>
                  </a:lnTo>
                  <a:lnTo>
                    <a:pt x="241401" y="124383"/>
                  </a:lnTo>
                  <a:lnTo>
                    <a:pt x="223266" y="126619"/>
                  </a:lnTo>
                  <a:lnTo>
                    <a:pt x="206057" y="124371"/>
                  </a:lnTo>
                  <a:lnTo>
                    <a:pt x="189953" y="117983"/>
                  </a:lnTo>
                  <a:lnTo>
                    <a:pt x="175615" y="108089"/>
                  </a:lnTo>
                  <a:lnTo>
                    <a:pt x="163703" y="95250"/>
                  </a:lnTo>
                  <a:lnTo>
                    <a:pt x="151079" y="110007"/>
                  </a:lnTo>
                  <a:lnTo>
                    <a:pt x="141516" y="127304"/>
                  </a:lnTo>
                  <a:lnTo>
                    <a:pt x="135458" y="146494"/>
                  </a:lnTo>
                  <a:lnTo>
                    <a:pt x="133350" y="166878"/>
                  </a:lnTo>
                  <a:lnTo>
                    <a:pt x="133350" y="203200"/>
                  </a:lnTo>
                  <a:lnTo>
                    <a:pt x="139192" y="209550"/>
                  </a:lnTo>
                  <a:lnTo>
                    <a:pt x="308483" y="209550"/>
                  </a:lnTo>
                  <a:lnTo>
                    <a:pt x="314325" y="203200"/>
                  </a:lnTo>
                  <a:lnTo>
                    <a:pt x="314325" y="169418"/>
                  </a:lnTo>
                  <a:close/>
                </a:path>
                <a:path w="438150" h="438150">
                  <a:moveTo>
                    <a:pt x="438150" y="297180"/>
                  </a:moveTo>
                  <a:lnTo>
                    <a:pt x="437642" y="297180"/>
                  </a:lnTo>
                  <a:lnTo>
                    <a:pt x="437642" y="292100"/>
                  </a:lnTo>
                  <a:lnTo>
                    <a:pt x="434911" y="292100"/>
                  </a:lnTo>
                  <a:lnTo>
                    <a:pt x="434911" y="285750"/>
                  </a:lnTo>
                  <a:lnTo>
                    <a:pt x="333375" y="285750"/>
                  </a:lnTo>
                  <a:lnTo>
                    <a:pt x="333375" y="292100"/>
                  </a:lnTo>
                  <a:lnTo>
                    <a:pt x="333375" y="297180"/>
                  </a:lnTo>
                  <a:lnTo>
                    <a:pt x="333375" y="433070"/>
                  </a:lnTo>
                  <a:lnTo>
                    <a:pt x="333375" y="438150"/>
                  </a:lnTo>
                  <a:lnTo>
                    <a:pt x="434898" y="438150"/>
                  </a:lnTo>
                  <a:lnTo>
                    <a:pt x="434898" y="433070"/>
                  </a:lnTo>
                  <a:lnTo>
                    <a:pt x="438150" y="433070"/>
                  </a:lnTo>
                  <a:lnTo>
                    <a:pt x="438150" y="297180"/>
                  </a:lnTo>
                  <a:close/>
                </a:path>
              </a:pathLst>
            </a:custGeom>
            <a:solidFill>
              <a:schemeClr val="tx2"/>
            </a:solidFill>
          </p:spPr>
          <p:txBody>
            <a:bodyPr wrap="square" lIns="0" tIns="0" rIns="0" bIns="0" rtlCol="0"/>
            <a:lstStyle/>
            <a:p>
              <a:endParaRPr sz="2600">
                <a:latin typeface="Poppins" panose="020B0604020202020204" charset="0"/>
                <a:cs typeface="Poppins" panose="020B0604020202020204" charset="0"/>
              </a:endParaRPr>
            </a:p>
          </p:txBody>
        </p:sp>
      </p:grpSp>
      <p:sp>
        <p:nvSpPr>
          <p:cNvPr id="29" name="object 11"/>
          <p:cNvSpPr txBox="1"/>
          <p:nvPr/>
        </p:nvSpPr>
        <p:spPr>
          <a:xfrm>
            <a:off x="11370309" y="2660727"/>
            <a:ext cx="4282518" cy="442814"/>
          </a:xfrm>
          <a:prstGeom prst="rect">
            <a:avLst/>
          </a:prstGeom>
        </p:spPr>
        <p:txBody>
          <a:bodyPr vert="horz" wrap="square" lIns="0" tIns="31750" rIns="0" bIns="0" rtlCol="0" anchor="t">
            <a:spAutoFit/>
          </a:bodyPr>
          <a:lstStyle/>
          <a:p>
            <a:pPr marL="25400">
              <a:lnSpc>
                <a:spcPts val="3328"/>
              </a:lnSpc>
            </a:pPr>
            <a:r>
              <a:rPr lang="pt-BR" sz="2600">
                <a:solidFill>
                  <a:srgbClr val="FFFFFF"/>
                </a:solidFill>
                <a:latin typeface="Poppins"/>
                <a:cs typeface="Poppins"/>
              </a:rPr>
              <a:t>Comissionados e Efetivos</a:t>
            </a:r>
          </a:p>
        </p:txBody>
      </p:sp>
      <p:sp>
        <p:nvSpPr>
          <p:cNvPr id="18" name="object 11"/>
          <p:cNvSpPr txBox="1"/>
          <p:nvPr/>
        </p:nvSpPr>
        <p:spPr>
          <a:xfrm>
            <a:off x="4641850" y="2709712"/>
            <a:ext cx="4282518" cy="455253"/>
          </a:xfrm>
          <a:prstGeom prst="rect">
            <a:avLst/>
          </a:prstGeom>
        </p:spPr>
        <p:txBody>
          <a:bodyPr vert="horz" wrap="square" lIns="0" tIns="31750" rIns="0" bIns="0" rtlCol="0" anchor="t">
            <a:spAutoFit/>
          </a:bodyPr>
          <a:lstStyle/>
          <a:p>
            <a:pPr marL="25400">
              <a:lnSpc>
                <a:spcPts val="3328"/>
              </a:lnSpc>
              <a:spcBef>
                <a:spcPts val="250"/>
              </a:spcBef>
            </a:pPr>
            <a:r>
              <a:rPr lang="pt-BR" sz="2600" b="1">
                <a:solidFill>
                  <a:srgbClr val="FFFFFF"/>
                </a:solidFill>
                <a:latin typeface="Poppins"/>
                <a:cs typeface="Poppins"/>
              </a:rPr>
              <a:t>EQUIPE TÉCNICA MISTA</a:t>
            </a:r>
            <a:endParaRPr lang="pt-BR"/>
          </a:p>
        </p:txBody>
      </p:sp>
      <p:sp>
        <p:nvSpPr>
          <p:cNvPr id="7" name="object 47">
            <a:extLst>
              <a:ext uri="{FF2B5EF4-FFF2-40B4-BE49-F238E27FC236}">
                <a16:creationId xmlns:a16="http://schemas.microsoft.com/office/drawing/2014/main" id="{49B3263A-7926-F376-F135-17E4A161CFE5}"/>
              </a:ext>
            </a:extLst>
          </p:cNvPr>
          <p:cNvSpPr/>
          <p:nvPr/>
        </p:nvSpPr>
        <p:spPr>
          <a:xfrm>
            <a:off x="2009774" y="310911"/>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8" name="Gráfico 7" descr="Lâmpada e engrenagem estrutura de tópicos">
            <a:extLst>
              <a:ext uri="{FF2B5EF4-FFF2-40B4-BE49-F238E27FC236}">
                <a16:creationId xmlns:a16="http://schemas.microsoft.com/office/drawing/2014/main" id="{38FD1EBF-C0F8-51EB-9000-3874DCBF4D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3857" y="437791"/>
            <a:ext cx="914400" cy="914400"/>
          </a:xfrm>
          <a:prstGeom prst="rect">
            <a:avLst/>
          </a:prstGeom>
        </p:spPr>
      </p:pic>
    </p:spTree>
    <p:extLst>
      <p:ext uri="{BB962C8B-B14F-4D97-AF65-F5344CB8AC3E}">
        <p14:creationId xmlns:p14="http://schemas.microsoft.com/office/powerpoint/2010/main" val="1667589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524319" cy="10287000"/>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3" name="Group 3"/>
          <p:cNvGrpSpPr/>
          <p:nvPr/>
        </p:nvGrpSpPr>
        <p:grpSpPr>
          <a:xfrm>
            <a:off x="-602413" y="-1105761"/>
            <a:ext cx="7336602" cy="11392761"/>
            <a:chOff x="0" y="0"/>
            <a:chExt cx="1932274" cy="3000563"/>
          </a:xfrm>
        </p:grpSpPr>
        <p:sp>
          <p:nvSpPr>
            <p:cNvPr id="4" name="Freeform 4"/>
            <p:cNvSpPr/>
            <p:nvPr/>
          </p:nvSpPr>
          <p:spPr>
            <a:xfrm>
              <a:off x="0" y="0"/>
              <a:ext cx="1932274" cy="3000563"/>
            </a:xfrm>
            <a:custGeom>
              <a:avLst/>
              <a:gdLst/>
              <a:ahLst/>
              <a:cxnLst/>
              <a:rect l="l" t="t" r="r" b="b"/>
              <a:pathLst>
                <a:path w="1932274" h="3000563">
                  <a:moveTo>
                    <a:pt x="0" y="0"/>
                  </a:moveTo>
                  <a:lnTo>
                    <a:pt x="1932274" y="0"/>
                  </a:lnTo>
                  <a:lnTo>
                    <a:pt x="1932274" y="3000563"/>
                  </a:lnTo>
                  <a:lnTo>
                    <a:pt x="0" y="3000563"/>
                  </a:lnTo>
                  <a:close/>
                </a:path>
              </a:pathLst>
            </a:custGeom>
            <a:solidFill>
              <a:srgbClr val="1A3C73"/>
            </a:solidFill>
          </p:spPr>
        </p:sp>
        <p:sp>
          <p:nvSpPr>
            <p:cNvPr id="5" name="TextBox 5"/>
            <p:cNvSpPr txBox="1"/>
            <p:nvPr/>
          </p:nvSpPr>
          <p:spPr>
            <a:xfrm>
              <a:off x="0" y="-38100"/>
              <a:ext cx="1932274" cy="303866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0531" y="2387512"/>
            <a:ext cx="19832409" cy="5224561"/>
            <a:chOff x="0" y="0"/>
            <a:chExt cx="2937512" cy="773845"/>
          </a:xfrm>
        </p:grpSpPr>
        <p:sp>
          <p:nvSpPr>
            <p:cNvPr id="7" name="Freeform 7"/>
            <p:cNvSpPr/>
            <p:nvPr/>
          </p:nvSpPr>
          <p:spPr>
            <a:xfrm>
              <a:off x="0" y="0"/>
              <a:ext cx="2937512" cy="773845"/>
            </a:xfrm>
            <a:custGeom>
              <a:avLst/>
              <a:gdLst/>
              <a:ahLst/>
              <a:cxnLst/>
              <a:rect l="l" t="t" r="r" b="b"/>
              <a:pathLst>
                <a:path w="2937512" h="773845">
                  <a:moveTo>
                    <a:pt x="19909" y="0"/>
                  </a:moveTo>
                  <a:lnTo>
                    <a:pt x="2917603" y="0"/>
                  </a:lnTo>
                  <a:cubicBezTo>
                    <a:pt x="2928598" y="0"/>
                    <a:pt x="2937512" y="8913"/>
                    <a:pt x="2937512" y="19909"/>
                  </a:cubicBezTo>
                  <a:lnTo>
                    <a:pt x="2937512" y="753936"/>
                  </a:lnTo>
                  <a:cubicBezTo>
                    <a:pt x="2937512" y="764931"/>
                    <a:pt x="2928598" y="773845"/>
                    <a:pt x="2917603" y="773845"/>
                  </a:cubicBezTo>
                  <a:lnTo>
                    <a:pt x="19909" y="773845"/>
                  </a:lnTo>
                  <a:cubicBezTo>
                    <a:pt x="8913" y="773845"/>
                    <a:pt x="0" y="764931"/>
                    <a:pt x="0" y="753936"/>
                  </a:cubicBezTo>
                  <a:lnTo>
                    <a:pt x="0" y="19909"/>
                  </a:lnTo>
                  <a:cubicBezTo>
                    <a:pt x="0" y="8913"/>
                    <a:pt x="8913" y="0"/>
                    <a:pt x="19909" y="0"/>
                  </a:cubicBezTo>
                  <a:close/>
                </a:path>
              </a:pathLst>
            </a:custGeom>
            <a:solidFill>
              <a:srgbClr val="EE7830"/>
            </a:solidFill>
          </p:spPr>
        </p:sp>
        <p:sp>
          <p:nvSpPr>
            <p:cNvPr id="8" name="TextBox 8"/>
            <p:cNvSpPr txBox="1"/>
            <p:nvPr/>
          </p:nvSpPr>
          <p:spPr>
            <a:xfrm>
              <a:off x="0" y="-38100"/>
              <a:ext cx="2937512" cy="81194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0" y="0"/>
            <a:ext cx="19680527" cy="7612073"/>
          </a:xfrm>
          <a:custGeom>
            <a:avLst/>
            <a:gdLst/>
            <a:ahLst/>
            <a:cxnLst/>
            <a:rect l="l" t="t" r="r" b="b"/>
            <a:pathLst>
              <a:path w="19680527" h="7612073">
                <a:moveTo>
                  <a:pt x="0" y="0"/>
                </a:moveTo>
                <a:lnTo>
                  <a:pt x="19680527" y="0"/>
                </a:lnTo>
                <a:lnTo>
                  <a:pt x="19680527" y="7612073"/>
                </a:lnTo>
                <a:lnTo>
                  <a:pt x="0" y="7612073"/>
                </a:lnTo>
                <a:lnTo>
                  <a:pt x="0" y="0"/>
                </a:lnTo>
                <a:close/>
              </a:path>
            </a:pathLst>
          </a:custGeom>
          <a:blipFill>
            <a:blip r:embed="rId3"/>
            <a:stretch>
              <a:fillRect t="-27653" b="-12068"/>
            </a:stretch>
          </a:blipFill>
        </p:spPr>
      </p:sp>
      <p:sp>
        <p:nvSpPr>
          <p:cNvPr id="10" name="Freeform 10"/>
          <p:cNvSpPr/>
          <p:nvPr/>
        </p:nvSpPr>
        <p:spPr>
          <a:xfrm>
            <a:off x="1028700" y="8453136"/>
            <a:ext cx="2539108" cy="919072"/>
          </a:xfrm>
          <a:custGeom>
            <a:avLst/>
            <a:gdLst/>
            <a:ahLst/>
            <a:cxnLst/>
            <a:rect l="l" t="t" r="r" b="b"/>
            <a:pathLst>
              <a:path w="2539108" h="919072">
                <a:moveTo>
                  <a:pt x="0" y="0"/>
                </a:moveTo>
                <a:lnTo>
                  <a:pt x="2539108" y="0"/>
                </a:lnTo>
                <a:lnTo>
                  <a:pt x="2539108" y="919071"/>
                </a:lnTo>
                <a:lnTo>
                  <a:pt x="0" y="919071"/>
                </a:lnTo>
                <a:lnTo>
                  <a:pt x="0" y="0"/>
                </a:lnTo>
                <a:close/>
              </a:path>
            </a:pathLst>
          </a:custGeom>
          <a:blipFill>
            <a:blip r:embed="rId4"/>
            <a:stretch>
              <a:fillRect t="-838"/>
            </a:stretch>
          </a:blipFill>
        </p:spPr>
      </p:sp>
      <p:sp>
        <p:nvSpPr>
          <p:cNvPr id="11" name="TextBox 11"/>
          <p:cNvSpPr txBox="1"/>
          <p:nvPr/>
        </p:nvSpPr>
        <p:spPr>
          <a:xfrm>
            <a:off x="1028700" y="3653637"/>
            <a:ext cx="16870858" cy="1128771"/>
          </a:xfrm>
          <a:prstGeom prst="rect">
            <a:avLst/>
          </a:prstGeom>
        </p:spPr>
        <p:txBody>
          <a:bodyPr wrap="square" lIns="0" tIns="0" rIns="0" bIns="0" rtlCol="0" anchor="t">
            <a:spAutoFit/>
          </a:bodyPr>
          <a:lstStyle/>
          <a:p>
            <a:pPr>
              <a:lnSpc>
                <a:spcPct val="150000"/>
              </a:lnSpc>
              <a:spcBef>
                <a:spcPts val="10"/>
              </a:spcBef>
            </a:pPr>
            <a:r>
              <a:rPr lang="pt-BR" sz="5400" b="1">
                <a:solidFill>
                  <a:schemeClr val="bg1"/>
                </a:solidFill>
                <a:latin typeface="Poppins"/>
                <a:cs typeface="Poppins"/>
              </a:rPr>
              <a:t>Elaboração da proposta</a:t>
            </a:r>
            <a:endParaRPr lang="pt-BR" sz="5400" b="1">
              <a:solidFill>
                <a:schemeClr val="bg1"/>
              </a:solidFill>
              <a:cs typeface="Calibri"/>
            </a:endParaRPr>
          </a:p>
        </p:txBody>
      </p:sp>
      <p:sp>
        <p:nvSpPr>
          <p:cNvPr id="12" name="Freeform 12"/>
          <p:cNvSpPr/>
          <p:nvPr/>
        </p:nvSpPr>
        <p:spPr>
          <a:xfrm>
            <a:off x="8894322" y="307722"/>
            <a:ext cx="9005236" cy="7302215"/>
          </a:xfrm>
          <a:custGeom>
            <a:avLst/>
            <a:gdLst/>
            <a:ahLst/>
            <a:cxnLst/>
            <a:rect l="l" t="t" r="r" b="b"/>
            <a:pathLst>
              <a:path w="9005236" h="7302215">
                <a:moveTo>
                  <a:pt x="0" y="0"/>
                </a:moveTo>
                <a:lnTo>
                  <a:pt x="9005236" y="0"/>
                </a:lnTo>
                <a:lnTo>
                  <a:pt x="9005236" y="7302215"/>
                </a:lnTo>
                <a:lnTo>
                  <a:pt x="0" y="7302215"/>
                </a:lnTo>
                <a:lnTo>
                  <a:pt x="0" y="0"/>
                </a:lnTo>
                <a:close/>
              </a:path>
            </a:pathLst>
          </a:custGeom>
          <a:blipFill>
            <a:blip r:embed="rId5">
              <a:alphaModFix amt="18000"/>
            </a:blip>
            <a:stretch>
              <a:fillRect t="-11191" r="-9076" b="-45157"/>
            </a:stretch>
          </a:blipFill>
        </p:spPr>
      </p:sp>
    </p:spTree>
    <p:extLst>
      <p:ext uri="{BB962C8B-B14F-4D97-AF65-F5344CB8AC3E}">
        <p14:creationId xmlns:p14="http://schemas.microsoft.com/office/powerpoint/2010/main" val="3672444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36512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9" name="object 14">
            <a:extLst>
              <a:ext uri="{FF2B5EF4-FFF2-40B4-BE49-F238E27FC236}">
                <a16:creationId xmlns:a16="http://schemas.microsoft.com/office/drawing/2014/main" id="{357656BB-51F5-167C-BCBD-A0ADDD058583}"/>
              </a:ext>
            </a:extLst>
          </p:cNvPr>
          <p:cNvSpPr txBox="1">
            <a:spLocks/>
          </p:cNvSpPr>
          <p:nvPr/>
        </p:nvSpPr>
        <p:spPr>
          <a:xfrm>
            <a:off x="3399065" y="687140"/>
            <a:ext cx="10363200" cy="623248"/>
          </a:xfrm>
          <a:prstGeom prst="rect">
            <a:avLst/>
          </a:prstGeom>
        </p:spPr>
        <p:txBody>
          <a:bodyPr vert="horz" wrap="square" lIns="0" tIns="3302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chemeClr val="tx2"/>
                </a:solidFill>
                <a:latin typeface="Poppins Bold"/>
                <a:ea typeface="+mn-ea"/>
                <a:cs typeface="Poppins Bold"/>
              </a:rPr>
              <a:t>DIAGNÓSTICO E PROPOSTA DE SOLUÇÃO</a:t>
            </a:r>
            <a:endParaRPr lang="pt-BR" sz="4000">
              <a:solidFill>
                <a:schemeClr val="tx2"/>
              </a:solidFill>
              <a:ea typeface="+mn-ea"/>
            </a:endParaRPr>
          </a:p>
        </p:txBody>
      </p:sp>
      <p:sp>
        <p:nvSpPr>
          <p:cNvPr id="12" name="object 36">
            <a:extLst>
              <a:ext uri="{FF2B5EF4-FFF2-40B4-BE49-F238E27FC236}">
                <a16:creationId xmlns:a16="http://schemas.microsoft.com/office/drawing/2014/main" id="{E627B88A-DA16-C7C6-B1A1-CC1ED28EE788}"/>
              </a:ext>
            </a:extLst>
          </p:cNvPr>
          <p:cNvSpPr/>
          <p:nvPr/>
        </p:nvSpPr>
        <p:spPr>
          <a:xfrm>
            <a:off x="1918530" y="294318"/>
            <a:ext cx="1219200" cy="1219200"/>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17" name="Gráfico 16" descr="Comentar com Curtir estrutura de tópicos">
            <a:extLst>
              <a:ext uri="{FF2B5EF4-FFF2-40B4-BE49-F238E27FC236}">
                <a16:creationId xmlns:a16="http://schemas.microsoft.com/office/drawing/2014/main" id="{ECFD2B8B-90F5-77E5-A23C-3FB1A14ED0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3729" y="503464"/>
            <a:ext cx="914400" cy="914400"/>
          </a:xfrm>
          <a:prstGeom prst="rect">
            <a:avLst/>
          </a:prstGeom>
        </p:spPr>
      </p:pic>
      <p:pic>
        <p:nvPicPr>
          <p:cNvPr id="11" name="Imagem 10" descr="Forma&#10;&#10;Descrição gerada automaticamente com confiança média">
            <a:extLst>
              <a:ext uri="{FF2B5EF4-FFF2-40B4-BE49-F238E27FC236}">
                <a16:creationId xmlns:a16="http://schemas.microsoft.com/office/drawing/2014/main" id="{62863FA4-0862-67D8-CF63-4A3CE8CF1CDB}"/>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43199" y="4712942"/>
            <a:ext cx="14241621" cy="2248228"/>
          </a:xfrm>
          <a:prstGeom prst="rect">
            <a:avLst/>
          </a:prstGeom>
          <a:noFill/>
          <a:ln>
            <a:solidFill>
              <a:schemeClr val="bg1"/>
            </a:solidFill>
          </a:ln>
        </p:spPr>
      </p:pic>
      <p:sp>
        <p:nvSpPr>
          <p:cNvPr id="14" name="Fluxograma: Conector 13">
            <a:extLst>
              <a:ext uri="{FF2B5EF4-FFF2-40B4-BE49-F238E27FC236}">
                <a16:creationId xmlns:a16="http://schemas.microsoft.com/office/drawing/2014/main" id="{557E38CD-3054-D385-CB99-592B1C97E611}"/>
              </a:ext>
            </a:extLst>
          </p:cNvPr>
          <p:cNvSpPr/>
          <p:nvPr/>
        </p:nvSpPr>
        <p:spPr>
          <a:xfrm>
            <a:off x="3809999" y="5239871"/>
            <a:ext cx="1600200" cy="1524000"/>
          </a:xfrm>
          <a:prstGeom prst="flowChartConnector">
            <a:avLst/>
          </a:prstGeom>
          <a:solidFill>
            <a:srgbClr val="EE7830"/>
          </a:solidFill>
          <a:ln>
            <a:solidFill>
              <a:srgbClr val="EE783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3200" b="1">
                <a:solidFill>
                  <a:schemeClr val="tx2"/>
                </a:solidFill>
                <a:latin typeface="Poppins Bold"/>
                <a:cs typeface="Poppins Bold"/>
              </a:rPr>
              <a:t>2016</a:t>
            </a:r>
          </a:p>
        </p:txBody>
      </p:sp>
      <p:sp>
        <p:nvSpPr>
          <p:cNvPr id="16" name="Fluxograma: Conector 15">
            <a:extLst>
              <a:ext uri="{FF2B5EF4-FFF2-40B4-BE49-F238E27FC236}">
                <a16:creationId xmlns:a16="http://schemas.microsoft.com/office/drawing/2014/main" id="{DC26D8AA-4287-D775-94EA-FC1319BF3485}"/>
              </a:ext>
            </a:extLst>
          </p:cNvPr>
          <p:cNvSpPr/>
          <p:nvPr/>
        </p:nvSpPr>
        <p:spPr>
          <a:xfrm>
            <a:off x="6400799" y="4768321"/>
            <a:ext cx="1600200" cy="1524000"/>
          </a:xfrm>
          <a:prstGeom prst="flowChartConnector">
            <a:avLst/>
          </a:prstGeom>
          <a:solidFill>
            <a:srgbClr val="EE7830"/>
          </a:solidFill>
          <a:ln>
            <a:solidFill>
              <a:srgbClr val="EE783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3200" b="1">
                <a:solidFill>
                  <a:schemeClr val="tx2"/>
                </a:solidFill>
                <a:latin typeface="Poppins Bold"/>
                <a:cs typeface="Poppins Bold"/>
              </a:rPr>
              <a:t>2019</a:t>
            </a:r>
          </a:p>
        </p:txBody>
      </p:sp>
      <p:sp>
        <p:nvSpPr>
          <p:cNvPr id="19" name="Fluxograma: Conector 18">
            <a:extLst>
              <a:ext uri="{FF2B5EF4-FFF2-40B4-BE49-F238E27FC236}">
                <a16:creationId xmlns:a16="http://schemas.microsoft.com/office/drawing/2014/main" id="{16842ADE-DD4D-67C3-E784-98FD77FE2475}"/>
              </a:ext>
            </a:extLst>
          </p:cNvPr>
          <p:cNvSpPr/>
          <p:nvPr/>
        </p:nvSpPr>
        <p:spPr>
          <a:xfrm>
            <a:off x="8959969" y="5365236"/>
            <a:ext cx="1729596" cy="1567132"/>
          </a:xfrm>
          <a:prstGeom prst="flowChartConnector">
            <a:avLst/>
          </a:prstGeom>
          <a:solidFill>
            <a:srgbClr val="EE7830"/>
          </a:solidFill>
          <a:ln>
            <a:solidFill>
              <a:srgbClr val="EE783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3200" b="1">
                <a:solidFill>
                  <a:schemeClr val="tx2"/>
                </a:solidFill>
                <a:latin typeface="Poppins Bold"/>
                <a:cs typeface="Poppins Bold"/>
              </a:rPr>
              <a:t>2020</a:t>
            </a:r>
          </a:p>
        </p:txBody>
      </p:sp>
      <p:sp>
        <p:nvSpPr>
          <p:cNvPr id="21" name="Fluxograma: Conector 20">
            <a:extLst>
              <a:ext uri="{FF2B5EF4-FFF2-40B4-BE49-F238E27FC236}">
                <a16:creationId xmlns:a16="http://schemas.microsoft.com/office/drawing/2014/main" id="{7B44AFC3-6219-AC2C-1E92-4370FB16DCC4}"/>
              </a:ext>
            </a:extLst>
          </p:cNvPr>
          <p:cNvSpPr/>
          <p:nvPr/>
        </p:nvSpPr>
        <p:spPr>
          <a:xfrm>
            <a:off x="11658599" y="4782671"/>
            <a:ext cx="1600200" cy="1524000"/>
          </a:xfrm>
          <a:prstGeom prst="flowChartConnector">
            <a:avLst/>
          </a:prstGeom>
          <a:solidFill>
            <a:srgbClr val="EE7830"/>
          </a:solidFill>
          <a:ln>
            <a:solidFill>
              <a:srgbClr val="EE783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3200" b="1">
                <a:solidFill>
                  <a:schemeClr val="tx2"/>
                </a:solidFill>
                <a:latin typeface="Poppins Bold"/>
                <a:cs typeface="Poppins Bold"/>
              </a:rPr>
              <a:t>2021</a:t>
            </a:r>
            <a:endParaRPr lang="pt-BR" sz="3200" b="1">
              <a:solidFill>
                <a:schemeClr val="tx2"/>
              </a:solidFill>
              <a:latin typeface="Poppins Bold"/>
              <a:cs typeface="Poppins Bold"/>
            </a:endParaRPr>
          </a:p>
        </p:txBody>
      </p:sp>
      <p:sp>
        <p:nvSpPr>
          <p:cNvPr id="23" name="Fluxograma: Conector 22">
            <a:extLst>
              <a:ext uri="{FF2B5EF4-FFF2-40B4-BE49-F238E27FC236}">
                <a16:creationId xmlns:a16="http://schemas.microsoft.com/office/drawing/2014/main" id="{96533DC0-C133-0764-A175-A39BA0A43894}"/>
              </a:ext>
            </a:extLst>
          </p:cNvPr>
          <p:cNvSpPr/>
          <p:nvPr/>
        </p:nvSpPr>
        <p:spPr>
          <a:xfrm>
            <a:off x="14130067" y="5316071"/>
            <a:ext cx="1729596" cy="1502434"/>
          </a:xfrm>
          <a:prstGeom prst="flowChartConnector">
            <a:avLst/>
          </a:prstGeom>
          <a:solidFill>
            <a:srgbClr val="EE7830"/>
          </a:solidFill>
          <a:ln>
            <a:solidFill>
              <a:srgbClr val="EE783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3200" b="1">
                <a:solidFill>
                  <a:schemeClr val="tx2"/>
                </a:solidFill>
                <a:latin typeface="Poppins Bold"/>
                <a:cs typeface="Poppins Bold"/>
              </a:rPr>
              <a:t>2022</a:t>
            </a:r>
          </a:p>
        </p:txBody>
      </p:sp>
      <p:sp>
        <p:nvSpPr>
          <p:cNvPr id="25" name="Retângulo 24">
            <a:extLst>
              <a:ext uri="{FF2B5EF4-FFF2-40B4-BE49-F238E27FC236}">
                <a16:creationId xmlns:a16="http://schemas.microsoft.com/office/drawing/2014/main" id="{FE3CDA1A-061F-3A99-C0DE-E830B1060E56}"/>
              </a:ext>
            </a:extLst>
          </p:cNvPr>
          <p:cNvSpPr/>
          <p:nvPr/>
        </p:nvSpPr>
        <p:spPr>
          <a:xfrm>
            <a:off x="2610378" y="6959732"/>
            <a:ext cx="3990524" cy="2442848"/>
          </a:xfrm>
          <a:prstGeom prst="rect">
            <a:avLst/>
          </a:prstGeom>
        </p:spPr>
        <p:txBody>
          <a:bodyPr wrap="square" lIns="91440" tIns="45720" rIns="91440" bIns="45720" anchor="t">
            <a:spAutoFit/>
          </a:bodyPr>
          <a:lstStyle/>
          <a:p>
            <a:pPr algn="ctr">
              <a:lnSpc>
                <a:spcPts val="3115"/>
              </a:lnSpc>
            </a:pPr>
            <a:r>
              <a:rPr lang="en-US" b="1" err="1">
                <a:solidFill>
                  <a:schemeClr val="tx2"/>
                </a:solidFill>
                <a:latin typeface="Poppins"/>
                <a:cs typeface="Poppins 2"/>
              </a:rPr>
              <a:t>Início</a:t>
            </a:r>
            <a:r>
              <a:rPr lang="en-US" b="1">
                <a:solidFill>
                  <a:schemeClr val="tx2"/>
                </a:solidFill>
                <a:latin typeface="Poppins"/>
                <a:cs typeface="Poppins 2"/>
              </a:rPr>
              <a:t> do </a:t>
            </a:r>
            <a:r>
              <a:rPr lang="en-US" b="1" err="1">
                <a:solidFill>
                  <a:schemeClr val="tx2"/>
                </a:solidFill>
                <a:latin typeface="Poppins"/>
                <a:cs typeface="Poppins 2"/>
              </a:rPr>
              <a:t>processo</a:t>
            </a:r>
            <a:r>
              <a:rPr lang="en-US" b="1">
                <a:solidFill>
                  <a:schemeClr val="tx2"/>
                </a:solidFill>
                <a:latin typeface="Poppins"/>
                <a:cs typeface="Poppins 2"/>
              </a:rPr>
              <a:t> de </a:t>
            </a:r>
            <a:r>
              <a:rPr lang="en-US" b="1" err="1">
                <a:solidFill>
                  <a:schemeClr val="tx2"/>
                </a:solidFill>
                <a:latin typeface="Poppins"/>
                <a:cs typeface="Poppins 2"/>
              </a:rPr>
              <a:t>diagnóstico</a:t>
            </a:r>
            <a:r>
              <a:rPr lang="en-US" b="1">
                <a:solidFill>
                  <a:schemeClr val="tx2"/>
                </a:solidFill>
                <a:latin typeface="Poppins"/>
                <a:cs typeface="Poppins 2"/>
              </a:rPr>
              <a:t>: </a:t>
            </a:r>
            <a:r>
              <a:rPr lang="en-US" err="1">
                <a:solidFill>
                  <a:schemeClr val="tx2"/>
                </a:solidFill>
                <a:latin typeface="Poppins"/>
                <a:cs typeface="Poppins 2"/>
              </a:rPr>
              <a:t>percepção</a:t>
            </a:r>
            <a:r>
              <a:rPr lang="en-US">
                <a:solidFill>
                  <a:schemeClr val="tx2"/>
                </a:solidFill>
                <a:latin typeface="Poppins"/>
                <a:cs typeface="Poppins 2"/>
              </a:rPr>
              <a:t> do </a:t>
            </a:r>
            <a:r>
              <a:rPr lang="en-US" err="1">
                <a:solidFill>
                  <a:schemeClr val="tx2"/>
                </a:solidFill>
                <a:latin typeface="Poppins"/>
                <a:cs typeface="Poppins 2"/>
              </a:rPr>
              <a:t>problema</a:t>
            </a:r>
            <a:r>
              <a:rPr lang="en-US">
                <a:solidFill>
                  <a:schemeClr val="tx2"/>
                </a:solidFill>
                <a:latin typeface="Poppins"/>
                <a:cs typeface="Poppins 2"/>
              </a:rPr>
              <a:t> e </a:t>
            </a:r>
            <a:r>
              <a:rPr lang="en-US" err="1">
                <a:solidFill>
                  <a:schemeClr val="tx2"/>
                </a:solidFill>
                <a:latin typeface="Poppins"/>
                <a:cs typeface="Poppins 2"/>
              </a:rPr>
              <a:t>mapeamento</a:t>
            </a:r>
            <a:r>
              <a:rPr lang="en-US">
                <a:solidFill>
                  <a:schemeClr val="tx2"/>
                </a:solidFill>
                <a:latin typeface="Poppins"/>
                <a:cs typeface="Poppins 2"/>
              </a:rPr>
              <a:t> da </a:t>
            </a:r>
            <a:r>
              <a:rPr lang="en-US" err="1">
                <a:solidFill>
                  <a:schemeClr val="tx2"/>
                </a:solidFill>
                <a:latin typeface="Poppins"/>
                <a:cs typeface="Poppins 2"/>
              </a:rPr>
              <a:t>distribuição</a:t>
            </a:r>
            <a:r>
              <a:rPr lang="en-US">
                <a:solidFill>
                  <a:schemeClr val="tx2"/>
                </a:solidFill>
                <a:latin typeface="Poppins"/>
                <a:cs typeface="Poppins 2"/>
              </a:rPr>
              <a:t> dos cargos </a:t>
            </a:r>
            <a:r>
              <a:rPr lang="en-US" err="1">
                <a:solidFill>
                  <a:schemeClr val="tx2"/>
                </a:solidFill>
                <a:latin typeface="Poppins"/>
                <a:cs typeface="Poppins 2"/>
              </a:rPr>
              <a:t>em</a:t>
            </a:r>
            <a:r>
              <a:rPr lang="en-US">
                <a:solidFill>
                  <a:schemeClr val="tx2"/>
                </a:solidFill>
                <a:latin typeface="Poppins"/>
                <a:cs typeface="Poppins 2"/>
              </a:rPr>
              <a:t> </a:t>
            </a:r>
            <a:r>
              <a:rPr lang="en-US" err="1">
                <a:solidFill>
                  <a:schemeClr val="tx2"/>
                </a:solidFill>
                <a:latin typeface="Poppins"/>
                <a:cs typeface="Poppins 2"/>
              </a:rPr>
              <a:t>comissão</a:t>
            </a:r>
            <a:r>
              <a:rPr lang="en-US">
                <a:solidFill>
                  <a:schemeClr val="tx2"/>
                </a:solidFill>
                <a:latin typeface="Poppins"/>
                <a:cs typeface="Poppins 2"/>
              </a:rPr>
              <a:t> </a:t>
            </a:r>
            <a:r>
              <a:rPr lang="en-US" err="1">
                <a:solidFill>
                  <a:schemeClr val="tx2"/>
                </a:solidFill>
                <a:latin typeface="Poppins"/>
                <a:cs typeface="Poppins 2"/>
              </a:rPr>
              <a:t>nas</a:t>
            </a:r>
            <a:r>
              <a:rPr lang="en-US">
                <a:solidFill>
                  <a:schemeClr val="tx2"/>
                </a:solidFill>
                <a:latin typeface="Poppins"/>
                <a:cs typeface="Poppins 2"/>
              </a:rPr>
              <a:t> </a:t>
            </a:r>
            <a:r>
              <a:rPr lang="en-US" err="1">
                <a:solidFill>
                  <a:schemeClr val="tx2"/>
                </a:solidFill>
                <a:latin typeface="Poppins"/>
                <a:cs typeface="Poppins 2"/>
              </a:rPr>
              <a:t>estruturas</a:t>
            </a:r>
            <a:r>
              <a:rPr lang="en-US">
                <a:solidFill>
                  <a:schemeClr val="tx2"/>
                </a:solidFill>
                <a:latin typeface="Poppins"/>
                <a:cs typeface="Poppins 2"/>
              </a:rPr>
              <a:t> e </a:t>
            </a:r>
            <a:r>
              <a:rPr lang="en-US" err="1">
                <a:solidFill>
                  <a:schemeClr val="tx2"/>
                </a:solidFill>
                <a:latin typeface="Poppins"/>
                <a:cs typeface="Poppins 2"/>
              </a:rPr>
              <a:t>suas</a:t>
            </a:r>
            <a:r>
              <a:rPr lang="en-US">
                <a:solidFill>
                  <a:schemeClr val="tx2"/>
                </a:solidFill>
                <a:latin typeface="Poppins"/>
                <a:cs typeface="Poppins 2"/>
              </a:rPr>
              <a:t> </a:t>
            </a:r>
            <a:r>
              <a:rPr lang="en-US" err="1">
                <a:solidFill>
                  <a:schemeClr val="tx2"/>
                </a:solidFill>
                <a:latin typeface="Poppins"/>
                <a:cs typeface="Poppins 2"/>
              </a:rPr>
              <a:t>distorções</a:t>
            </a:r>
            <a:endParaRPr lang="en-US">
              <a:solidFill>
                <a:schemeClr val="tx2"/>
              </a:solidFill>
              <a:latin typeface="Poppins"/>
              <a:cs typeface="Poppins 2"/>
            </a:endParaRPr>
          </a:p>
        </p:txBody>
      </p:sp>
      <p:sp>
        <p:nvSpPr>
          <p:cNvPr id="26" name="Retângulo 25">
            <a:extLst>
              <a:ext uri="{FF2B5EF4-FFF2-40B4-BE49-F238E27FC236}">
                <a16:creationId xmlns:a16="http://schemas.microsoft.com/office/drawing/2014/main" id="{90027C61-8712-1B4C-F17B-9DD82E654022}"/>
              </a:ext>
            </a:extLst>
          </p:cNvPr>
          <p:cNvSpPr/>
          <p:nvPr/>
        </p:nvSpPr>
        <p:spPr>
          <a:xfrm>
            <a:off x="4773768" y="2456063"/>
            <a:ext cx="4852194" cy="2045303"/>
          </a:xfrm>
          <a:prstGeom prst="rect">
            <a:avLst/>
          </a:prstGeom>
          <a:ln>
            <a:noFill/>
          </a:ln>
        </p:spPr>
        <p:txBody>
          <a:bodyPr wrap="square" lIns="91440" tIns="45720" rIns="91440" bIns="45720" anchor="t">
            <a:spAutoFit/>
          </a:bodyPr>
          <a:lstStyle/>
          <a:p>
            <a:pPr algn="ctr">
              <a:lnSpc>
                <a:spcPts val="3115"/>
              </a:lnSpc>
            </a:pPr>
            <a:r>
              <a:rPr lang="en-US" b="1" err="1">
                <a:solidFill>
                  <a:schemeClr val="tx2"/>
                </a:solidFill>
                <a:latin typeface="Poppins 2"/>
                <a:cs typeface="Poppins 2"/>
              </a:rPr>
              <a:t>Proposta</a:t>
            </a:r>
            <a:r>
              <a:rPr lang="en-US" b="1">
                <a:solidFill>
                  <a:schemeClr val="tx2"/>
                </a:solidFill>
                <a:latin typeface="Poppins 2"/>
                <a:cs typeface="Poppins 2"/>
              </a:rPr>
              <a:t> </a:t>
            </a:r>
            <a:r>
              <a:rPr lang="en-US" b="1" err="1">
                <a:solidFill>
                  <a:schemeClr val="tx2"/>
                </a:solidFill>
                <a:latin typeface="Poppins 2"/>
                <a:cs typeface="Poppins 2"/>
              </a:rPr>
              <a:t>inicial</a:t>
            </a:r>
            <a:r>
              <a:rPr lang="en-US" b="1">
                <a:solidFill>
                  <a:schemeClr val="tx2"/>
                </a:solidFill>
                <a:latin typeface="Poppins 2"/>
                <a:cs typeface="Poppins 2"/>
              </a:rPr>
              <a:t> de </a:t>
            </a:r>
            <a:r>
              <a:rPr lang="en-US" b="1" err="1">
                <a:solidFill>
                  <a:schemeClr val="tx2"/>
                </a:solidFill>
                <a:latin typeface="Poppins 2"/>
                <a:cs typeface="Poppins 2"/>
              </a:rPr>
              <a:t>solução</a:t>
            </a:r>
            <a:r>
              <a:rPr lang="en-US" b="1">
                <a:solidFill>
                  <a:schemeClr val="tx2"/>
                </a:solidFill>
                <a:latin typeface="Poppins 2"/>
                <a:cs typeface="Poppins 2"/>
              </a:rPr>
              <a:t>:</a:t>
            </a:r>
            <a:r>
              <a:rPr lang="en-US">
                <a:solidFill>
                  <a:schemeClr val="tx2"/>
                </a:solidFill>
                <a:latin typeface="Poppins 2"/>
                <a:cs typeface="Poppins 2"/>
              </a:rPr>
              <a:t> </a:t>
            </a:r>
            <a:r>
              <a:rPr lang="en-US" i="1">
                <a:solidFill>
                  <a:schemeClr val="tx2"/>
                </a:solidFill>
                <a:latin typeface="Poppins 2"/>
                <a:cs typeface="Poppins 2"/>
              </a:rPr>
              <a:t>benchmarking </a:t>
            </a:r>
            <a:r>
              <a:rPr lang="en-US" err="1">
                <a:solidFill>
                  <a:schemeClr val="tx2"/>
                </a:solidFill>
                <a:latin typeface="Poppins 2"/>
                <a:cs typeface="Poppins 2"/>
              </a:rPr>
              <a:t>identifica</a:t>
            </a:r>
            <a:r>
              <a:rPr lang="en-US">
                <a:solidFill>
                  <a:schemeClr val="tx2"/>
                </a:solidFill>
                <a:latin typeface="Poppins 2"/>
                <a:cs typeface="Poppins 2"/>
              </a:rPr>
              <a:t> </a:t>
            </a:r>
            <a:r>
              <a:rPr lang="en-US" err="1">
                <a:solidFill>
                  <a:schemeClr val="tx2"/>
                </a:solidFill>
                <a:latin typeface="Poppins 2"/>
                <a:cs typeface="Poppins 2"/>
              </a:rPr>
              <a:t>referências</a:t>
            </a:r>
            <a:r>
              <a:rPr lang="en-US">
                <a:solidFill>
                  <a:schemeClr val="tx2"/>
                </a:solidFill>
                <a:latin typeface="Poppins 2"/>
                <a:cs typeface="Poppins 2"/>
              </a:rPr>
              <a:t> </a:t>
            </a:r>
            <a:r>
              <a:rPr lang="en-US" err="1">
                <a:solidFill>
                  <a:schemeClr val="tx2"/>
                </a:solidFill>
                <a:latin typeface="Poppins 2"/>
                <a:cs typeface="Poppins 2"/>
              </a:rPr>
              <a:t>especialmente</a:t>
            </a:r>
            <a:r>
              <a:rPr lang="en-US">
                <a:solidFill>
                  <a:schemeClr val="tx2"/>
                </a:solidFill>
                <a:latin typeface="Poppins 2"/>
                <a:cs typeface="Poppins 2"/>
              </a:rPr>
              <a:t> </a:t>
            </a:r>
            <a:r>
              <a:rPr lang="en-US" err="1">
                <a:solidFill>
                  <a:schemeClr val="tx2"/>
                </a:solidFill>
                <a:latin typeface="Poppins 2"/>
                <a:cs typeface="Poppins 2"/>
              </a:rPr>
              <a:t>nos</a:t>
            </a:r>
            <a:r>
              <a:rPr lang="en-US">
                <a:solidFill>
                  <a:schemeClr val="tx2"/>
                </a:solidFill>
                <a:latin typeface="Poppins 2"/>
                <a:cs typeface="Poppins 2"/>
              </a:rPr>
              <a:t> </a:t>
            </a:r>
            <a:r>
              <a:rPr lang="en-US" err="1">
                <a:solidFill>
                  <a:schemeClr val="tx2"/>
                </a:solidFill>
                <a:latin typeface="Poppins 2"/>
                <a:cs typeface="Poppins 2"/>
              </a:rPr>
              <a:t>modelos</a:t>
            </a:r>
            <a:r>
              <a:rPr lang="en-US">
                <a:solidFill>
                  <a:schemeClr val="tx2"/>
                </a:solidFill>
                <a:latin typeface="Poppins 2"/>
                <a:cs typeface="Poppins 2"/>
              </a:rPr>
              <a:t> dos Governos Federal e de Minas Gerais. Diretrização da </a:t>
            </a:r>
            <a:r>
              <a:rPr lang="en-US" err="1">
                <a:solidFill>
                  <a:schemeClr val="tx2"/>
                </a:solidFill>
                <a:latin typeface="Poppins 2"/>
                <a:cs typeface="Poppins 2"/>
              </a:rPr>
              <a:t>proposta</a:t>
            </a:r>
            <a:r>
              <a:rPr lang="en-US">
                <a:solidFill>
                  <a:schemeClr val="tx2"/>
                </a:solidFill>
                <a:latin typeface="Poppins 2"/>
                <a:cs typeface="Poppins 2"/>
              </a:rPr>
              <a:t>.</a:t>
            </a:r>
          </a:p>
        </p:txBody>
      </p:sp>
      <p:sp>
        <p:nvSpPr>
          <p:cNvPr id="27" name="Retângulo 26">
            <a:extLst>
              <a:ext uri="{FF2B5EF4-FFF2-40B4-BE49-F238E27FC236}">
                <a16:creationId xmlns:a16="http://schemas.microsoft.com/office/drawing/2014/main" id="{98D81339-C24D-850C-A3ED-F5B2547FF81B}"/>
              </a:ext>
            </a:extLst>
          </p:cNvPr>
          <p:cNvSpPr/>
          <p:nvPr/>
        </p:nvSpPr>
        <p:spPr>
          <a:xfrm>
            <a:off x="10353556" y="2566560"/>
            <a:ext cx="4219510" cy="1647759"/>
          </a:xfrm>
          <a:prstGeom prst="rect">
            <a:avLst/>
          </a:prstGeom>
        </p:spPr>
        <p:txBody>
          <a:bodyPr wrap="square" lIns="91440" tIns="45720" rIns="91440" bIns="45720" anchor="t">
            <a:spAutoFit/>
          </a:bodyPr>
          <a:lstStyle/>
          <a:p>
            <a:pPr algn="ctr">
              <a:lnSpc>
                <a:spcPts val="3115"/>
              </a:lnSpc>
            </a:pPr>
            <a:r>
              <a:rPr lang="en-US" b="1" err="1">
                <a:solidFill>
                  <a:schemeClr val="tx2"/>
                </a:solidFill>
                <a:latin typeface="Poppins"/>
                <a:cs typeface="Poppins 2"/>
              </a:rPr>
              <a:t>Formulação</a:t>
            </a:r>
            <a:r>
              <a:rPr lang="en-US" b="1">
                <a:solidFill>
                  <a:schemeClr val="tx2"/>
                </a:solidFill>
                <a:latin typeface="Poppins"/>
                <a:cs typeface="Poppins 2"/>
              </a:rPr>
              <a:t>: </a:t>
            </a:r>
            <a:r>
              <a:rPr lang="en-US" err="1">
                <a:solidFill>
                  <a:schemeClr val="tx2"/>
                </a:solidFill>
                <a:latin typeface="Poppins"/>
                <a:cs typeface="Poppins 2"/>
              </a:rPr>
              <a:t>detalhamento</a:t>
            </a:r>
            <a:r>
              <a:rPr lang="en-US">
                <a:solidFill>
                  <a:schemeClr val="tx2"/>
                </a:solidFill>
                <a:latin typeface="Poppins"/>
                <a:cs typeface="Poppins 2"/>
              </a:rPr>
              <a:t> da </a:t>
            </a:r>
            <a:r>
              <a:rPr lang="en-US" err="1">
                <a:solidFill>
                  <a:schemeClr val="tx2"/>
                </a:solidFill>
                <a:latin typeface="Poppins"/>
                <a:cs typeface="Poppins 2"/>
              </a:rPr>
              <a:t>proposta</a:t>
            </a:r>
            <a:r>
              <a:rPr lang="en-US">
                <a:solidFill>
                  <a:schemeClr val="tx2"/>
                </a:solidFill>
                <a:latin typeface="Poppins"/>
                <a:cs typeface="Poppins 2"/>
              </a:rPr>
              <a:t>, forma de </a:t>
            </a:r>
            <a:r>
              <a:rPr lang="en-US" err="1">
                <a:solidFill>
                  <a:schemeClr val="tx2"/>
                </a:solidFill>
                <a:latin typeface="Poppins"/>
                <a:cs typeface="Poppins 2"/>
              </a:rPr>
              <a:t>transição</a:t>
            </a:r>
            <a:r>
              <a:rPr lang="en-US">
                <a:solidFill>
                  <a:schemeClr val="tx2"/>
                </a:solidFill>
                <a:latin typeface="Poppins"/>
                <a:cs typeface="Poppins 2"/>
              </a:rPr>
              <a:t> e </a:t>
            </a:r>
            <a:r>
              <a:rPr lang="en-US" err="1">
                <a:solidFill>
                  <a:schemeClr val="tx2"/>
                </a:solidFill>
                <a:latin typeface="Poppins"/>
                <a:cs typeface="Poppins 2"/>
              </a:rPr>
              <a:t>funcionamento</a:t>
            </a:r>
            <a:r>
              <a:rPr lang="en-US">
                <a:solidFill>
                  <a:schemeClr val="tx2"/>
                </a:solidFill>
                <a:latin typeface="Poppins"/>
                <a:cs typeface="Poppins 2"/>
              </a:rPr>
              <a:t> </a:t>
            </a:r>
            <a:r>
              <a:rPr lang="en-US" err="1">
                <a:solidFill>
                  <a:schemeClr val="tx2"/>
                </a:solidFill>
                <a:latin typeface="Poppins"/>
                <a:cs typeface="Poppins 2"/>
              </a:rPr>
              <a:t>previsto</a:t>
            </a:r>
            <a:r>
              <a:rPr lang="en-US">
                <a:solidFill>
                  <a:schemeClr val="tx2"/>
                </a:solidFill>
                <a:latin typeface="Poppins"/>
                <a:cs typeface="Poppins 2"/>
              </a:rPr>
              <a:t>. </a:t>
            </a:r>
            <a:r>
              <a:rPr lang="en-US" err="1">
                <a:solidFill>
                  <a:schemeClr val="tx2"/>
                </a:solidFill>
                <a:latin typeface="Poppins"/>
                <a:cs typeface="Poppins 2"/>
              </a:rPr>
              <a:t>Projeto</a:t>
            </a:r>
            <a:r>
              <a:rPr lang="en-US">
                <a:solidFill>
                  <a:schemeClr val="tx2"/>
                </a:solidFill>
                <a:latin typeface="Poppins"/>
                <a:cs typeface="Poppins 2"/>
              </a:rPr>
              <a:t> de Lei (PL) </a:t>
            </a:r>
            <a:r>
              <a:rPr lang="en-US" err="1">
                <a:solidFill>
                  <a:schemeClr val="tx2"/>
                </a:solidFill>
                <a:latin typeface="Poppins"/>
                <a:cs typeface="Poppins 2"/>
              </a:rPr>
              <a:t>aprovado</a:t>
            </a:r>
            <a:r>
              <a:rPr lang="en-US">
                <a:solidFill>
                  <a:schemeClr val="tx2"/>
                </a:solidFill>
                <a:latin typeface="Poppins"/>
                <a:cs typeface="Poppins 2"/>
              </a:rPr>
              <a:t> </a:t>
            </a:r>
            <a:r>
              <a:rPr lang="en-US" err="1">
                <a:solidFill>
                  <a:schemeClr val="tx2"/>
                </a:solidFill>
                <a:latin typeface="Poppins"/>
                <a:cs typeface="Poppins 2"/>
              </a:rPr>
              <a:t>em</a:t>
            </a:r>
            <a:r>
              <a:rPr lang="en-US">
                <a:solidFill>
                  <a:schemeClr val="tx2"/>
                </a:solidFill>
                <a:latin typeface="Poppins"/>
                <a:cs typeface="Poppins 2"/>
              </a:rPr>
              <a:t> </a:t>
            </a:r>
            <a:r>
              <a:rPr lang="en-US" err="1">
                <a:solidFill>
                  <a:schemeClr val="tx2"/>
                </a:solidFill>
                <a:latin typeface="Poppins"/>
                <a:cs typeface="Poppins 2"/>
              </a:rPr>
              <a:t>novembro</a:t>
            </a:r>
            <a:endParaRPr lang="en-US">
              <a:solidFill>
                <a:schemeClr val="tx2"/>
              </a:solidFill>
              <a:latin typeface="Poppins"/>
              <a:cs typeface="Poppins 2"/>
            </a:endParaRPr>
          </a:p>
        </p:txBody>
      </p:sp>
      <p:sp>
        <p:nvSpPr>
          <p:cNvPr id="28" name="Retângulo 27">
            <a:extLst>
              <a:ext uri="{FF2B5EF4-FFF2-40B4-BE49-F238E27FC236}">
                <a16:creationId xmlns:a16="http://schemas.microsoft.com/office/drawing/2014/main" id="{16E8214E-B2CB-F531-D621-5A51C297C215}"/>
              </a:ext>
            </a:extLst>
          </p:cNvPr>
          <p:cNvSpPr/>
          <p:nvPr/>
        </p:nvSpPr>
        <p:spPr>
          <a:xfrm>
            <a:off x="7812640" y="7156975"/>
            <a:ext cx="4104168" cy="2045303"/>
          </a:xfrm>
          <a:prstGeom prst="rect">
            <a:avLst/>
          </a:prstGeom>
        </p:spPr>
        <p:txBody>
          <a:bodyPr wrap="square" lIns="91440" tIns="45720" rIns="91440" bIns="45720" anchor="t">
            <a:spAutoFit/>
          </a:bodyPr>
          <a:lstStyle/>
          <a:p>
            <a:pPr algn="ctr">
              <a:lnSpc>
                <a:spcPts val="3115"/>
              </a:lnSpc>
            </a:pPr>
            <a:r>
              <a:rPr lang="en-US" b="1" err="1">
                <a:solidFill>
                  <a:schemeClr val="tx2"/>
                </a:solidFill>
                <a:latin typeface="Poppins"/>
                <a:cs typeface="Poppins 2"/>
              </a:rPr>
              <a:t>Identificação</a:t>
            </a:r>
            <a:r>
              <a:rPr lang="en-US" b="1">
                <a:solidFill>
                  <a:schemeClr val="tx2"/>
                </a:solidFill>
                <a:latin typeface="Poppins"/>
                <a:cs typeface="Poppins 2"/>
              </a:rPr>
              <a:t> de </a:t>
            </a:r>
            <a:r>
              <a:rPr lang="en-US" b="1" err="1">
                <a:solidFill>
                  <a:schemeClr val="tx2"/>
                </a:solidFill>
                <a:latin typeface="Poppins"/>
                <a:cs typeface="Poppins 2"/>
              </a:rPr>
              <a:t>janela</a:t>
            </a:r>
            <a:r>
              <a:rPr lang="en-US" b="1">
                <a:solidFill>
                  <a:schemeClr val="tx2"/>
                </a:solidFill>
                <a:latin typeface="Poppins"/>
                <a:cs typeface="Poppins 2"/>
              </a:rPr>
              <a:t> de </a:t>
            </a:r>
            <a:r>
              <a:rPr lang="en-US" b="1" err="1">
                <a:solidFill>
                  <a:schemeClr val="tx2"/>
                </a:solidFill>
                <a:latin typeface="Poppins"/>
                <a:cs typeface="Poppins 2"/>
              </a:rPr>
              <a:t>oportunidade</a:t>
            </a:r>
            <a:r>
              <a:rPr lang="en-US" b="1">
                <a:solidFill>
                  <a:schemeClr val="tx2"/>
                </a:solidFill>
                <a:latin typeface="Poppins"/>
                <a:cs typeface="Poppins 2"/>
              </a:rPr>
              <a:t>: </a:t>
            </a:r>
            <a:r>
              <a:rPr lang="en-US" err="1">
                <a:solidFill>
                  <a:schemeClr val="tx2"/>
                </a:solidFill>
                <a:latin typeface="Poppins"/>
                <a:cs typeface="Poppins 2"/>
              </a:rPr>
              <a:t>início</a:t>
            </a:r>
            <a:r>
              <a:rPr lang="en-US">
                <a:solidFill>
                  <a:schemeClr val="tx2"/>
                </a:solidFill>
                <a:latin typeface="Poppins"/>
                <a:cs typeface="Poppins 2"/>
              </a:rPr>
              <a:t> de novo </a:t>
            </a:r>
            <a:r>
              <a:rPr lang="en-US" err="1">
                <a:solidFill>
                  <a:schemeClr val="tx2"/>
                </a:solidFill>
                <a:latin typeface="Poppins"/>
                <a:cs typeface="Poppins 2"/>
              </a:rPr>
              <a:t>mandato</a:t>
            </a:r>
            <a:r>
              <a:rPr lang="en-US">
                <a:solidFill>
                  <a:schemeClr val="tx2"/>
                </a:solidFill>
                <a:latin typeface="Poppins"/>
                <a:cs typeface="Poppins 2"/>
              </a:rPr>
              <a:t> </a:t>
            </a:r>
            <a:r>
              <a:rPr lang="en-US" err="1">
                <a:solidFill>
                  <a:schemeClr val="tx2"/>
                </a:solidFill>
                <a:latin typeface="Poppins"/>
                <a:cs typeface="Poppins 2"/>
              </a:rPr>
              <a:t>dá</a:t>
            </a:r>
            <a:r>
              <a:rPr lang="en-US">
                <a:solidFill>
                  <a:schemeClr val="tx2"/>
                </a:solidFill>
                <a:latin typeface="Poppins"/>
                <a:cs typeface="Poppins 2"/>
              </a:rPr>
              <a:t> </a:t>
            </a:r>
            <a:r>
              <a:rPr lang="en-US" err="1">
                <a:solidFill>
                  <a:schemeClr val="tx2"/>
                </a:solidFill>
                <a:latin typeface="Poppins"/>
                <a:cs typeface="Poppins 2"/>
              </a:rPr>
              <a:t>oportunidade</a:t>
            </a:r>
            <a:r>
              <a:rPr lang="en-US">
                <a:solidFill>
                  <a:schemeClr val="tx2"/>
                </a:solidFill>
                <a:latin typeface="Poppins"/>
                <a:cs typeface="Poppins 2"/>
              </a:rPr>
              <a:t> à equipe para </a:t>
            </a:r>
            <a:r>
              <a:rPr lang="en-US" err="1">
                <a:solidFill>
                  <a:schemeClr val="tx2"/>
                </a:solidFill>
                <a:latin typeface="Poppins"/>
                <a:cs typeface="Poppins 2"/>
              </a:rPr>
              <a:t>apresentar</a:t>
            </a:r>
            <a:r>
              <a:rPr lang="en-US">
                <a:solidFill>
                  <a:schemeClr val="tx2"/>
                </a:solidFill>
                <a:latin typeface="Poppins"/>
                <a:cs typeface="Poppins 2"/>
              </a:rPr>
              <a:t> </a:t>
            </a:r>
            <a:r>
              <a:rPr lang="en-US" err="1">
                <a:solidFill>
                  <a:schemeClr val="tx2"/>
                </a:solidFill>
                <a:latin typeface="Poppins"/>
                <a:cs typeface="Poppins 2"/>
              </a:rPr>
              <a:t>proposta</a:t>
            </a:r>
            <a:r>
              <a:rPr lang="en-US">
                <a:solidFill>
                  <a:schemeClr val="tx2"/>
                </a:solidFill>
                <a:latin typeface="Poppins"/>
                <a:cs typeface="Poppins 2"/>
              </a:rPr>
              <a:t> de </a:t>
            </a:r>
            <a:r>
              <a:rPr lang="en-US" err="1">
                <a:solidFill>
                  <a:schemeClr val="tx2"/>
                </a:solidFill>
                <a:latin typeface="Poppins"/>
                <a:cs typeface="Poppins 2"/>
              </a:rPr>
              <a:t>projeto</a:t>
            </a:r>
            <a:r>
              <a:rPr lang="en-US">
                <a:solidFill>
                  <a:schemeClr val="tx2"/>
                </a:solidFill>
                <a:latin typeface="Poppins"/>
                <a:cs typeface="Poppins 2"/>
              </a:rPr>
              <a:t>. </a:t>
            </a:r>
          </a:p>
        </p:txBody>
      </p:sp>
      <p:sp>
        <p:nvSpPr>
          <p:cNvPr id="29" name="Retângulo 28">
            <a:extLst>
              <a:ext uri="{FF2B5EF4-FFF2-40B4-BE49-F238E27FC236}">
                <a16:creationId xmlns:a16="http://schemas.microsoft.com/office/drawing/2014/main" id="{01E8A89B-3CEB-D445-ED0B-1B473DDDC8E4}"/>
              </a:ext>
            </a:extLst>
          </p:cNvPr>
          <p:cNvSpPr/>
          <p:nvPr/>
        </p:nvSpPr>
        <p:spPr>
          <a:xfrm>
            <a:off x="13138239" y="7152855"/>
            <a:ext cx="3706045" cy="1647759"/>
          </a:xfrm>
          <a:prstGeom prst="rect">
            <a:avLst/>
          </a:prstGeom>
        </p:spPr>
        <p:txBody>
          <a:bodyPr wrap="square" lIns="91440" tIns="45720" rIns="91440" bIns="45720" anchor="t">
            <a:spAutoFit/>
          </a:bodyPr>
          <a:lstStyle/>
          <a:p>
            <a:pPr algn="ctr">
              <a:lnSpc>
                <a:spcPts val="3115"/>
              </a:lnSpc>
            </a:pPr>
            <a:r>
              <a:rPr lang="en-US" b="1" err="1">
                <a:solidFill>
                  <a:schemeClr val="tx2"/>
                </a:solidFill>
                <a:latin typeface="Poppins"/>
                <a:cs typeface="Poppins 2"/>
              </a:rPr>
              <a:t>Implementação</a:t>
            </a:r>
            <a:r>
              <a:rPr lang="en-US" b="1">
                <a:solidFill>
                  <a:schemeClr val="tx2"/>
                </a:solidFill>
                <a:latin typeface="Poppins"/>
                <a:cs typeface="Poppins 2"/>
              </a:rPr>
              <a:t>: </a:t>
            </a:r>
            <a:r>
              <a:rPr lang="en-US" err="1">
                <a:solidFill>
                  <a:schemeClr val="tx2"/>
                </a:solidFill>
                <a:latin typeface="Poppins"/>
                <a:cs typeface="Poppins 2"/>
              </a:rPr>
              <a:t>realização</a:t>
            </a:r>
            <a:r>
              <a:rPr lang="en-US">
                <a:solidFill>
                  <a:schemeClr val="tx2"/>
                </a:solidFill>
                <a:latin typeface="Poppins"/>
                <a:cs typeface="Poppins 2"/>
              </a:rPr>
              <a:t> dos </a:t>
            </a:r>
            <a:r>
              <a:rPr lang="en-US" err="1">
                <a:solidFill>
                  <a:schemeClr val="tx2"/>
                </a:solidFill>
                <a:latin typeface="Poppins"/>
                <a:cs typeface="Poppins 2"/>
              </a:rPr>
              <a:t>trâmites</a:t>
            </a:r>
            <a:r>
              <a:rPr lang="en-US">
                <a:solidFill>
                  <a:schemeClr val="tx2"/>
                </a:solidFill>
                <a:latin typeface="Poppins"/>
                <a:cs typeface="Poppins 2"/>
              </a:rPr>
              <a:t> de </a:t>
            </a:r>
            <a:r>
              <a:rPr lang="en-US" err="1">
                <a:solidFill>
                  <a:schemeClr val="tx2"/>
                </a:solidFill>
                <a:latin typeface="Poppins"/>
                <a:cs typeface="Poppins 2"/>
              </a:rPr>
              <a:t>implementação</a:t>
            </a:r>
            <a:r>
              <a:rPr lang="en-US">
                <a:solidFill>
                  <a:schemeClr val="tx2"/>
                </a:solidFill>
                <a:latin typeface="Poppins"/>
                <a:cs typeface="Poppins 2"/>
              </a:rPr>
              <a:t> </a:t>
            </a:r>
            <a:r>
              <a:rPr lang="en-US" err="1">
                <a:solidFill>
                  <a:schemeClr val="tx2"/>
                </a:solidFill>
                <a:latin typeface="Poppins"/>
                <a:cs typeface="Poppins 2"/>
              </a:rPr>
              <a:t>conforme</a:t>
            </a:r>
            <a:r>
              <a:rPr lang="en-US">
                <a:solidFill>
                  <a:schemeClr val="tx2"/>
                </a:solidFill>
                <a:latin typeface="Poppins"/>
                <a:cs typeface="Poppins 2"/>
              </a:rPr>
              <a:t> </a:t>
            </a:r>
            <a:r>
              <a:rPr lang="en-US" err="1">
                <a:solidFill>
                  <a:schemeClr val="tx2"/>
                </a:solidFill>
                <a:latin typeface="Poppins"/>
                <a:cs typeface="Poppins 2"/>
              </a:rPr>
              <a:t>idealizado</a:t>
            </a:r>
            <a:r>
              <a:rPr lang="en-US">
                <a:solidFill>
                  <a:schemeClr val="tx2"/>
                </a:solidFill>
                <a:latin typeface="Poppins"/>
                <a:cs typeface="Poppins 2"/>
              </a:rPr>
              <a:t> </a:t>
            </a:r>
          </a:p>
        </p:txBody>
      </p:sp>
    </p:spTree>
    <p:extLst>
      <p:ext uri="{BB962C8B-B14F-4D97-AF65-F5344CB8AC3E}">
        <p14:creationId xmlns:p14="http://schemas.microsoft.com/office/powerpoint/2010/main" val="4227617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676289" y="9506397"/>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9" name="object 14">
            <a:extLst>
              <a:ext uri="{FF2B5EF4-FFF2-40B4-BE49-F238E27FC236}">
                <a16:creationId xmlns:a16="http://schemas.microsoft.com/office/drawing/2014/main" id="{357656BB-51F5-167C-BCBD-A0ADDD058583}"/>
              </a:ext>
            </a:extLst>
          </p:cNvPr>
          <p:cNvSpPr txBox="1">
            <a:spLocks/>
          </p:cNvSpPr>
          <p:nvPr/>
        </p:nvSpPr>
        <p:spPr>
          <a:xfrm>
            <a:off x="3399065" y="687140"/>
            <a:ext cx="12088483" cy="623248"/>
          </a:xfrm>
          <a:prstGeom prst="rect">
            <a:avLst/>
          </a:prstGeom>
        </p:spPr>
        <p:txBody>
          <a:bodyPr vert="horz" wrap="square" lIns="0" tIns="3302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chemeClr val="tx2"/>
                </a:solidFill>
                <a:latin typeface="Poppins Bold"/>
                <a:ea typeface="+mn-ea"/>
                <a:cs typeface="Poppins Bold"/>
              </a:rPr>
              <a:t>2016 A 2019: DIRETRIZAÇÃO DA PROPOSTA</a:t>
            </a:r>
          </a:p>
        </p:txBody>
      </p:sp>
      <p:sp>
        <p:nvSpPr>
          <p:cNvPr id="12" name="object 36">
            <a:extLst>
              <a:ext uri="{FF2B5EF4-FFF2-40B4-BE49-F238E27FC236}">
                <a16:creationId xmlns:a16="http://schemas.microsoft.com/office/drawing/2014/main" id="{E627B88A-DA16-C7C6-B1A1-CC1ED28EE788}"/>
              </a:ext>
            </a:extLst>
          </p:cNvPr>
          <p:cNvSpPr/>
          <p:nvPr/>
        </p:nvSpPr>
        <p:spPr>
          <a:xfrm>
            <a:off x="1918530" y="332418"/>
            <a:ext cx="1219200" cy="1219200"/>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E7830"/>
          </a:solidFill>
          <a:ln>
            <a:solidFill>
              <a:srgbClr val="EE7830"/>
            </a:solidFill>
          </a:ln>
        </p:spPr>
        <p:txBody>
          <a:bodyPr wrap="square" lIns="0" tIns="0" rIns="0" bIns="0" rtlCol="0"/>
          <a:lstStyle/>
          <a:p>
            <a:endParaRPr/>
          </a:p>
        </p:txBody>
      </p:sp>
      <p:pic>
        <p:nvPicPr>
          <p:cNvPr id="2" name="Gráfico 1" descr="Quebra-cabeças estrutura de tópicos">
            <a:extLst>
              <a:ext uri="{FF2B5EF4-FFF2-40B4-BE49-F238E27FC236}">
                <a16:creationId xmlns:a16="http://schemas.microsoft.com/office/drawing/2014/main" id="{8992B8AA-88EC-147B-790B-48A699712F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2711" y="596971"/>
            <a:ext cx="708917" cy="708917"/>
          </a:xfrm>
          <a:prstGeom prst="rect">
            <a:avLst/>
          </a:prstGeom>
        </p:spPr>
      </p:pic>
      <p:grpSp>
        <p:nvGrpSpPr>
          <p:cNvPr id="17" name="Agrupar 16">
            <a:extLst>
              <a:ext uri="{FF2B5EF4-FFF2-40B4-BE49-F238E27FC236}">
                <a16:creationId xmlns:a16="http://schemas.microsoft.com/office/drawing/2014/main" id="{551EC339-AEFA-D555-5D3E-9E3AB564F96A}"/>
              </a:ext>
            </a:extLst>
          </p:cNvPr>
          <p:cNvGrpSpPr/>
          <p:nvPr/>
        </p:nvGrpSpPr>
        <p:grpSpPr>
          <a:xfrm>
            <a:off x="2136853" y="2262882"/>
            <a:ext cx="14260703" cy="2563068"/>
            <a:chOff x="2386667" y="2339938"/>
            <a:chExt cx="14639827" cy="2363056"/>
          </a:xfrm>
        </p:grpSpPr>
        <p:sp>
          <p:nvSpPr>
            <p:cNvPr id="14" name="Retângulo: Cantos Diagonais Arredondados 13">
              <a:extLst>
                <a:ext uri="{FF2B5EF4-FFF2-40B4-BE49-F238E27FC236}">
                  <a16:creationId xmlns:a16="http://schemas.microsoft.com/office/drawing/2014/main" id="{69CA5D8E-CA77-51C3-E2A9-30009FEDCB7A}"/>
                </a:ext>
              </a:extLst>
            </p:cNvPr>
            <p:cNvSpPr/>
            <p:nvPr/>
          </p:nvSpPr>
          <p:spPr>
            <a:xfrm rot="10800000">
              <a:off x="3400745" y="2339938"/>
              <a:ext cx="13625749" cy="2363056"/>
            </a:xfrm>
            <a:prstGeom prst="round2DiagRect">
              <a:avLst/>
            </a:prstGeom>
            <a:solidFill>
              <a:schemeClr val="bg1"/>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pt-BR">
                <a:cs typeface="Calibri"/>
              </a:endParaRPr>
            </a:p>
          </p:txBody>
        </p:sp>
        <p:sp>
          <p:nvSpPr>
            <p:cNvPr id="13" name="object 36">
              <a:extLst>
                <a:ext uri="{FF2B5EF4-FFF2-40B4-BE49-F238E27FC236}">
                  <a16:creationId xmlns:a16="http://schemas.microsoft.com/office/drawing/2014/main" id="{127323C3-DA7E-85EB-09E7-500518E89147}"/>
                </a:ext>
              </a:extLst>
            </p:cNvPr>
            <p:cNvSpPr/>
            <p:nvPr/>
          </p:nvSpPr>
          <p:spPr>
            <a:xfrm>
              <a:off x="2386667" y="2500533"/>
              <a:ext cx="2293206" cy="208786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E7830"/>
            </a:solidFill>
            <a:ln>
              <a:solidFill>
                <a:srgbClr val="EE7830"/>
              </a:solidFill>
            </a:ln>
          </p:spPr>
          <p:txBody>
            <a:bodyPr wrap="square" lIns="0" tIns="0" rIns="0" bIns="0" rtlCol="0"/>
            <a:lstStyle/>
            <a:p>
              <a:endParaRPr/>
            </a:p>
          </p:txBody>
        </p:sp>
        <p:pic>
          <p:nvPicPr>
            <p:cNvPr id="15" name="Gráfico 14" descr="Gráfico de barras estrutura de tópicos">
              <a:extLst>
                <a:ext uri="{FF2B5EF4-FFF2-40B4-BE49-F238E27FC236}">
                  <a16:creationId xmlns:a16="http://schemas.microsoft.com/office/drawing/2014/main" id="{AB12298B-ABCD-0D95-32E3-0079352C2B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0960" y="2745125"/>
              <a:ext cx="1617335" cy="1579400"/>
            </a:xfrm>
            <a:prstGeom prst="rect">
              <a:avLst/>
            </a:prstGeom>
          </p:spPr>
        </p:pic>
        <p:sp>
          <p:nvSpPr>
            <p:cNvPr id="16" name="CaixaDeTexto 15">
              <a:extLst>
                <a:ext uri="{FF2B5EF4-FFF2-40B4-BE49-F238E27FC236}">
                  <a16:creationId xmlns:a16="http://schemas.microsoft.com/office/drawing/2014/main" id="{D41C1939-5A67-0F42-BE20-A436697B4287}"/>
                </a:ext>
              </a:extLst>
            </p:cNvPr>
            <p:cNvSpPr txBox="1"/>
            <p:nvPr/>
          </p:nvSpPr>
          <p:spPr>
            <a:xfrm>
              <a:off x="4748523" y="2540283"/>
              <a:ext cx="12133778" cy="2000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pt-BR" b="1">
                  <a:solidFill>
                    <a:srgbClr val="1F497D"/>
                  </a:solidFill>
                  <a:latin typeface="Poppins"/>
                  <a:cs typeface="Poppins"/>
                </a:rPr>
                <a:t>Identificação do problema (2016)</a:t>
              </a:r>
            </a:p>
            <a:p>
              <a:pPr marL="285750" indent="-285750">
                <a:lnSpc>
                  <a:spcPct val="150000"/>
                </a:lnSpc>
                <a:buFont typeface="Arial"/>
                <a:buChar char="•"/>
              </a:pPr>
              <a:r>
                <a:rPr lang="pt-BR">
                  <a:solidFill>
                    <a:srgbClr val="1F497D"/>
                  </a:solidFill>
                  <a:latin typeface="Poppins"/>
                  <a:cs typeface="Poppins"/>
                </a:rPr>
                <a:t>Mapeamento de situação atual – total de níveis hierárquicos em cada órgão, cargos encarregados de chefia em cada nível, tipo de provimento (livre, restrito a servidor ou a carreira), cargos no QE.</a:t>
              </a:r>
            </a:p>
            <a:p>
              <a:pPr marL="285750" indent="-285750">
                <a:lnSpc>
                  <a:spcPct val="150000"/>
                </a:lnSpc>
                <a:buFont typeface="Arial"/>
                <a:buChar char="•"/>
              </a:pPr>
              <a:r>
                <a:rPr lang="pt-BR">
                  <a:solidFill>
                    <a:srgbClr val="1F497D"/>
                  </a:solidFill>
                  <a:latin typeface="Poppins"/>
                  <a:cs typeface="Poppins"/>
                </a:rPr>
                <a:t>Identificação dos problemas de desalinhamento entre estruturas organizacionais e de cargos.</a:t>
              </a:r>
            </a:p>
          </p:txBody>
        </p:sp>
      </p:grpSp>
      <p:grpSp>
        <p:nvGrpSpPr>
          <p:cNvPr id="26" name="Agrupar 25">
            <a:extLst>
              <a:ext uri="{FF2B5EF4-FFF2-40B4-BE49-F238E27FC236}">
                <a16:creationId xmlns:a16="http://schemas.microsoft.com/office/drawing/2014/main" id="{A57B84E7-0B49-3D77-18EC-79BE4328F535}"/>
              </a:ext>
            </a:extLst>
          </p:cNvPr>
          <p:cNvGrpSpPr/>
          <p:nvPr/>
        </p:nvGrpSpPr>
        <p:grpSpPr>
          <a:xfrm>
            <a:off x="2976935" y="5051038"/>
            <a:ext cx="14441869" cy="4981674"/>
            <a:chOff x="2976935" y="5436319"/>
            <a:chExt cx="14441869" cy="4981674"/>
          </a:xfrm>
        </p:grpSpPr>
        <p:grpSp>
          <p:nvGrpSpPr>
            <p:cNvPr id="18" name="Agrupar 17">
              <a:extLst>
                <a:ext uri="{FF2B5EF4-FFF2-40B4-BE49-F238E27FC236}">
                  <a16:creationId xmlns:a16="http://schemas.microsoft.com/office/drawing/2014/main" id="{75948191-6218-B983-DC75-F93CA42CD4C2}"/>
                </a:ext>
              </a:extLst>
            </p:cNvPr>
            <p:cNvGrpSpPr/>
            <p:nvPr/>
          </p:nvGrpSpPr>
          <p:grpSpPr>
            <a:xfrm>
              <a:off x="2976935" y="5436319"/>
              <a:ext cx="14441869" cy="4981674"/>
              <a:chOff x="3400745" y="2405443"/>
              <a:chExt cx="15109689" cy="4981674"/>
            </a:xfrm>
          </p:grpSpPr>
          <p:sp>
            <p:nvSpPr>
              <p:cNvPr id="19" name="Retângulo: Cantos Diagonais Arredondados 18">
                <a:extLst>
                  <a:ext uri="{FF2B5EF4-FFF2-40B4-BE49-F238E27FC236}">
                    <a16:creationId xmlns:a16="http://schemas.microsoft.com/office/drawing/2014/main" id="{F2F6DFAD-9067-9A82-2A49-A905182D129C}"/>
                  </a:ext>
                </a:extLst>
              </p:cNvPr>
              <p:cNvSpPr/>
              <p:nvPr/>
            </p:nvSpPr>
            <p:spPr>
              <a:xfrm>
                <a:off x="3400745" y="2442680"/>
                <a:ext cx="13972854" cy="4944437"/>
              </a:xfrm>
              <a:prstGeom prst="round2DiagRect">
                <a:avLst/>
              </a:prstGeom>
              <a:solidFill>
                <a:schemeClr val="bg1"/>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pt-BR">
                  <a:cs typeface="Calibri"/>
                </a:endParaRPr>
              </a:p>
            </p:txBody>
          </p:sp>
          <p:sp>
            <p:nvSpPr>
              <p:cNvPr id="20" name="object 36">
                <a:extLst>
                  <a:ext uri="{FF2B5EF4-FFF2-40B4-BE49-F238E27FC236}">
                    <a16:creationId xmlns:a16="http://schemas.microsoft.com/office/drawing/2014/main" id="{0183BC07-6182-F0ED-184D-20FA2B44502B}"/>
                  </a:ext>
                </a:extLst>
              </p:cNvPr>
              <p:cNvSpPr/>
              <p:nvPr/>
            </p:nvSpPr>
            <p:spPr>
              <a:xfrm>
                <a:off x="16032651" y="2405443"/>
                <a:ext cx="2477783" cy="233651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E7830"/>
              </a:solidFill>
              <a:ln>
                <a:solidFill>
                  <a:srgbClr val="EE7830"/>
                </a:solidFill>
              </a:ln>
            </p:spPr>
            <p:txBody>
              <a:bodyPr wrap="square" lIns="0" tIns="0" rIns="0" bIns="0" rtlCol="0"/>
              <a:lstStyle/>
              <a:p>
                <a:endParaRPr/>
              </a:p>
            </p:txBody>
          </p:sp>
          <p:sp>
            <p:nvSpPr>
              <p:cNvPr id="22" name="CaixaDeTexto 21">
                <a:extLst>
                  <a:ext uri="{FF2B5EF4-FFF2-40B4-BE49-F238E27FC236}">
                    <a16:creationId xmlns:a16="http://schemas.microsoft.com/office/drawing/2014/main" id="{9E55F4B1-AF8F-5359-050C-A2196A3911F6}"/>
                  </a:ext>
                </a:extLst>
              </p:cNvPr>
              <p:cNvSpPr txBox="1"/>
              <p:nvPr/>
            </p:nvSpPr>
            <p:spPr>
              <a:xfrm>
                <a:off x="3645943" y="2818053"/>
                <a:ext cx="12249363" cy="42080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pt-BR" b="1">
                    <a:solidFill>
                      <a:srgbClr val="1F497D"/>
                    </a:solidFill>
                    <a:latin typeface="Poppins"/>
                    <a:cs typeface="Poppins"/>
                  </a:rPr>
                  <a:t>Mapeamento de soluções e </a:t>
                </a:r>
                <a:r>
                  <a:rPr lang="pt-BR" b="1" err="1">
                    <a:solidFill>
                      <a:srgbClr val="1F497D"/>
                    </a:solidFill>
                    <a:latin typeface="Poppins"/>
                    <a:cs typeface="Poppins"/>
                  </a:rPr>
                  <a:t>diretrização</a:t>
                </a:r>
                <a:r>
                  <a:rPr lang="pt-BR" b="1">
                    <a:solidFill>
                      <a:srgbClr val="1F497D"/>
                    </a:solidFill>
                    <a:latin typeface="Poppins"/>
                    <a:cs typeface="Poppins"/>
                  </a:rPr>
                  <a:t> (2019)</a:t>
                </a:r>
              </a:p>
              <a:p>
                <a:pPr marL="285750" indent="-285750">
                  <a:lnSpc>
                    <a:spcPct val="150000"/>
                  </a:lnSpc>
                  <a:buFont typeface="Arial"/>
                  <a:buChar char="•"/>
                </a:pPr>
                <a:r>
                  <a:rPr lang="pt-BR" b="1">
                    <a:solidFill>
                      <a:srgbClr val="1F497D"/>
                    </a:solidFill>
                    <a:latin typeface="Poppins"/>
                    <a:cs typeface="Poppins"/>
                  </a:rPr>
                  <a:t>Nova situação: </a:t>
                </a:r>
                <a:r>
                  <a:rPr lang="pt-BR">
                    <a:solidFill>
                      <a:srgbClr val="1F497D"/>
                    </a:solidFill>
                    <a:latin typeface="Poppins"/>
                    <a:cs typeface="Poppins"/>
                  </a:rPr>
                  <a:t>quantidade de níveis hierárquicos reduzida na Administração em relação ao cenário de 2016</a:t>
                </a:r>
              </a:p>
              <a:p>
                <a:pPr marL="285750" indent="-285750">
                  <a:lnSpc>
                    <a:spcPct val="150000"/>
                  </a:lnSpc>
                  <a:buFont typeface="Arial"/>
                  <a:buChar char="•"/>
                </a:pPr>
                <a:r>
                  <a:rPr lang="pt-BR">
                    <a:solidFill>
                      <a:srgbClr val="1F497D"/>
                    </a:solidFill>
                    <a:latin typeface="Poppins"/>
                    <a:cs typeface="Poppins"/>
                  </a:rPr>
                  <a:t>Pesquisa de referências em outros entes: Governo Federal, Estado de São Paulo e Minas Gerais</a:t>
                </a:r>
                <a:endParaRPr lang="pt-BR">
                  <a:solidFill>
                    <a:srgbClr val="1F497D"/>
                  </a:solidFill>
                </a:endParaRPr>
              </a:p>
              <a:p>
                <a:pPr marL="285750" indent="-285750">
                  <a:lnSpc>
                    <a:spcPct val="150000"/>
                  </a:lnSpc>
                  <a:buFont typeface="Arial"/>
                  <a:buChar char="•"/>
                </a:pPr>
                <a:r>
                  <a:rPr lang="pt-BR">
                    <a:solidFill>
                      <a:srgbClr val="1F497D"/>
                    </a:solidFill>
                    <a:latin typeface="Poppins"/>
                    <a:cs typeface="Poppins"/>
                  </a:rPr>
                  <a:t>Estudo das novas tendências de  assessoramento e funções de  liderança </a:t>
                </a:r>
              </a:p>
              <a:p>
                <a:pPr marL="285750" indent="-285750">
                  <a:lnSpc>
                    <a:spcPct val="150000"/>
                  </a:lnSpc>
                  <a:buFont typeface="Arial"/>
                  <a:buChar char="•"/>
                </a:pPr>
                <a:r>
                  <a:rPr lang="pt-BR">
                    <a:solidFill>
                      <a:srgbClr val="1F497D"/>
                    </a:solidFill>
                    <a:latin typeface="Poppins"/>
                    <a:cs typeface="Poppins"/>
                  </a:rPr>
                  <a:t>Estabelecimento de diretrizes:</a:t>
                </a:r>
              </a:p>
              <a:p>
                <a:pPr marL="742950" indent="-285750">
                  <a:lnSpc>
                    <a:spcPct val="150000"/>
                  </a:lnSpc>
                  <a:buFont typeface="Arial"/>
                  <a:buChar char="•"/>
                </a:pPr>
                <a:r>
                  <a:rPr lang="pt-BR" b="1">
                    <a:solidFill>
                      <a:srgbClr val="1F497D"/>
                    </a:solidFill>
                    <a:latin typeface="Poppins"/>
                    <a:cs typeface="Poppins"/>
                  </a:rPr>
                  <a:t>Valorizar a remuneração</a:t>
                </a:r>
                <a:r>
                  <a:rPr lang="pt-BR">
                    <a:solidFill>
                      <a:srgbClr val="1F497D"/>
                    </a:solidFill>
                    <a:latin typeface="Poppins"/>
                    <a:cs typeface="Poppins"/>
                  </a:rPr>
                  <a:t> dos cargos em comissão </a:t>
                </a:r>
              </a:p>
              <a:p>
                <a:pPr marL="742950" lvl="1" indent="-285750">
                  <a:lnSpc>
                    <a:spcPct val="150000"/>
                  </a:lnSpc>
                  <a:buFont typeface="Arial"/>
                  <a:buChar char="•"/>
                </a:pPr>
                <a:r>
                  <a:rPr lang="pt-BR">
                    <a:solidFill>
                      <a:srgbClr val="1F497D"/>
                    </a:solidFill>
                    <a:latin typeface="Poppins"/>
                    <a:cs typeface="Poppins"/>
                  </a:rPr>
                  <a:t>Viabilizar a </a:t>
                </a:r>
                <a:r>
                  <a:rPr lang="pt-BR" b="1">
                    <a:solidFill>
                      <a:srgbClr val="1F497D"/>
                    </a:solidFill>
                    <a:latin typeface="Poppins"/>
                    <a:cs typeface="Poppins"/>
                  </a:rPr>
                  <a:t>modulação </a:t>
                </a:r>
                <a:r>
                  <a:rPr lang="pt-BR">
                    <a:solidFill>
                      <a:srgbClr val="1F497D"/>
                    </a:solidFill>
                    <a:latin typeface="Poppins"/>
                    <a:cs typeface="Poppins"/>
                  </a:rPr>
                  <a:t>dos cargos por decreto e estabelecer </a:t>
                </a:r>
                <a:r>
                  <a:rPr lang="pt-BR" b="1">
                    <a:solidFill>
                      <a:srgbClr val="1F497D"/>
                    </a:solidFill>
                    <a:latin typeface="Poppins"/>
                    <a:cs typeface="Poppins"/>
                  </a:rPr>
                  <a:t>percentuais mínimos de ocupação</a:t>
                </a:r>
                <a:r>
                  <a:rPr lang="pt-BR">
                    <a:solidFill>
                      <a:srgbClr val="1F497D"/>
                    </a:solidFill>
                    <a:latin typeface="Poppins"/>
                    <a:cs typeface="Poppins"/>
                  </a:rPr>
                  <a:t> dos cargos por servidores </a:t>
                </a:r>
              </a:p>
              <a:p>
                <a:pPr marL="742950" lvl="1" indent="-285750">
                  <a:lnSpc>
                    <a:spcPct val="150000"/>
                  </a:lnSpc>
                  <a:buFont typeface="Arial"/>
                  <a:buChar char="•"/>
                </a:pPr>
                <a:r>
                  <a:rPr lang="pt-BR">
                    <a:solidFill>
                      <a:srgbClr val="1F497D"/>
                    </a:solidFill>
                    <a:latin typeface="Poppins"/>
                    <a:cs typeface="Poppins"/>
                  </a:rPr>
                  <a:t>Apresentar proposta para as </a:t>
                </a:r>
                <a:r>
                  <a:rPr lang="pt-BR" b="1">
                    <a:solidFill>
                      <a:srgbClr val="1F497D"/>
                    </a:solidFill>
                    <a:latin typeface="Poppins"/>
                    <a:cs typeface="Poppins"/>
                  </a:rPr>
                  <a:t>funções de confiança</a:t>
                </a:r>
              </a:p>
            </p:txBody>
          </p:sp>
        </p:grpSp>
        <p:pic>
          <p:nvPicPr>
            <p:cNvPr id="25" name="Gráfico 24" descr="Área de Transferência com preenchimento sólido">
              <a:extLst>
                <a:ext uri="{FF2B5EF4-FFF2-40B4-BE49-F238E27FC236}">
                  <a16:creationId xmlns:a16="http://schemas.microsoft.com/office/drawing/2014/main" id="{E03B2BC0-E264-6C66-8283-8E185881FC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85675" y="5714200"/>
              <a:ext cx="1723489" cy="1710647"/>
            </a:xfrm>
            <a:prstGeom prst="rect">
              <a:avLst/>
            </a:prstGeom>
          </p:spPr>
        </p:pic>
      </p:grpSp>
    </p:spTree>
    <p:extLst>
      <p:ext uri="{BB962C8B-B14F-4D97-AF65-F5344CB8AC3E}">
        <p14:creationId xmlns:p14="http://schemas.microsoft.com/office/powerpoint/2010/main" val="147664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9" name="object 14">
            <a:extLst>
              <a:ext uri="{FF2B5EF4-FFF2-40B4-BE49-F238E27FC236}">
                <a16:creationId xmlns:a16="http://schemas.microsoft.com/office/drawing/2014/main" id="{357656BB-51F5-167C-BCBD-A0ADDD058583}"/>
              </a:ext>
            </a:extLst>
          </p:cNvPr>
          <p:cNvSpPr txBox="1">
            <a:spLocks/>
          </p:cNvSpPr>
          <p:nvPr/>
        </p:nvSpPr>
        <p:spPr>
          <a:xfrm>
            <a:off x="3399065" y="687140"/>
            <a:ext cx="14401137" cy="623248"/>
          </a:xfrm>
          <a:prstGeom prst="rect">
            <a:avLst/>
          </a:prstGeom>
        </p:spPr>
        <p:txBody>
          <a:bodyPr vert="horz" wrap="square" lIns="0" tIns="3302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chemeClr val="tx2"/>
                </a:solidFill>
                <a:latin typeface="Poppins Bold"/>
                <a:ea typeface="+mn-ea"/>
                <a:cs typeface="Poppins Bold"/>
              </a:rPr>
              <a:t>2020 A 2021: JANELA DE OPORTUNIDADE E FORMULAÇÃO</a:t>
            </a:r>
          </a:p>
        </p:txBody>
      </p:sp>
      <p:sp>
        <p:nvSpPr>
          <p:cNvPr id="12" name="object 36">
            <a:extLst>
              <a:ext uri="{FF2B5EF4-FFF2-40B4-BE49-F238E27FC236}">
                <a16:creationId xmlns:a16="http://schemas.microsoft.com/office/drawing/2014/main" id="{E627B88A-DA16-C7C6-B1A1-CC1ED28EE788}"/>
              </a:ext>
            </a:extLst>
          </p:cNvPr>
          <p:cNvSpPr/>
          <p:nvPr/>
        </p:nvSpPr>
        <p:spPr>
          <a:xfrm>
            <a:off x="1918530" y="275268"/>
            <a:ext cx="1219200" cy="1219200"/>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E7830"/>
          </a:solidFill>
          <a:ln>
            <a:solidFill>
              <a:srgbClr val="EE7830"/>
            </a:solidFill>
          </a:ln>
        </p:spPr>
        <p:txBody>
          <a:bodyPr wrap="square" lIns="0" tIns="0" rIns="0" bIns="0" rtlCol="0"/>
          <a:lstStyle/>
          <a:p>
            <a:endParaRPr/>
          </a:p>
        </p:txBody>
      </p:sp>
      <p:pic>
        <p:nvPicPr>
          <p:cNvPr id="17" name="Gráfico 16" descr="Comentar com Curtir estrutura de tópicos">
            <a:extLst>
              <a:ext uri="{FF2B5EF4-FFF2-40B4-BE49-F238E27FC236}">
                <a16:creationId xmlns:a16="http://schemas.microsoft.com/office/drawing/2014/main" id="{ECFD2B8B-90F5-77E5-A23C-3FB1A14ED0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3729" y="503464"/>
            <a:ext cx="914400" cy="914400"/>
          </a:xfrm>
          <a:prstGeom prst="rect">
            <a:avLst/>
          </a:prstGeom>
        </p:spPr>
      </p:pic>
      <p:grpSp>
        <p:nvGrpSpPr>
          <p:cNvPr id="34" name="Agrupar 33">
            <a:extLst>
              <a:ext uri="{FF2B5EF4-FFF2-40B4-BE49-F238E27FC236}">
                <a16:creationId xmlns:a16="http://schemas.microsoft.com/office/drawing/2014/main" id="{F8C5FEB7-1819-DA08-05EB-13015CBF2071}"/>
              </a:ext>
            </a:extLst>
          </p:cNvPr>
          <p:cNvGrpSpPr/>
          <p:nvPr/>
        </p:nvGrpSpPr>
        <p:grpSpPr>
          <a:xfrm>
            <a:off x="2259165" y="2194847"/>
            <a:ext cx="14071120" cy="2706441"/>
            <a:chOff x="2259165" y="2188228"/>
            <a:chExt cx="14071120" cy="2969720"/>
          </a:xfrm>
        </p:grpSpPr>
        <p:grpSp>
          <p:nvGrpSpPr>
            <p:cNvPr id="16" name="Agrupar 15">
              <a:extLst>
                <a:ext uri="{FF2B5EF4-FFF2-40B4-BE49-F238E27FC236}">
                  <a16:creationId xmlns:a16="http://schemas.microsoft.com/office/drawing/2014/main" id="{D8C65D7B-1499-AA60-56F0-00C28A22572B}"/>
                </a:ext>
              </a:extLst>
            </p:cNvPr>
            <p:cNvGrpSpPr/>
            <p:nvPr/>
          </p:nvGrpSpPr>
          <p:grpSpPr>
            <a:xfrm>
              <a:off x="2259165" y="2188228"/>
              <a:ext cx="14071120" cy="2969720"/>
              <a:chOff x="2512231" y="2271111"/>
              <a:chExt cx="14445205" cy="2737976"/>
            </a:xfrm>
          </p:grpSpPr>
          <p:sp>
            <p:nvSpPr>
              <p:cNvPr id="7" name="Retângulo: Cantos Diagonais Arredondados 6">
                <a:extLst>
                  <a:ext uri="{FF2B5EF4-FFF2-40B4-BE49-F238E27FC236}">
                    <a16:creationId xmlns:a16="http://schemas.microsoft.com/office/drawing/2014/main" id="{5CF648AD-AB8E-E087-68C6-0E9A7720DF30}"/>
                  </a:ext>
                </a:extLst>
              </p:cNvPr>
              <p:cNvSpPr/>
              <p:nvPr/>
            </p:nvSpPr>
            <p:spPr>
              <a:xfrm rot="10800000">
                <a:off x="3400745" y="2271111"/>
                <a:ext cx="13556691" cy="2737976"/>
              </a:xfrm>
              <a:prstGeom prst="round2DiagRect">
                <a:avLst/>
              </a:prstGeom>
              <a:solidFill>
                <a:schemeClr val="bg1"/>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pt-BR" sz="2000">
                  <a:cs typeface="Calibri"/>
                </a:endParaRPr>
              </a:p>
            </p:txBody>
          </p:sp>
          <p:sp>
            <p:nvSpPr>
              <p:cNvPr id="13" name="object 36">
                <a:extLst>
                  <a:ext uri="{FF2B5EF4-FFF2-40B4-BE49-F238E27FC236}">
                    <a16:creationId xmlns:a16="http://schemas.microsoft.com/office/drawing/2014/main" id="{87479E3F-ABA2-C909-0ED3-FFEF0BF65822}"/>
                  </a:ext>
                </a:extLst>
              </p:cNvPr>
              <p:cNvSpPr/>
              <p:nvPr/>
            </p:nvSpPr>
            <p:spPr>
              <a:xfrm>
                <a:off x="2512231" y="2357274"/>
                <a:ext cx="2154458" cy="2238511"/>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E7830"/>
              </a:solidFill>
              <a:ln>
                <a:solidFill>
                  <a:srgbClr val="EE7830"/>
                </a:solidFill>
              </a:ln>
            </p:spPr>
            <p:txBody>
              <a:bodyPr wrap="square" lIns="0" tIns="0" rIns="0" bIns="0" rtlCol="0"/>
              <a:lstStyle/>
              <a:p>
                <a:endParaRPr sz="2000"/>
              </a:p>
            </p:txBody>
          </p:sp>
          <p:sp>
            <p:nvSpPr>
              <p:cNvPr id="15" name="CaixaDeTexto 14">
                <a:extLst>
                  <a:ext uri="{FF2B5EF4-FFF2-40B4-BE49-F238E27FC236}">
                    <a16:creationId xmlns:a16="http://schemas.microsoft.com/office/drawing/2014/main" id="{17E6311E-F219-55F6-DB8C-F0C4F69B0299}"/>
                  </a:ext>
                </a:extLst>
              </p:cNvPr>
              <p:cNvSpPr txBox="1"/>
              <p:nvPr/>
            </p:nvSpPr>
            <p:spPr>
              <a:xfrm>
                <a:off x="4748523" y="2430158"/>
                <a:ext cx="12133778" cy="24286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pt-BR" sz="2000" b="1">
                    <a:solidFill>
                      <a:srgbClr val="1F497D"/>
                    </a:solidFill>
                    <a:latin typeface="Poppins"/>
                    <a:cs typeface="Poppins"/>
                  </a:rPr>
                  <a:t>Janela de oportunidade (2020)</a:t>
                </a:r>
                <a:endParaRPr lang="pt-BR" sz="2000">
                  <a:solidFill>
                    <a:srgbClr val="1F497D"/>
                  </a:solidFill>
                </a:endParaRPr>
              </a:p>
              <a:p>
                <a:pPr marL="285750" indent="-285750">
                  <a:lnSpc>
                    <a:spcPct val="150000"/>
                  </a:lnSpc>
                  <a:buFont typeface="Arial"/>
                  <a:buChar char="•"/>
                </a:pPr>
                <a:r>
                  <a:rPr lang="pt-BR" sz="2000">
                    <a:solidFill>
                      <a:srgbClr val="1F497D"/>
                    </a:solidFill>
                    <a:latin typeface="Poppins"/>
                    <a:cs typeface="Poppins"/>
                  </a:rPr>
                  <a:t>Apresentação da proposta ao novo Gabinete, que dá oportunidade de aprofundamento da formulação</a:t>
                </a:r>
              </a:p>
              <a:p>
                <a:pPr marL="285750" indent="-285750">
                  <a:lnSpc>
                    <a:spcPct val="150000"/>
                  </a:lnSpc>
                  <a:buFont typeface="Arial"/>
                  <a:buChar char="•"/>
                </a:pPr>
                <a:r>
                  <a:rPr lang="pt-BR" sz="2000">
                    <a:solidFill>
                      <a:srgbClr val="1F497D"/>
                    </a:solidFill>
                    <a:latin typeface="Poppins"/>
                    <a:cs typeface="Poppins"/>
                  </a:rPr>
                  <a:t>Formação de equipe mista (comissionados e efetivos) para formulação e planejamento da transição</a:t>
                </a:r>
                <a:endParaRPr lang="pt-BR" sz="2000">
                  <a:solidFill>
                    <a:srgbClr val="1F497D"/>
                  </a:solidFill>
                </a:endParaRPr>
              </a:p>
            </p:txBody>
          </p:sp>
        </p:grpSp>
        <p:pic>
          <p:nvPicPr>
            <p:cNvPr id="25" name="Gráfico 24" descr="Comentar com Curtir estrutura de tópicos">
              <a:extLst>
                <a:ext uri="{FF2B5EF4-FFF2-40B4-BE49-F238E27FC236}">
                  <a16:creationId xmlns:a16="http://schemas.microsoft.com/office/drawing/2014/main" id="{9D11D68E-955E-22CD-5034-C808DB2598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1252" y="2733446"/>
              <a:ext cx="1796876" cy="1770055"/>
            </a:xfrm>
            <a:prstGeom prst="rect">
              <a:avLst/>
            </a:prstGeom>
          </p:spPr>
        </p:pic>
      </p:grpSp>
      <p:grpSp>
        <p:nvGrpSpPr>
          <p:cNvPr id="28" name="Agrupar 27">
            <a:extLst>
              <a:ext uri="{FF2B5EF4-FFF2-40B4-BE49-F238E27FC236}">
                <a16:creationId xmlns:a16="http://schemas.microsoft.com/office/drawing/2014/main" id="{0AC28C70-D048-CDBE-EF24-B7221B3CC751}"/>
              </a:ext>
            </a:extLst>
          </p:cNvPr>
          <p:cNvGrpSpPr/>
          <p:nvPr/>
        </p:nvGrpSpPr>
        <p:grpSpPr>
          <a:xfrm>
            <a:off x="2964092" y="5049814"/>
            <a:ext cx="14441869" cy="4980019"/>
            <a:chOff x="3400745" y="2405443"/>
            <a:chExt cx="15109689" cy="4980019"/>
          </a:xfrm>
        </p:grpSpPr>
        <p:sp>
          <p:nvSpPr>
            <p:cNvPr id="30" name="Retângulo: Cantos Diagonais Arredondados 29">
              <a:extLst>
                <a:ext uri="{FF2B5EF4-FFF2-40B4-BE49-F238E27FC236}">
                  <a16:creationId xmlns:a16="http://schemas.microsoft.com/office/drawing/2014/main" id="{D614FCBB-FDF2-C71D-6698-3A0B8CBFD66C}"/>
                </a:ext>
              </a:extLst>
            </p:cNvPr>
            <p:cNvSpPr/>
            <p:nvPr/>
          </p:nvSpPr>
          <p:spPr>
            <a:xfrm>
              <a:off x="3400745" y="2442680"/>
              <a:ext cx="13987090" cy="4577044"/>
            </a:xfrm>
            <a:prstGeom prst="round2DiagRect">
              <a:avLst/>
            </a:prstGeom>
            <a:solidFill>
              <a:schemeClr val="bg1"/>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pt-BR" sz="2000">
                <a:cs typeface="Calibri"/>
              </a:endParaRPr>
            </a:p>
          </p:txBody>
        </p:sp>
        <p:sp>
          <p:nvSpPr>
            <p:cNvPr id="31" name="object 36">
              <a:extLst>
                <a:ext uri="{FF2B5EF4-FFF2-40B4-BE49-F238E27FC236}">
                  <a16:creationId xmlns:a16="http://schemas.microsoft.com/office/drawing/2014/main" id="{952B4623-4169-2405-AA0C-39D81F1D4414}"/>
                </a:ext>
              </a:extLst>
            </p:cNvPr>
            <p:cNvSpPr/>
            <p:nvPr/>
          </p:nvSpPr>
          <p:spPr>
            <a:xfrm>
              <a:off x="16032651" y="2405443"/>
              <a:ext cx="2477783" cy="233651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E7830"/>
            </a:solidFill>
            <a:ln>
              <a:solidFill>
                <a:srgbClr val="EE7830"/>
              </a:solidFill>
            </a:ln>
          </p:spPr>
          <p:txBody>
            <a:bodyPr wrap="square" lIns="0" tIns="0" rIns="0" bIns="0" rtlCol="0"/>
            <a:lstStyle/>
            <a:p>
              <a:endParaRPr sz="2000"/>
            </a:p>
          </p:txBody>
        </p:sp>
        <p:sp>
          <p:nvSpPr>
            <p:cNvPr id="32" name="CaixaDeTexto 31">
              <a:extLst>
                <a:ext uri="{FF2B5EF4-FFF2-40B4-BE49-F238E27FC236}">
                  <a16:creationId xmlns:a16="http://schemas.microsoft.com/office/drawing/2014/main" id="{68F352B7-343D-57D2-1118-2442AED4F443}"/>
                </a:ext>
              </a:extLst>
            </p:cNvPr>
            <p:cNvSpPr txBox="1"/>
            <p:nvPr/>
          </p:nvSpPr>
          <p:spPr>
            <a:xfrm>
              <a:off x="3645943" y="2720082"/>
              <a:ext cx="12249363" cy="46653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pt-BR" sz="2000" b="1">
                  <a:solidFill>
                    <a:srgbClr val="1F497D"/>
                  </a:solidFill>
                  <a:latin typeface="Poppins"/>
                  <a:cs typeface="Poppins"/>
                </a:rPr>
                <a:t>Formulação (2021)</a:t>
              </a:r>
            </a:p>
            <a:p>
              <a:pPr marL="285750" indent="-285750">
                <a:lnSpc>
                  <a:spcPct val="150000"/>
                </a:lnSpc>
                <a:buFont typeface="Arial"/>
                <a:buChar char="•"/>
              </a:pPr>
              <a:r>
                <a:rPr lang="pt-BR" sz="2000">
                  <a:solidFill>
                    <a:srgbClr val="1F497D"/>
                  </a:solidFill>
                  <a:latin typeface="Poppins"/>
                  <a:cs typeface="Poppins"/>
                </a:rPr>
                <a:t>Intercâmbio de experiências com Governo Federal  em reunião</a:t>
              </a:r>
              <a:endParaRPr lang="en-US" sz="2000">
                <a:solidFill>
                  <a:srgbClr val="1F497D"/>
                </a:solidFill>
                <a:latin typeface="Poppins"/>
                <a:cs typeface="Poppins"/>
              </a:endParaRPr>
            </a:p>
            <a:p>
              <a:pPr marL="285750" indent="-285750">
                <a:lnSpc>
                  <a:spcPct val="150000"/>
                </a:lnSpc>
                <a:buFont typeface="Arial"/>
                <a:buChar char="•"/>
              </a:pPr>
              <a:r>
                <a:rPr lang="pt-BR" sz="2000" b="1">
                  <a:solidFill>
                    <a:srgbClr val="1F497D"/>
                  </a:solidFill>
                  <a:latin typeface="Poppins"/>
                  <a:cs typeface="Poppins"/>
                </a:rPr>
                <a:t>Perguntas norteadoras:</a:t>
              </a:r>
            </a:p>
            <a:p>
              <a:pPr marL="285750" indent="-285750">
                <a:lnSpc>
                  <a:spcPct val="150000"/>
                </a:lnSpc>
                <a:buFont typeface="Arial"/>
                <a:buChar char="•"/>
              </a:pPr>
              <a:r>
                <a:rPr lang="pt-BR" sz="2000" b="1">
                  <a:solidFill>
                    <a:srgbClr val="1F497D"/>
                  </a:solidFill>
                  <a:latin typeface="Poppins"/>
                  <a:cs typeface="Poppins"/>
                </a:rPr>
                <a:t>VALORES:</a:t>
              </a:r>
              <a:r>
                <a:rPr lang="pt-BR" sz="2000">
                  <a:solidFill>
                    <a:srgbClr val="1F497D"/>
                  </a:solidFill>
                  <a:latin typeface="Poppins"/>
                  <a:cs typeface="Poppins"/>
                </a:rPr>
                <a:t> qual o valor do CDA-unitário? Seria possível uma escala em progressão aritmética? Qual impacto orçamentário é aceitável e como contê-lo?</a:t>
              </a:r>
            </a:p>
            <a:p>
              <a:pPr marL="285750" indent="-285750">
                <a:lnSpc>
                  <a:spcPct val="150000"/>
                </a:lnSpc>
                <a:buFont typeface="Arial"/>
                <a:buChar char="•"/>
              </a:pPr>
              <a:r>
                <a:rPr lang="pt-BR" sz="2000" b="1">
                  <a:solidFill>
                    <a:srgbClr val="1F497D"/>
                  </a:solidFill>
                  <a:latin typeface="Poppins"/>
                  <a:cs typeface="Poppins"/>
                </a:rPr>
                <a:t>DISTRIBUIÇÃO DOS CARGOS: </a:t>
              </a:r>
              <a:r>
                <a:rPr lang="pt-BR" sz="2000">
                  <a:solidFill>
                    <a:srgbClr val="1F497D"/>
                  </a:solidFill>
                  <a:latin typeface="Poppins"/>
                  <a:cs typeface="Poppins"/>
                </a:rPr>
                <a:t>como definir um total de CDA-unitário por Secretaria? Qual percentual reservar a servidores?</a:t>
              </a:r>
            </a:p>
            <a:p>
              <a:pPr marL="285750" indent="-285750">
                <a:lnSpc>
                  <a:spcPct val="150000"/>
                </a:lnSpc>
                <a:buFont typeface="Arial"/>
                <a:buChar char="•"/>
              </a:pPr>
              <a:r>
                <a:rPr lang="pt-BR" sz="2000" b="1">
                  <a:solidFill>
                    <a:srgbClr val="1F497D"/>
                  </a:solidFill>
                  <a:latin typeface="Poppins"/>
                  <a:cs typeface="Poppins"/>
                </a:rPr>
                <a:t>TRANSIÇÃO: </a:t>
              </a:r>
              <a:r>
                <a:rPr lang="pt-BR" sz="2000">
                  <a:solidFill>
                    <a:srgbClr val="1F497D"/>
                  </a:solidFill>
                  <a:latin typeface="Poppins"/>
                  <a:cs typeface="Poppins"/>
                </a:rPr>
                <a:t>como promover a transição de um modelo de cargos para o outro, considerando a alteração de remuneração? Quais atores serão envolvidos?</a:t>
              </a:r>
            </a:p>
            <a:p>
              <a:pPr marL="285750" indent="-285750">
                <a:lnSpc>
                  <a:spcPct val="150000"/>
                </a:lnSpc>
                <a:buFont typeface="Arial"/>
                <a:buChar char="•"/>
              </a:pPr>
              <a:endParaRPr lang="pt-BR" sz="2000">
                <a:solidFill>
                  <a:srgbClr val="002060"/>
                </a:solidFill>
                <a:latin typeface="Poppins"/>
                <a:cs typeface="Poppins"/>
              </a:endParaRPr>
            </a:p>
          </p:txBody>
        </p:sp>
      </p:grpSp>
      <p:pic>
        <p:nvPicPr>
          <p:cNvPr id="35" name="Gráfico 34" descr="Caneta de Caligrafia estrutura de tópicos">
            <a:extLst>
              <a:ext uri="{FF2B5EF4-FFF2-40B4-BE49-F238E27FC236}">
                <a16:creationId xmlns:a16="http://schemas.microsoft.com/office/drawing/2014/main" id="{C7CBAC67-8832-A672-3BD1-0B14F2147D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17585" y="5366658"/>
            <a:ext cx="1543922" cy="1543922"/>
          </a:xfrm>
          <a:prstGeom prst="rect">
            <a:avLst/>
          </a:prstGeom>
        </p:spPr>
      </p:pic>
    </p:spTree>
    <p:extLst>
      <p:ext uri="{BB962C8B-B14F-4D97-AF65-F5344CB8AC3E}">
        <p14:creationId xmlns:p14="http://schemas.microsoft.com/office/powerpoint/2010/main" val="2181017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524319" cy="10287000"/>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3" name="Group 3"/>
          <p:cNvGrpSpPr/>
          <p:nvPr/>
        </p:nvGrpSpPr>
        <p:grpSpPr>
          <a:xfrm>
            <a:off x="-602413" y="-1105761"/>
            <a:ext cx="7336602" cy="11392761"/>
            <a:chOff x="0" y="0"/>
            <a:chExt cx="1932274" cy="3000563"/>
          </a:xfrm>
        </p:grpSpPr>
        <p:sp>
          <p:nvSpPr>
            <p:cNvPr id="4" name="Freeform 4"/>
            <p:cNvSpPr/>
            <p:nvPr/>
          </p:nvSpPr>
          <p:spPr>
            <a:xfrm>
              <a:off x="0" y="0"/>
              <a:ext cx="1932274" cy="3000563"/>
            </a:xfrm>
            <a:custGeom>
              <a:avLst/>
              <a:gdLst/>
              <a:ahLst/>
              <a:cxnLst/>
              <a:rect l="l" t="t" r="r" b="b"/>
              <a:pathLst>
                <a:path w="1932274" h="3000563">
                  <a:moveTo>
                    <a:pt x="0" y="0"/>
                  </a:moveTo>
                  <a:lnTo>
                    <a:pt x="1932274" y="0"/>
                  </a:lnTo>
                  <a:lnTo>
                    <a:pt x="1932274" y="3000563"/>
                  </a:lnTo>
                  <a:lnTo>
                    <a:pt x="0" y="3000563"/>
                  </a:lnTo>
                  <a:close/>
                </a:path>
              </a:pathLst>
            </a:custGeom>
            <a:solidFill>
              <a:srgbClr val="1A3C73"/>
            </a:solidFill>
          </p:spPr>
        </p:sp>
        <p:sp>
          <p:nvSpPr>
            <p:cNvPr id="5" name="TextBox 5"/>
            <p:cNvSpPr txBox="1"/>
            <p:nvPr/>
          </p:nvSpPr>
          <p:spPr>
            <a:xfrm>
              <a:off x="0" y="-38100"/>
              <a:ext cx="1932274" cy="303866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0531" y="2387512"/>
            <a:ext cx="19832409" cy="5224561"/>
            <a:chOff x="0" y="0"/>
            <a:chExt cx="2937512" cy="773845"/>
          </a:xfrm>
        </p:grpSpPr>
        <p:sp>
          <p:nvSpPr>
            <p:cNvPr id="7" name="Freeform 7"/>
            <p:cNvSpPr/>
            <p:nvPr/>
          </p:nvSpPr>
          <p:spPr>
            <a:xfrm>
              <a:off x="0" y="0"/>
              <a:ext cx="2937512" cy="773845"/>
            </a:xfrm>
            <a:custGeom>
              <a:avLst/>
              <a:gdLst/>
              <a:ahLst/>
              <a:cxnLst/>
              <a:rect l="l" t="t" r="r" b="b"/>
              <a:pathLst>
                <a:path w="2937512" h="773845">
                  <a:moveTo>
                    <a:pt x="19909" y="0"/>
                  </a:moveTo>
                  <a:lnTo>
                    <a:pt x="2917603" y="0"/>
                  </a:lnTo>
                  <a:cubicBezTo>
                    <a:pt x="2928598" y="0"/>
                    <a:pt x="2937512" y="8913"/>
                    <a:pt x="2937512" y="19909"/>
                  </a:cubicBezTo>
                  <a:lnTo>
                    <a:pt x="2937512" y="753936"/>
                  </a:lnTo>
                  <a:cubicBezTo>
                    <a:pt x="2937512" y="764931"/>
                    <a:pt x="2928598" y="773845"/>
                    <a:pt x="2917603" y="773845"/>
                  </a:cubicBezTo>
                  <a:lnTo>
                    <a:pt x="19909" y="773845"/>
                  </a:lnTo>
                  <a:cubicBezTo>
                    <a:pt x="8913" y="773845"/>
                    <a:pt x="0" y="764931"/>
                    <a:pt x="0" y="753936"/>
                  </a:cubicBezTo>
                  <a:lnTo>
                    <a:pt x="0" y="19909"/>
                  </a:lnTo>
                  <a:cubicBezTo>
                    <a:pt x="0" y="8913"/>
                    <a:pt x="8913" y="0"/>
                    <a:pt x="19909" y="0"/>
                  </a:cubicBezTo>
                  <a:close/>
                </a:path>
              </a:pathLst>
            </a:custGeom>
            <a:solidFill>
              <a:srgbClr val="EE7830"/>
            </a:solidFill>
          </p:spPr>
        </p:sp>
        <p:sp>
          <p:nvSpPr>
            <p:cNvPr id="8" name="TextBox 8"/>
            <p:cNvSpPr txBox="1"/>
            <p:nvPr/>
          </p:nvSpPr>
          <p:spPr>
            <a:xfrm>
              <a:off x="0" y="-38100"/>
              <a:ext cx="2937512" cy="81194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0" y="0"/>
            <a:ext cx="19680527" cy="7612073"/>
          </a:xfrm>
          <a:custGeom>
            <a:avLst/>
            <a:gdLst/>
            <a:ahLst/>
            <a:cxnLst/>
            <a:rect l="l" t="t" r="r" b="b"/>
            <a:pathLst>
              <a:path w="19680527" h="7612073">
                <a:moveTo>
                  <a:pt x="0" y="0"/>
                </a:moveTo>
                <a:lnTo>
                  <a:pt x="19680527" y="0"/>
                </a:lnTo>
                <a:lnTo>
                  <a:pt x="19680527" y="7612073"/>
                </a:lnTo>
                <a:lnTo>
                  <a:pt x="0" y="7612073"/>
                </a:lnTo>
                <a:lnTo>
                  <a:pt x="0" y="0"/>
                </a:lnTo>
                <a:close/>
              </a:path>
            </a:pathLst>
          </a:custGeom>
          <a:blipFill>
            <a:blip r:embed="rId3"/>
            <a:stretch>
              <a:fillRect t="-27653" b="-12068"/>
            </a:stretch>
          </a:blipFill>
        </p:spPr>
      </p:sp>
      <p:sp>
        <p:nvSpPr>
          <p:cNvPr id="10" name="Freeform 10"/>
          <p:cNvSpPr/>
          <p:nvPr/>
        </p:nvSpPr>
        <p:spPr>
          <a:xfrm>
            <a:off x="1028700" y="8453136"/>
            <a:ext cx="2539108" cy="919072"/>
          </a:xfrm>
          <a:custGeom>
            <a:avLst/>
            <a:gdLst/>
            <a:ahLst/>
            <a:cxnLst/>
            <a:rect l="l" t="t" r="r" b="b"/>
            <a:pathLst>
              <a:path w="2539108" h="919072">
                <a:moveTo>
                  <a:pt x="0" y="0"/>
                </a:moveTo>
                <a:lnTo>
                  <a:pt x="2539108" y="0"/>
                </a:lnTo>
                <a:lnTo>
                  <a:pt x="2539108" y="919071"/>
                </a:lnTo>
                <a:lnTo>
                  <a:pt x="0" y="919071"/>
                </a:lnTo>
                <a:lnTo>
                  <a:pt x="0" y="0"/>
                </a:lnTo>
                <a:close/>
              </a:path>
            </a:pathLst>
          </a:custGeom>
          <a:blipFill>
            <a:blip r:embed="rId4"/>
            <a:stretch>
              <a:fillRect t="-838"/>
            </a:stretch>
          </a:blipFill>
        </p:spPr>
      </p:sp>
      <p:sp>
        <p:nvSpPr>
          <p:cNvPr id="11" name="TextBox 11"/>
          <p:cNvSpPr txBox="1"/>
          <p:nvPr/>
        </p:nvSpPr>
        <p:spPr>
          <a:xfrm>
            <a:off x="1028700" y="3653637"/>
            <a:ext cx="16870858" cy="2492990"/>
          </a:xfrm>
          <a:prstGeom prst="rect">
            <a:avLst/>
          </a:prstGeom>
        </p:spPr>
        <p:txBody>
          <a:bodyPr wrap="square" lIns="0" tIns="0" rIns="0" bIns="0" rtlCol="0" anchor="t">
            <a:spAutoFit/>
          </a:bodyPr>
          <a:lstStyle/>
          <a:p>
            <a:pPr fontAlgn="base"/>
            <a:r>
              <a:rPr lang="pt-BR" sz="5400" b="1">
                <a:solidFill>
                  <a:schemeClr val="bg1"/>
                </a:solidFill>
                <a:latin typeface="Poppins Bold"/>
                <a:cs typeface="Poppins 2"/>
              </a:rPr>
              <a:t>Modelo conceitual e a nova abordagem de cargos em comissão e funções de confiança: Desafios e Superações.</a:t>
            </a:r>
          </a:p>
        </p:txBody>
      </p:sp>
      <p:sp>
        <p:nvSpPr>
          <p:cNvPr id="12" name="Freeform 12"/>
          <p:cNvSpPr/>
          <p:nvPr/>
        </p:nvSpPr>
        <p:spPr>
          <a:xfrm>
            <a:off x="8894322" y="307722"/>
            <a:ext cx="9005236" cy="7302215"/>
          </a:xfrm>
          <a:custGeom>
            <a:avLst/>
            <a:gdLst/>
            <a:ahLst/>
            <a:cxnLst/>
            <a:rect l="l" t="t" r="r" b="b"/>
            <a:pathLst>
              <a:path w="9005236" h="7302215">
                <a:moveTo>
                  <a:pt x="0" y="0"/>
                </a:moveTo>
                <a:lnTo>
                  <a:pt x="9005236" y="0"/>
                </a:lnTo>
                <a:lnTo>
                  <a:pt x="9005236" y="7302215"/>
                </a:lnTo>
                <a:lnTo>
                  <a:pt x="0" y="7302215"/>
                </a:lnTo>
                <a:lnTo>
                  <a:pt x="0" y="0"/>
                </a:lnTo>
                <a:close/>
              </a:path>
            </a:pathLst>
          </a:custGeom>
          <a:blipFill>
            <a:blip r:embed="rId5">
              <a:alphaModFix amt="18000"/>
            </a:blip>
            <a:stretch>
              <a:fillRect t="-11191" r="-9076" b="-45157"/>
            </a:stretch>
          </a:blipFill>
        </p:spPr>
      </p:sp>
    </p:spTree>
    <p:extLst>
      <p:ext uri="{BB962C8B-B14F-4D97-AF65-F5344CB8AC3E}">
        <p14:creationId xmlns:p14="http://schemas.microsoft.com/office/powerpoint/2010/main" val="2847761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2" name="Retângulo 1"/>
          <p:cNvSpPr/>
          <p:nvPr/>
        </p:nvSpPr>
        <p:spPr>
          <a:xfrm>
            <a:off x="1980466" y="2197171"/>
            <a:ext cx="7506434" cy="7294305"/>
          </a:xfrm>
          <a:prstGeom prst="rect">
            <a:avLst/>
          </a:prstGeom>
        </p:spPr>
        <p:txBody>
          <a:bodyPr wrap="square" lIns="91440" tIns="45720" rIns="91440" bIns="45720" anchor="t">
            <a:spAutoFit/>
          </a:bodyPr>
          <a:lstStyle/>
          <a:p>
            <a:pPr marL="342900" lvl="2">
              <a:lnSpc>
                <a:spcPct val="150000"/>
              </a:lnSpc>
              <a:buClr>
                <a:schemeClr val="accent2"/>
              </a:buClr>
            </a:pPr>
            <a:r>
              <a:rPr lang="pt-BR" sz="2400">
                <a:solidFill>
                  <a:schemeClr val="tx2"/>
                </a:solidFill>
                <a:latin typeface="Poppins 2"/>
                <a:cs typeface="Poppins 2"/>
              </a:rPr>
              <a:t>Foram </a:t>
            </a:r>
            <a:r>
              <a:rPr lang="pt-BR" sz="2400" b="1">
                <a:solidFill>
                  <a:schemeClr val="tx2"/>
                </a:solidFill>
                <a:latin typeface="Poppins 2"/>
                <a:cs typeface="Poppins 2"/>
              </a:rPr>
              <a:t>classificados </a:t>
            </a:r>
            <a:r>
              <a:rPr lang="pt-BR" sz="2400">
                <a:solidFill>
                  <a:schemeClr val="tx2"/>
                </a:solidFill>
                <a:latin typeface="Poppins 2"/>
                <a:cs typeface="Poppins 2"/>
              </a:rPr>
              <a:t>os cargos em comissão ou funções de confiança de  “chefia” em cada unidade administrativa, </a:t>
            </a:r>
            <a:r>
              <a:rPr lang="pt-BR" sz="2400" b="1">
                <a:solidFill>
                  <a:schemeClr val="tx2"/>
                </a:solidFill>
                <a:latin typeface="Poppins 2"/>
                <a:cs typeface="Poppins 2"/>
              </a:rPr>
              <a:t>de acordo com seu nível hierárquico.</a:t>
            </a:r>
            <a:endParaRPr lang="pt-BR" sz="2400">
              <a:solidFill>
                <a:schemeClr val="tx2"/>
              </a:solidFill>
              <a:latin typeface="Poppins 2" panose="020B0604020202020204" charset="0"/>
              <a:cs typeface="Poppins 2" panose="020B0604020202020204" charset="0"/>
            </a:endParaRPr>
          </a:p>
          <a:p>
            <a:pPr marL="342900" lvl="2">
              <a:lnSpc>
                <a:spcPct val="150000"/>
              </a:lnSpc>
              <a:buClr>
                <a:schemeClr val="accent2"/>
              </a:buClr>
            </a:pPr>
            <a:endParaRPr lang="pt-BR" sz="2400">
              <a:solidFill>
                <a:schemeClr val="tx2"/>
              </a:solidFill>
              <a:latin typeface="Poppins 2" panose="020B0604020202020204" charset="0"/>
              <a:cs typeface="Poppins 2" panose="020B0604020202020204" charset="0"/>
            </a:endParaRPr>
          </a:p>
          <a:p>
            <a:pPr marL="342900" lvl="2">
              <a:lnSpc>
                <a:spcPct val="150000"/>
              </a:lnSpc>
              <a:buClr>
                <a:schemeClr val="accent2"/>
              </a:buClr>
            </a:pPr>
            <a:r>
              <a:rPr lang="pt-BR" sz="2400">
                <a:solidFill>
                  <a:schemeClr val="tx2"/>
                </a:solidFill>
                <a:latin typeface="Poppins 2"/>
                <a:cs typeface="Poppins 2"/>
              </a:rPr>
              <a:t> A partir do símbolo estabelecido para a </a:t>
            </a:r>
            <a:r>
              <a:rPr lang="pt-BR" sz="2400" b="1">
                <a:solidFill>
                  <a:schemeClr val="tx2"/>
                </a:solidFill>
                <a:latin typeface="Poppins 2"/>
                <a:cs typeface="Poppins 2"/>
              </a:rPr>
              <a:t>chefia</a:t>
            </a:r>
            <a:r>
              <a:rPr lang="pt-BR" sz="2400">
                <a:solidFill>
                  <a:schemeClr val="tx2"/>
                </a:solidFill>
                <a:latin typeface="Poppins 2"/>
                <a:cs typeface="Poppins 2"/>
              </a:rPr>
              <a:t>, foram destinados os demais cargos e funções de “assessoria”.</a:t>
            </a:r>
          </a:p>
          <a:p>
            <a:pPr marL="342900" lvl="2">
              <a:lnSpc>
                <a:spcPct val="150000"/>
              </a:lnSpc>
            </a:pPr>
            <a:endParaRPr lang="pt-BR" sz="2400">
              <a:solidFill>
                <a:schemeClr val="tx2"/>
              </a:solidFill>
              <a:latin typeface="Poppins 2"/>
              <a:cs typeface="Poppins 2"/>
            </a:endParaRPr>
          </a:p>
          <a:p>
            <a:pPr marL="342900" lvl="2">
              <a:lnSpc>
                <a:spcPct val="150000"/>
              </a:lnSpc>
            </a:pPr>
            <a:r>
              <a:rPr lang="pt-BR" sz="2400">
                <a:solidFill>
                  <a:schemeClr val="tx2"/>
                </a:solidFill>
                <a:latin typeface="Poppins 2"/>
                <a:cs typeface="Poppins 2"/>
              </a:rPr>
              <a:t>Com uma proposta de conversão dos cargos de chefia e assessoria de acordo com a posição hierárquica, chegou-se ao </a:t>
            </a:r>
            <a:r>
              <a:rPr lang="pt-BR" sz="2400" b="1">
                <a:solidFill>
                  <a:schemeClr val="tx2"/>
                </a:solidFill>
                <a:latin typeface="Poppins 2"/>
                <a:cs typeface="Poppins 2"/>
              </a:rPr>
              <a:t>total de CDA-unitário da Administração.</a:t>
            </a:r>
          </a:p>
        </p:txBody>
      </p:sp>
      <p:grpSp>
        <p:nvGrpSpPr>
          <p:cNvPr id="46" name="Grupo 45"/>
          <p:cNvGrpSpPr/>
          <p:nvPr/>
        </p:nvGrpSpPr>
        <p:grpSpPr>
          <a:xfrm>
            <a:off x="10077456" y="2350245"/>
            <a:ext cx="7560475" cy="5777520"/>
            <a:chOff x="9409121" y="2603338"/>
            <a:chExt cx="7560475" cy="5777520"/>
          </a:xfrm>
        </p:grpSpPr>
        <p:grpSp>
          <p:nvGrpSpPr>
            <p:cNvPr id="9" name="Grupo 8"/>
            <p:cNvGrpSpPr/>
            <p:nvPr/>
          </p:nvGrpSpPr>
          <p:grpSpPr>
            <a:xfrm>
              <a:off x="9448800" y="2603338"/>
              <a:ext cx="7509558" cy="5723420"/>
              <a:chOff x="2848606" y="2620480"/>
              <a:chExt cx="7509558" cy="5723420"/>
            </a:xfrm>
          </p:grpSpPr>
          <p:cxnSp>
            <p:nvCxnSpPr>
              <p:cNvPr id="11" name="Conector reto 10"/>
              <p:cNvCxnSpPr/>
              <p:nvPr/>
            </p:nvCxnSpPr>
            <p:spPr>
              <a:xfrm flipV="1">
                <a:off x="5862364" y="5592280"/>
                <a:ext cx="0" cy="30480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to 11"/>
              <p:cNvCxnSpPr/>
              <p:nvPr/>
            </p:nvCxnSpPr>
            <p:spPr>
              <a:xfrm flipV="1">
                <a:off x="3576364" y="5592280"/>
                <a:ext cx="0" cy="30480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flipV="1">
                <a:off x="4759393" y="4220680"/>
                <a:ext cx="0" cy="137160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tângulo 13"/>
              <p:cNvSpPr/>
              <p:nvPr/>
            </p:nvSpPr>
            <p:spPr>
              <a:xfrm>
                <a:off x="6548164" y="2620480"/>
                <a:ext cx="1489758" cy="743687"/>
              </a:xfrm>
              <a:prstGeom prst="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Poppins"/>
                  <a:cs typeface="Poppins"/>
                </a:endParaRPr>
              </a:p>
            </p:txBody>
          </p:sp>
          <p:sp>
            <p:nvSpPr>
              <p:cNvPr id="15" name="Retângulo 14"/>
              <p:cNvSpPr/>
              <p:nvPr/>
            </p:nvSpPr>
            <p:spPr>
              <a:xfrm>
                <a:off x="4014514" y="4525480"/>
                <a:ext cx="1489758" cy="743687"/>
              </a:xfrm>
              <a:prstGeom prst="rect">
                <a:avLst/>
              </a:prstGeom>
              <a:solidFill>
                <a:schemeClr val="tx2"/>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Poppins"/>
                  <a:cs typeface="Poppins"/>
                </a:endParaRPr>
              </a:p>
            </p:txBody>
          </p:sp>
          <p:sp>
            <p:nvSpPr>
              <p:cNvPr id="16" name="Retângulo 15"/>
              <p:cNvSpPr/>
              <p:nvPr/>
            </p:nvSpPr>
            <p:spPr>
              <a:xfrm>
                <a:off x="6548164" y="4525480"/>
                <a:ext cx="1489758" cy="743687"/>
              </a:xfrm>
              <a:prstGeom prst="rect">
                <a:avLst/>
              </a:prstGeom>
              <a:solidFill>
                <a:schemeClr val="tx2"/>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Poppins"/>
                  <a:cs typeface="Poppins"/>
                </a:endParaRPr>
              </a:p>
            </p:txBody>
          </p:sp>
          <p:sp>
            <p:nvSpPr>
              <p:cNvPr id="17" name="Retângulo 16"/>
              <p:cNvSpPr/>
              <p:nvPr/>
            </p:nvSpPr>
            <p:spPr>
              <a:xfrm>
                <a:off x="8868406" y="4525480"/>
                <a:ext cx="1489758" cy="743687"/>
              </a:xfrm>
              <a:prstGeom prst="rect">
                <a:avLst/>
              </a:prstGeom>
              <a:solidFill>
                <a:schemeClr val="tx2"/>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Poppins"/>
                  <a:cs typeface="Poppins"/>
                </a:endParaRPr>
              </a:p>
            </p:txBody>
          </p:sp>
          <p:sp>
            <p:nvSpPr>
              <p:cNvPr id="18" name="Retângulo 17"/>
              <p:cNvSpPr/>
              <p:nvPr/>
            </p:nvSpPr>
            <p:spPr>
              <a:xfrm>
                <a:off x="2848606" y="5839193"/>
                <a:ext cx="1489758" cy="743687"/>
              </a:xfrm>
              <a:prstGeom prst="rect">
                <a:avLst/>
              </a:prstGeom>
              <a:solidFill>
                <a:schemeClr val="accent1">
                  <a:lumMod val="60000"/>
                  <a:lumOff val="40000"/>
                </a:schemeClr>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Poppins"/>
                  <a:cs typeface="Poppins"/>
                </a:endParaRPr>
              </a:p>
            </p:txBody>
          </p:sp>
          <p:sp>
            <p:nvSpPr>
              <p:cNvPr id="19" name="Retângulo 18"/>
              <p:cNvSpPr/>
              <p:nvPr/>
            </p:nvSpPr>
            <p:spPr>
              <a:xfrm>
                <a:off x="5134606" y="5820880"/>
                <a:ext cx="1489758" cy="743687"/>
              </a:xfrm>
              <a:prstGeom prst="rect">
                <a:avLst/>
              </a:prstGeom>
              <a:solidFill>
                <a:schemeClr val="accent1">
                  <a:lumMod val="60000"/>
                  <a:lumOff val="40000"/>
                </a:schemeClr>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Poppins"/>
                  <a:cs typeface="Poppins"/>
                </a:endParaRPr>
              </a:p>
            </p:txBody>
          </p:sp>
          <p:cxnSp>
            <p:nvCxnSpPr>
              <p:cNvPr id="20" name="Conector reto 19"/>
              <p:cNvCxnSpPr/>
              <p:nvPr/>
            </p:nvCxnSpPr>
            <p:spPr>
              <a:xfrm>
                <a:off x="4759393" y="4220680"/>
                <a:ext cx="4836771"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a:off x="3593485" y="5592280"/>
                <a:ext cx="2286000"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to 21"/>
              <p:cNvCxnSpPr>
                <a:stCxn id="14" idx="2"/>
                <a:endCxn id="16" idx="0"/>
              </p:cNvCxnSpPr>
              <p:nvPr/>
            </p:nvCxnSpPr>
            <p:spPr>
              <a:xfrm>
                <a:off x="7293043" y="3364167"/>
                <a:ext cx="0" cy="116131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8056972" y="3458680"/>
                <a:ext cx="1489758" cy="533400"/>
              </a:xfrm>
              <a:prstGeom prst="rect">
                <a:avLst/>
              </a:prstGeom>
              <a:solidFill>
                <a:schemeClr val="bg1"/>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BR" b="1">
                    <a:solidFill>
                      <a:schemeClr val="tx2"/>
                    </a:solidFill>
                    <a:latin typeface="Poppins"/>
                    <a:cs typeface="Poppins"/>
                  </a:rPr>
                  <a:t>GABINETE</a:t>
                </a:r>
              </a:p>
            </p:txBody>
          </p:sp>
          <p:cxnSp>
            <p:nvCxnSpPr>
              <p:cNvPr id="24" name="Conector reto 23"/>
              <p:cNvCxnSpPr>
                <a:stCxn id="23" idx="1"/>
              </p:cNvCxnSpPr>
              <p:nvPr/>
            </p:nvCxnSpPr>
            <p:spPr>
              <a:xfrm flipH="1">
                <a:off x="7293043" y="3725380"/>
                <a:ext cx="763929"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ector reto 24"/>
              <p:cNvCxnSpPr/>
              <p:nvPr/>
            </p:nvCxnSpPr>
            <p:spPr>
              <a:xfrm flipV="1">
                <a:off x="9596164" y="4220680"/>
                <a:ext cx="0" cy="30480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reto 25"/>
              <p:cNvCxnSpPr/>
              <p:nvPr/>
            </p:nvCxnSpPr>
            <p:spPr>
              <a:xfrm>
                <a:off x="3124200" y="6564567"/>
                <a:ext cx="0" cy="132213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to 26"/>
              <p:cNvCxnSpPr/>
              <p:nvPr/>
            </p:nvCxnSpPr>
            <p:spPr>
              <a:xfrm flipH="1">
                <a:off x="3124200" y="7098703"/>
                <a:ext cx="763929"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H="1">
                <a:off x="3124200" y="7886700"/>
                <a:ext cx="763929"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9" name="Retângulo 28"/>
              <p:cNvSpPr/>
              <p:nvPr/>
            </p:nvSpPr>
            <p:spPr>
              <a:xfrm>
                <a:off x="3888129" y="6671184"/>
                <a:ext cx="1489758" cy="743687"/>
              </a:xfrm>
              <a:prstGeom prst="rect">
                <a:avLst/>
              </a:prstGeom>
              <a:solidFill>
                <a:schemeClr val="accent1">
                  <a:lumMod val="20000"/>
                  <a:lumOff val="80000"/>
                </a:schemeClr>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Poppins"/>
                  <a:cs typeface="Poppins"/>
                </a:endParaRPr>
              </a:p>
            </p:txBody>
          </p:sp>
          <p:sp>
            <p:nvSpPr>
              <p:cNvPr id="30" name="Retângulo 29"/>
              <p:cNvSpPr/>
              <p:nvPr/>
            </p:nvSpPr>
            <p:spPr>
              <a:xfrm>
                <a:off x="3879235" y="7600213"/>
                <a:ext cx="1489758" cy="743687"/>
              </a:xfrm>
              <a:prstGeom prst="rect">
                <a:avLst/>
              </a:prstGeom>
              <a:solidFill>
                <a:schemeClr val="accent1">
                  <a:lumMod val="20000"/>
                  <a:lumOff val="80000"/>
                </a:schemeClr>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Poppins"/>
                  <a:cs typeface="Poppins"/>
                </a:endParaRPr>
              </a:p>
            </p:txBody>
          </p:sp>
          <p:sp>
            <p:nvSpPr>
              <p:cNvPr id="31" name="CaixaDeTexto 30"/>
              <p:cNvSpPr txBox="1"/>
              <p:nvPr/>
            </p:nvSpPr>
            <p:spPr>
              <a:xfrm>
                <a:off x="4005532" y="4398642"/>
                <a:ext cx="1489758" cy="884088"/>
              </a:xfrm>
              <a:prstGeom prst="rect">
                <a:avLst/>
              </a:prstGeom>
              <a:noFill/>
            </p:spPr>
            <p:txBody>
              <a:bodyPr wrap="square" rtlCol="0">
                <a:spAutoFit/>
              </a:bodyPr>
              <a:lstStyle/>
              <a:p>
                <a:pPr algn="ctr">
                  <a:lnSpc>
                    <a:spcPct val="150000"/>
                  </a:lnSpc>
                </a:pPr>
                <a:r>
                  <a:rPr lang="pt-BR" b="1">
                    <a:solidFill>
                      <a:schemeClr val="bg1"/>
                    </a:solidFill>
                    <a:latin typeface="Poppins"/>
                    <a:cs typeface="Poppins"/>
                  </a:rPr>
                  <a:t>2º Nível</a:t>
                </a:r>
              </a:p>
              <a:p>
                <a:pPr algn="ctr">
                  <a:lnSpc>
                    <a:spcPct val="150000"/>
                  </a:lnSpc>
                </a:pPr>
                <a:r>
                  <a:rPr lang="pt-BR" b="1">
                    <a:solidFill>
                      <a:schemeClr val="bg1"/>
                    </a:solidFill>
                    <a:latin typeface="Poppins"/>
                    <a:cs typeface="Poppins"/>
                  </a:rPr>
                  <a:t>CDA-6 </a:t>
                </a:r>
              </a:p>
            </p:txBody>
          </p:sp>
          <p:sp>
            <p:nvSpPr>
              <p:cNvPr id="36" name="CaixaDeTexto 35"/>
              <p:cNvSpPr txBox="1"/>
              <p:nvPr/>
            </p:nvSpPr>
            <p:spPr>
              <a:xfrm>
                <a:off x="6529865" y="2776835"/>
                <a:ext cx="1489758" cy="461665"/>
              </a:xfrm>
              <a:prstGeom prst="rect">
                <a:avLst/>
              </a:prstGeom>
              <a:noFill/>
            </p:spPr>
            <p:txBody>
              <a:bodyPr wrap="square" rtlCol="0">
                <a:spAutoFit/>
              </a:bodyPr>
              <a:lstStyle/>
              <a:p>
                <a:pPr algn="ctr"/>
                <a:r>
                  <a:rPr lang="pt-BR" sz="2400" b="1">
                    <a:solidFill>
                      <a:schemeClr val="tx2"/>
                    </a:solidFill>
                    <a:latin typeface="Poppins"/>
                    <a:cs typeface="Poppins"/>
                  </a:rPr>
                  <a:t>1º Nível </a:t>
                </a:r>
              </a:p>
            </p:txBody>
          </p:sp>
        </p:grpSp>
        <p:sp>
          <p:nvSpPr>
            <p:cNvPr id="39" name="CaixaDeTexto 38"/>
            <p:cNvSpPr txBox="1"/>
            <p:nvPr/>
          </p:nvSpPr>
          <p:spPr>
            <a:xfrm>
              <a:off x="13172272" y="4415702"/>
              <a:ext cx="1489758" cy="884088"/>
            </a:xfrm>
            <a:prstGeom prst="rect">
              <a:avLst/>
            </a:prstGeom>
            <a:noFill/>
          </p:spPr>
          <p:txBody>
            <a:bodyPr wrap="square" rtlCol="0">
              <a:spAutoFit/>
            </a:bodyPr>
            <a:lstStyle/>
            <a:p>
              <a:pPr algn="ctr">
                <a:lnSpc>
                  <a:spcPct val="150000"/>
                </a:lnSpc>
              </a:pPr>
              <a:r>
                <a:rPr lang="pt-BR" b="1">
                  <a:solidFill>
                    <a:schemeClr val="bg1"/>
                  </a:solidFill>
                  <a:latin typeface="Poppins"/>
                  <a:cs typeface="Poppins"/>
                </a:rPr>
                <a:t>2º Nível</a:t>
              </a:r>
            </a:p>
            <a:p>
              <a:pPr algn="ctr">
                <a:lnSpc>
                  <a:spcPct val="150000"/>
                </a:lnSpc>
              </a:pPr>
              <a:r>
                <a:rPr lang="pt-BR" b="1">
                  <a:solidFill>
                    <a:schemeClr val="bg1"/>
                  </a:solidFill>
                  <a:latin typeface="Poppins"/>
                  <a:cs typeface="Poppins"/>
                </a:rPr>
                <a:t>CDA-6 </a:t>
              </a:r>
            </a:p>
          </p:txBody>
        </p:sp>
        <p:sp>
          <p:nvSpPr>
            <p:cNvPr id="40" name="CaixaDeTexto 39"/>
            <p:cNvSpPr txBox="1"/>
            <p:nvPr/>
          </p:nvSpPr>
          <p:spPr>
            <a:xfrm>
              <a:off x="15479838" y="4415702"/>
              <a:ext cx="1489758" cy="884088"/>
            </a:xfrm>
            <a:prstGeom prst="rect">
              <a:avLst/>
            </a:prstGeom>
            <a:noFill/>
          </p:spPr>
          <p:txBody>
            <a:bodyPr wrap="square" rtlCol="0">
              <a:spAutoFit/>
            </a:bodyPr>
            <a:lstStyle/>
            <a:p>
              <a:pPr algn="ctr">
                <a:lnSpc>
                  <a:spcPct val="150000"/>
                </a:lnSpc>
              </a:pPr>
              <a:r>
                <a:rPr lang="pt-BR" b="1">
                  <a:solidFill>
                    <a:schemeClr val="bg1"/>
                  </a:solidFill>
                  <a:latin typeface="Poppins"/>
                  <a:cs typeface="Poppins"/>
                </a:rPr>
                <a:t>2º Nível</a:t>
              </a:r>
            </a:p>
            <a:p>
              <a:pPr algn="ctr">
                <a:lnSpc>
                  <a:spcPct val="150000"/>
                </a:lnSpc>
              </a:pPr>
              <a:r>
                <a:rPr lang="pt-BR" b="1">
                  <a:solidFill>
                    <a:schemeClr val="bg1"/>
                  </a:solidFill>
                  <a:latin typeface="Poppins"/>
                  <a:cs typeface="Poppins"/>
                </a:rPr>
                <a:t>CDA-6 </a:t>
              </a:r>
            </a:p>
          </p:txBody>
        </p:sp>
        <p:sp>
          <p:nvSpPr>
            <p:cNvPr id="41" name="CaixaDeTexto 40"/>
            <p:cNvSpPr txBox="1"/>
            <p:nvPr/>
          </p:nvSpPr>
          <p:spPr>
            <a:xfrm>
              <a:off x="9409121" y="5720032"/>
              <a:ext cx="1489758" cy="884088"/>
            </a:xfrm>
            <a:prstGeom prst="rect">
              <a:avLst/>
            </a:prstGeom>
            <a:noFill/>
          </p:spPr>
          <p:txBody>
            <a:bodyPr wrap="square" rtlCol="0">
              <a:spAutoFit/>
            </a:bodyPr>
            <a:lstStyle/>
            <a:p>
              <a:pPr algn="ctr">
                <a:lnSpc>
                  <a:spcPct val="150000"/>
                </a:lnSpc>
              </a:pPr>
              <a:r>
                <a:rPr lang="pt-BR" b="1">
                  <a:solidFill>
                    <a:schemeClr val="bg1"/>
                  </a:solidFill>
                  <a:latin typeface="Poppins"/>
                  <a:cs typeface="Poppins"/>
                </a:rPr>
                <a:t>3º Nível</a:t>
              </a:r>
            </a:p>
            <a:p>
              <a:pPr algn="ctr">
                <a:lnSpc>
                  <a:spcPct val="150000"/>
                </a:lnSpc>
              </a:pPr>
              <a:r>
                <a:rPr lang="pt-BR" b="1">
                  <a:solidFill>
                    <a:schemeClr val="bg1"/>
                  </a:solidFill>
                  <a:latin typeface="Poppins"/>
                  <a:cs typeface="Poppins"/>
                </a:rPr>
                <a:t>CDA-5 </a:t>
              </a:r>
            </a:p>
          </p:txBody>
        </p:sp>
        <p:sp>
          <p:nvSpPr>
            <p:cNvPr id="42" name="CaixaDeTexto 41"/>
            <p:cNvSpPr txBox="1"/>
            <p:nvPr/>
          </p:nvSpPr>
          <p:spPr>
            <a:xfrm>
              <a:off x="11735974" y="5698466"/>
              <a:ext cx="1489758" cy="884088"/>
            </a:xfrm>
            <a:prstGeom prst="rect">
              <a:avLst/>
            </a:prstGeom>
            <a:noFill/>
          </p:spPr>
          <p:txBody>
            <a:bodyPr wrap="square" rtlCol="0">
              <a:spAutoFit/>
            </a:bodyPr>
            <a:lstStyle/>
            <a:p>
              <a:pPr algn="ctr">
                <a:lnSpc>
                  <a:spcPct val="150000"/>
                </a:lnSpc>
              </a:pPr>
              <a:r>
                <a:rPr lang="pt-BR" b="1">
                  <a:solidFill>
                    <a:schemeClr val="bg1"/>
                  </a:solidFill>
                  <a:latin typeface="Poppins"/>
                  <a:cs typeface="Poppins"/>
                </a:rPr>
                <a:t>3º Nível</a:t>
              </a:r>
            </a:p>
            <a:p>
              <a:pPr algn="ctr">
                <a:lnSpc>
                  <a:spcPct val="150000"/>
                </a:lnSpc>
              </a:pPr>
              <a:r>
                <a:rPr lang="pt-BR" b="1">
                  <a:solidFill>
                    <a:schemeClr val="bg1"/>
                  </a:solidFill>
                  <a:latin typeface="Poppins"/>
                  <a:cs typeface="Poppins"/>
                </a:rPr>
                <a:t>CDA-5 </a:t>
              </a:r>
            </a:p>
          </p:txBody>
        </p:sp>
        <p:sp>
          <p:nvSpPr>
            <p:cNvPr id="43" name="CaixaDeTexto 42"/>
            <p:cNvSpPr txBox="1"/>
            <p:nvPr/>
          </p:nvSpPr>
          <p:spPr>
            <a:xfrm>
              <a:off x="10440574" y="6549302"/>
              <a:ext cx="1489758" cy="884088"/>
            </a:xfrm>
            <a:prstGeom prst="rect">
              <a:avLst/>
            </a:prstGeom>
            <a:noFill/>
          </p:spPr>
          <p:txBody>
            <a:bodyPr wrap="square" rtlCol="0">
              <a:spAutoFit/>
            </a:bodyPr>
            <a:lstStyle/>
            <a:p>
              <a:pPr algn="ctr">
                <a:lnSpc>
                  <a:spcPct val="150000"/>
                </a:lnSpc>
              </a:pPr>
              <a:r>
                <a:rPr lang="pt-BR" b="1">
                  <a:solidFill>
                    <a:schemeClr val="tx2"/>
                  </a:solidFill>
                  <a:latin typeface="Poppins"/>
                  <a:cs typeface="Poppins"/>
                </a:rPr>
                <a:t>4º Nível</a:t>
              </a:r>
            </a:p>
            <a:p>
              <a:pPr algn="ctr">
                <a:lnSpc>
                  <a:spcPct val="150000"/>
                </a:lnSpc>
              </a:pPr>
              <a:r>
                <a:rPr lang="pt-BR" b="1">
                  <a:solidFill>
                    <a:schemeClr val="tx2"/>
                  </a:solidFill>
                  <a:latin typeface="Poppins"/>
                  <a:cs typeface="Poppins"/>
                </a:rPr>
                <a:t>CDA-4 </a:t>
              </a:r>
            </a:p>
          </p:txBody>
        </p:sp>
        <p:sp>
          <p:nvSpPr>
            <p:cNvPr id="44" name="CaixaDeTexto 43"/>
            <p:cNvSpPr txBox="1"/>
            <p:nvPr/>
          </p:nvSpPr>
          <p:spPr>
            <a:xfrm>
              <a:off x="10471030" y="7496770"/>
              <a:ext cx="1489758" cy="884088"/>
            </a:xfrm>
            <a:prstGeom prst="rect">
              <a:avLst/>
            </a:prstGeom>
            <a:noFill/>
          </p:spPr>
          <p:txBody>
            <a:bodyPr wrap="square" rtlCol="0">
              <a:spAutoFit/>
            </a:bodyPr>
            <a:lstStyle/>
            <a:p>
              <a:pPr algn="ctr">
                <a:lnSpc>
                  <a:spcPct val="150000"/>
                </a:lnSpc>
              </a:pPr>
              <a:r>
                <a:rPr lang="pt-BR" b="1">
                  <a:solidFill>
                    <a:schemeClr val="tx2"/>
                  </a:solidFill>
                  <a:latin typeface="Poppins"/>
                  <a:cs typeface="Poppins"/>
                </a:rPr>
                <a:t>4º Nível</a:t>
              </a:r>
            </a:p>
            <a:p>
              <a:pPr algn="ctr">
                <a:lnSpc>
                  <a:spcPct val="150000"/>
                </a:lnSpc>
              </a:pPr>
              <a:r>
                <a:rPr lang="pt-BR" b="1">
                  <a:solidFill>
                    <a:schemeClr val="tx2"/>
                  </a:solidFill>
                  <a:latin typeface="Poppins"/>
                  <a:cs typeface="Poppins"/>
                </a:rPr>
                <a:t>CDA-4 </a:t>
              </a:r>
            </a:p>
          </p:txBody>
        </p:sp>
      </p:grpSp>
      <p:sp>
        <p:nvSpPr>
          <p:cNvPr id="32" name="object 14">
            <a:extLst>
              <a:ext uri="{FF2B5EF4-FFF2-40B4-BE49-F238E27FC236}">
                <a16:creationId xmlns:a16="http://schemas.microsoft.com/office/drawing/2014/main" id="{04F97E36-F097-2DAE-71C9-45D7336C1487}"/>
              </a:ext>
            </a:extLst>
          </p:cNvPr>
          <p:cNvSpPr txBox="1">
            <a:spLocks/>
          </p:cNvSpPr>
          <p:nvPr/>
        </p:nvSpPr>
        <p:spPr>
          <a:xfrm>
            <a:off x="3399065" y="687140"/>
            <a:ext cx="12546458" cy="623248"/>
          </a:xfrm>
          <a:prstGeom prst="rect">
            <a:avLst/>
          </a:prstGeom>
        </p:spPr>
        <p:txBody>
          <a:bodyPr vert="horz" wrap="square" lIns="0" tIns="3302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rgbClr val="1F497D"/>
                </a:solidFill>
                <a:latin typeface="Poppins Bold"/>
                <a:ea typeface="+mn-ea"/>
                <a:cs typeface="Poppins Bold"/>
              </a:rPr>
              <a:t>FORMULAÇÃO: DISTRIBUIÇÃO DOS CARGOS</a:t>
            </a:r>
          </a:p>
        </p:txBody>
      </p:sp>
      <p:sp>
        <p:nvSpPr>
          <p:cNvPr id="34" name="object 36">
            <a:extLst>
              <a:ext uri="{FF2B5EF4-FFF2-40B4-BE49-F238E27FC236}">
                <a16:creationId xmlns:a16="http://schemas.microsoft.com/office/drawing/2014/main" id="{3C92F7D2-BB9E-991A-430B-4A1BCB937DDB}"/>
              </a:ext>
            </a:extLst>
          </p:cNvPr>
          <p:cNvSpPr/>
          <p:nvPr/>
        </p:nvSpPr>
        <p:spPr>
          <a:xfrm>
            <a:off x="1918530" y="313368"/>
            <a:ext cx="1219200" cy="1219200"/>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E7830"/>
          </a:solidFill>
          <a:ln>
            <a:solidFill>
              <a:srgbClr val="EE7830"/>
            </a:solidFill>
          </a:ln>
        </p:spPr>
        <p:txBody>
          <a:bodyPr wrap="square" lIns="0" tIns="0" rIns="0" bIns="0" rtlCol="0"/>
          <a:lstStyle/>
          <a:p>
            <a:endParaRPr/>
          </a:p>
        </p:txBody>
      </p:sp>
      <p:pic>
        <p:nvPicPr>
          <p:cNvPr id="37" name="Gráfico 36" descr="Comentar com Curtir estrutura de tópicos">
            <a:extLst>
              <a:ext uri="{FF2B5EF4-FFF2-40B4-BE49-F238E27FC236}">
                <a16:creationId xmlns:a16="http://schemas.microsoft.com/office/drawing/2014/main" id="{0069F829-F099-93A1-A5CA-32972F44C3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3729" y="560614"/>
            <a:ext cx="914400" cy="914400"/>
          </a:xfrm>
          <a:prstGeom prst="rect">
            <a:avLst/>
          </a:prstGeom>
        </p:spPr>
      </p:pic>
    </p:spTree>
    <p:extLst>
      <p:ext uri="{BB962C8B-B14F-4D97-AF65-F5344CB8AC3E}">
        <p14:creationId xmlns:p14="http://schemas.microsoft.com/office/powerpoint/2010/main" val="3470441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2" name="Retângulo 1"/>
          <p:cNvSpPr/>
          <p:nvPr/>
        </p:nvSpPr>
        <p:spPr>
          <a:xfrm>
            <a:off x="2320644" y="1802563"/>
            <a:ext cx="15529205" cy="6186309"/>
          </a:xfrm>
          <a:prstGeom prst="rect">
            <a:avLst/>
          </a:prstGeom>
        </p:spPr>
        <p:txBody>
          <a:bodyPr wrap="square" lIns="91440" tIns="45720" rIns="91440" bIns="45720" anchor="t">
            <a:spAutoFit/>
          </a:bodyPr>
          <a:lstStyle/>
          <a:p>
            <a:pPr marL="342900" lvl="2">
              <a:lnSpc>
                <a:spcPct val="150000"/>
              </a:lnSpc>
              <a:buClr>
                <a:schemeClr val="accent2"/>
              </a:buClr>
            </a:pPr>
            <a:r>
              <a:rPr lang="pt-BR" sz="2400" b="1">
                <a:solidFill>
                  <a:schemeClr val="tx2"/>
                </a:solidFill>
                <a:latin typeface="Poppins"/>
                <a:cs typeface="Poppins"/>
              </a:rPr>
              <a:t>DIRETRIZ</a:t>
            </a:r>
            <a:r>
              <a:rPr lang="pt-BR" sz="2400">
                <a:solidFill>
                  <a:schemeClr val="tx2"/>
                </a:solidFill>
                <a:latin typeface="Poppins"/>
                <a:cs typeface="Poppins"/>
              </a:rPr>
              <a:t>: propostas com valorização dos postos de comando com base no nível hierárquico </a:t>
            </a:r>
          </a:p>
          <a:p>
            <a:pPr marL="342900" lvl="2">
              <a:lnSpc>
                <a:spcPct val="150000"/>
              </a:lnSpc>
            </a:pPr>
            <a:endParaRPr lang="pt-BR" sz="2400">
              <a:solidFill>
                <a:schemeClr val="tx2"/>
              </a:solidFill>
              <a:latin typeface="Poppins"/>
              <a:cs typeface="Poppins"/>
            </a:endParaRPr>
          </a:p>
          <a:p>
            <a:pPr marL="342900" lvl="2">
              <a:lnSpc>
                <a:spcPct val="150000"/>
              </a:lnSpc>
            </a:pPr>
            <a:endParaRPr lang="pt-BR" sz="2400">
              <a:solidFill>
                <a:schemeClr val="tx2"/>
              </a:solidFill>
              <a:latin typeface="Poppins"/>
              <a:cs typeface="Poppins"/>
            </a:endParaRPr>
          </a:p>
          <a:p>
            <a:pPr marL="342900" lvl="2">
              <a:lnSpc>
                <a:spcPct val="150000"/>
              </a:lnSpc>
            </a:pPr>
            <a:br>
              <a:rPr lang="pt-BR" sz="2400">
                <a:solidFill>
                  <a:schemeClr val="tx2"/>
                </a:solidFill>
                <a:latin typeface="Poppins"/>
                <a:cs typeface="Poppins"/>
              </a:rPr>
            </a:br>
            <a:endParaRPr lang="pt-BR" sz="2400">
              <a:solidFill>
                <a:schemeClr val="tx2"/>
              </a:solidFill>
              <a:latin typeface="Poppins"/>
              <a:cs typeface="Poppins"/>
            </a:endParaRPr>
          </a:p>
          <a:p>
            <a:pPr marL="342900" lvl="2">
              <a:lnSpc>
                <a:spcPct val="150000"/>
              </a:lnSpc>
            </a:pPr>
            <a:endParaRPr lang="pt-BR" sz="2400">
              <a:solidFill>
                <a:schemeClr val="tx2"/>
              </a:solidFill>
              <a:latin typeface="Poppins"/>
              <a:cs typeface="Poppins"/>
            </a:endParaRPr>
          </a:p>
          <a:p>
            <a:pPr marL="342900" lvl="2">
              <a:lnSpc>
                <a:spcPct val="150000"/>
              </a:lnSpc>
              <a:buClr>
                <a:schemeClr val="accent2"/>
              </a:buClr>
            </a:pPr>
            <a:r>
              <a:rPr lang="pt-BR" sz="2400">
                <a:solidFill>
                  <a:schemeClr val="tx2"/>
                </a:solidFill>
                <a:latin typeface="Poppins"/>
                <a:cs typeface="Poppins"/>
              </a:rPr>
              <a:t>Construção </a:t>
            </a:r>
            <a:r>
              <a:rPr lang="pt-BR" sz="2400" b="1">
                <a:solidFill>
                  <a:schemeClr val="tx2"/>
                </a:solidFill>
                <a:latin typeface="Poppins"/>
                <a:cs typeface="Poppins"/>
              </a:rPr>
              <a:t>partindo do valor do CDA-1 </a:t>
            </a:r>
            <a:r>
              <a:rPr lang="pt-BR" sz="2400">
                <a:solidFill>
                  <a:schemeClr val="tx2"/>
                </a:solidFill>
                <a:latin typeface="Poppins"/>
                <a:cs typeface="Poppins"/>
              </a:rPr>
              <a:t> como 1 CDA-unitário, e as demais referências (CDA-2, CDA-3, etc.) em progressão aritmética (2 </a:t>
            </a:r>
            <a:r>
              <a:rPr lang="pt-BR" sz="2400" err="1">
                <a:solidFill>
                  <a:schemeClr val="tx2"/>
                </a:solidFill>
                <a:latin typeface="Poppins"/>
                <a:cs typeface="Poppins"/>
              </a:rPr>
              <a:t>CDAs</a:t>
            </a:r>
            <a:r>
              <a:rPr lang="pt-BR" sz="2400">
                <a:solidFill>
                  <a:schemeClr val="tx2"/>
                </a:solidFill>
                <a:latin typeface="Poppins"/>
                <a:cs typeface="Poppins"/>
              </a:rPr>
              <a:t>-unitários, 3 </a:t>
            </a:r>
            <a:r>
              <a:rPr lang="pt-BR" sz="2400" err="1">
                <a:solidFill>
                  <a:schemeClr val="tx2"/>
                </a:solidFill>
                <a:latin typeface="Poppins"/>
                <a:cs typeface="Poppins"/>
              </a:rPr>
              <a:t>CDAs</a:t>
            </a:r>
            <a:r>
              <a:rPr lang="pt-BR" sz="2400">
                <a:solidFill>
                  <a:schemeClr val="tx2"/>
                </a:solidFill>
                <a:latin typeface="Poppins"/>
                <a:cs typeface="Poppins"/>
              </a:rPr>
              <a:t>-unitários...), visando facilitar o uso da modulação.</a:t>
            </a:r>
            <a:br>
              <a:rPr lang="pt-BR" sz="2400">
                <a:solidFill>
                  <a:schemeClr val="tx2"/>
                </a:solidFill>
                <a:latin typeface="Poppins"/>
                <a:cs typeface="Poppins"/>
              </a:rPr>
            </a:br>
            <a:endParaRPr lang="pt-BR" sz="2400">
              <a:solidFill>
                <a:schemeClr val="tx2"/>
              </a:solidFill>
              <a:latin typeface="Poppins"/>
              <a:cs typeface="Poppins"/>
            </a:endParaRPr>
          </a:p>
          <a:p>
            <a:pPr marL="342900" lvl="2">
              <a:lnSpc>
                <a:spcPct val="150000"/>
              </a:lnSpc>
            </a:pPr>
            <a:r>
              <a:rPr lang="pt-BR" sz="2400">
                <a:solidFill>
                  <a:schemeClr val="tx2"/>
                </a:solidFill>
                <a:latin typeface="Poppins"/>
                <a:cs typeface="Poppins"/>
              </a:rPr>
              <a:t>Proposta de </a:t>
            </a:r>
            <a:r>
              <a:rPr lang="pt-BR" sz="2400" b="1">
                <a:solidFill>
                  <a:schemeClr val="tx2"/>
                </a:solidFill>
                <a:latin typeface="Poppins"/>
                <a:cs typeface="Poppins"/>
              </a:rPr>
              <a:t>cenários </a:t>
            </a:r>
            <a:r>
              <a:rPr lang="pt-BR" sz="2400">
                <a:solidFill>
                  <a:schemeClr val="tx2"/>
                </a:solidFill>
                <a:latin typeface="Poppins"/>
                <a:cs typeface="Poppins"/>
              </a:rPr>
              <a:t>a partir das diretrizes acima.</a:t>
            </a:r>
          </a:p>
        </p:txBody>
      </p:sp>
      <p:sp>
        <p:nvSpPr>
          <p:cNvPr id="32" name="object 14">
            <a:extLst>
              <a:ext uri="{FF2B5EF4-FFF2-40B4-BE49-F238E27FC236}">
                <a16:creationId xmlns:a16="http://schemas.microsoft.com/office/drawing/2014/main" id="{04F97E36-F097-2DAE-71C9-45D7336C1487}"/>
              </a:ext>
            </a:extLst>
          </p:cNvPr>
          <p:cNvSpPr txBox="1">
            <a:spLocks/>
          </p:cNvSpPr>
          <p:nvPr/>
        </p:nvSpPr>
        <p:spPr>
          <a:xfrm>
            <a:off x="3399065" y="687140"/>
            <a:ext cx="12546458" cy="623248"/>
          </a:xfrm>
          <a:prstGeom prst="rect">
            <a:avLst/>
          </a:prstGeom>
        </p:spPr>
        <p:txBody>
          <a:bodyPr vert="horz" wrap="square" lIns="0" tIns="3302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rgbClr val="1F497D"/>
                </a:solidFill>
                <a:latin typeface="Poppins Bold"/>
                <a:ea typeface="+mn-ea"/>
                <a:cs typeface="Poppins Bold"/>
              </a:rPr>
              <a:t>FORMULAÇÃO: VALORES DE CDA-UNITÁRIO</a:t>
            </a:r>
          </a:p>
        </p:txBody>
      </p:sp>
      <p:sp>
        <p:nvSpPr>
          <p:cNvPr id="34" name="object 36">
            <a:extLst>
              <a:ext uri="{FF2B5EF4-FFF2-40B4-BE49-F238E27FC236}">
                <a16:creationId xmlns:a16="http://schemas.microsoft.com/office/drawing/2014/main" id="{3C92F7D2-BB9E-991A-430B-4A1BCB937DDB}"/>
              </a:ext>
            </a:extLst>
          </p:cNvPr>
          <p:cNvSpPr/>
          <p:nvPr/>
        </p:nvSpPr>
        <p:spPr>
          <a:xfrm>
            <a:off x="1918530" y="275268"/>
            <a:ext cx="1219200" cy="1219200"/>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E7830"/>
          </a:solidFill>
          <a:ln>
            <a:solidFill>
              <a:srgbClr val="EE7830"/>
            </a:solidFill>
          </a:ln>
        </p:spPr>
        <p:txBody>
          <a:bodyPr wrap="square" lIns="0" tIns="0" rIns="0" bIns="0" rtlCol="0"/>
          <a:lstStyle/>
          <a:p>
            <a:endParaRPr/>
          </a:p>
        </p:txBody>
      </p:sp>
      <p:pic>
        <p:nvPicPr>
          <p:cNvPr id="37" name="Gráfico 36" descr="Comentar com Curtir estrutura de tópicos">
            <a:extLst>
              <a:ext uri="{FF2B5EF4-FFF2-40B4-BE49-F238E27FC236}">
                <a16:creationId xmlns:a16="http://schemas.microsoft.com/office/drawing/2014/main" id="{0069F829-F099-93A1-A5CA-32972F44C3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3729" y="503464"/>
            <a:ext cx="914400" cy="914400"/>
          </a:xfrm>
          <a:prstGeom prst="rect">
            <a:avLst/>
          </a:prstGeom>
        </p:spPr>
      </p:pic>
      <p:grpSp>
        <p:nvGrpSpPr>
          <p:cNvPr id="50" name="Agrupar 49">
            <a:extLst>
              <a:ext uri="{FF2B5EF4-FFF2-40B4-BE49-F238E27FC236}">
                <a16:creationId xmlns:a16="http://schemas.microsoft.com/office/drawing/2014/main" id="{64D8801F-D5F7-D156-6AC7-7103D1F1A87C}"/>
              </a:ext>
            </a:extLst>
          </p:cNvPr>
          <p:cNvGrpSpPr/>
          <p:nvPr/>
        </p:nvGrpSpPr>
        <p:grpSpPr>
          <a:xfrm>
            <a:off x="5905500" y="3047998"/>
            <a:ext cx="7538356" cy="1483179"/>
            <a:chOff x="4027714" y="3809999"/>
            <a:chExt cx="7538356" cy="1483179"/>
          </a:xfrm>
        </p:grpSpPr>
        <p:grpSp>
          <p:nvGrpSpPr>
            <p:cNvPr id="38" name="Agrupar 37">
              <a:extLst>
                <a:ext uri="{FF2B5EF4-FFF2-40B4-BE49-F238E27FC236}">
                  <a16:creationId xmlns:a16="http://schemas.microsoft.com/office/drawing/2014/main" id="{5FF8A824-1F18-4CB9-C6AD-C1CAFE05FD3E}"/>
                </a:ext>
              </a:extLst>
            </p:cNvPr>
            <p:cNvGrpSpPr/>
            <p:nvPr/>
          </p:nvGrpSpPr>
          <p:grpSpPr>
            <a:xfrm>
              <a:off x="4027714" y="3810000"/>
              <a:ext cx="2598964" cy="1483178"/>
              <a:chOff x="4027714" y="3810000"/>
              <a:chExt cx="2598964" cy="1483178"/>
            </a:xfrm>
          </p:grpSpPr>
          <p:sp>
            <p:nvSpPr>
              <p:cNvPr id="35" name="Retângulo: Cantos Arredondados 34">
                <a:extLst>
                  <a:ext uri="{FF2B5EF4-FFF2-40B4-BE49-F238E27FC236}">
                    <a16:creationId xmlns:a16="http://schemas.microsoft.com/office/drawing/2014/main" id="{FCC98D9D-C0C3-6227-32E6-5A6231C84BEC}"/>
                  </a:ext>
                </a:extLst>
              </p:cNvPr>
              <p:cNvSpPr/>
              <p:nvPr/>
            </p:nvSpPr>
            <p:spPr>
              <a:xfrm>
                <a:off x="4027714" y="3810000"/>
                <a:ext cx="2598964" cy="1483178"/>
              </a:xfrm>
              <a:prstGeom prst="roundRect">
                <a:avLst/>
              </a:prstGeom>
              <a:solidFill>
                <a:srgbClr val="EE7830"/>
              </a:solidFill>
              <a:ln>
                <a:solidFill>
                  <a:srgbClr val="EE78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cs typeface="Calibri"/>
                </a:endParaRPr>
              </a:p>
            </p:txBody>
          </p:sp>
          <p:sp>
            <p:nvSpPr>
              <p:cNvPr id="33" name="CaixaDeTexto 32">
                <a:extLst>
                  <a:ext uri="{FF2B5EF4-FFF2-40B4-BE49-F238E27FC236}">
                    <a16:creationId xmlns:a16="http://schemas.microsoft.com/office/drawing/2014/main" id="{D9959E1E-2D5A-2793-1B5F-143EF7382ED3}"/>
                  </a:ext>
                </a:extLst>
              </p:cNvPr>
              <p:cNvSpPr txBox="1"/>
              <p:nvPr/>
            </p:nvSpPr>
            <p:spPr>
              <a:xfrm>
                <a:off x="4046546" y="3901763"/>
                <a:ext cx="2547006" cy="1299587"/>
              </a:xfrm>
              <a:prstGeom prst="rect">
                <a:avLst/>
              </a:prstGeom>
              <a:noFill/>
            </p:spPr>
            <p:txBody>
              <a:bodyPr wrap="square" lIns="91440" tIns="45720" rIns="91440" bIns="45720" rtlCol="0" anchor="t">
                <a:spAutoFit/>
              </a:bodyPr>
              <a:lstStyle/>
              <a:p>
                <a:pPr algn="ctr">
                  <a:lnSpc>
                    <a:spcPct val="150000"/>
                  </a:lnSpc>
                </a:pPr>
                <a:r>
                  <a:rPr lang="pt-BR" b="1">
                    <a:solidFill>
                      <a:schemeClr val="tx2"/>
                    </a:solidFill>
                    <a:latin typeface="Poppins 2"/>
                    <a:cs typeface="Poppins 2"/>
                  </a:rPr>
                  <a:t>Maior remuneração de cargo de chefia</a:t>
                </a:r>
                <a:endParaRPr lang="pt-BR">
                  <a:solidFill>
                    <a:schemeClr val="tx2"/>
                  </a:solidFill>
                  <a:cs typeface="Calibri"/>
                </a:endParaRPr>
              </a:p>
              <a:p>
                <a:pPr algn="ctr">
                  <a:lnSpc>
                    <a:spcPct val="150000"/>
                  </a:lnSpc>
                </a:pPr>
                <a:r>
                  <a:rPr lang="pt-BR" b="1">
                    <a:solidFill>
                      <a:schemeClr val="tx2"/>
                    </a:solidFill>
                    <a:latin typeface="Poppins 2"/>
                    <a:cs typeface="Poppins 2"/>
                  </a:rPr>
                  <a:t>R$ 5.514,93</a:t>
                </a:r>
              </a:p>
            </p:txBody>
          </p:sp>
        </p:grpSp>
        <p:grpSp>
          <p:nvGrpSpPr>
            <p:cNvPr id="45" name="Agrupar 44">
              <a:extLst>
                <a:ext uri="{FF2B5EF4-FFF2-40B4-BE49-F238E27FC236}">
                  <a16:creationId xmlns:a16="http://schemas.microsoft.com/office/drawing/2014/main" id="{D3D8653B-D498-AC48-EBDE-0AAE537CE7BB}"/>
                </a:ext>
              </a:extLst>
            </p:cNvPr>
            <p:cNvGrpSpPr/>
            <p:nvPr/>
          </p:nvGrpSpPr>
          <p:grpSpPr>
            <a:xfrm>
              <a:off x="8967106" y="3809999"/>
              <a:ext cx="2598964" cy="1483178"/>
              <a:chOff x="4027714" y="3810000"/>
              <a:chExt cx="2598964" cy="1483178"/>
            </a:xfrm>
          </p:grpSpPr>
          <p:sp>
            <p:nvSpPr>
              <p:cNvPr id="47" name="Retângulo: Cantos Arredondados 46">
                <a:extLst>
                  <a:ext uri="{FF2B5EF4-FFF2-40B4-BE49-F238E27FC236}">
                    <a16:creationId xmlns:a16="http://schemas.microsoft.com/office/drawing/2014/main" id="{A31D592C-340C-418D-2B23-F52A38B1BEA6}"/>
                  </a:ext>
                </a:extLst>
              </p:cNvPr>
              <p:cNvSpPr/>
              <p:nvPr/>
            </p:nvSpPr>
            <p:spPr>
              <a:xfrm>
                <a:off x="4027714" y="3810000"/>
                <a:ext cx="2598964" cy="1483178"/>
              </a:xfrm>
              <a:prstGeom prst="roundRect">
                <a:avLst/>
              </a:prstGeom>
              <a:solidFill>
                <a:srgbClr val="EE7830"/>
              </a:solidFill>
              <a:ln>
                <a:solidFill>
                  <a:srgbClr val="EE78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cs typeface="Calibri"/>
                </a:endParaRPr>
              </a:p>
            </p:txBody>
          </p:sp>
          <p:sp>
            <p:nvSpPr>
              <p:cNvPr id="48" name="CaixaDeTexto 47">
                <a:extLst>
                  <a:ext uri="{FF2B5EF4-FFF2-40B4-BE49-F238E27FC236}">
                    <a16:creationId xmlns:a16="http://schemas.microsoft.com/office/drawing/2014/main" id="{6BDD062D-636D-F783-0603-EA56D3874FF0}"/>
                  </a:ext>
                </a:extLst>
              </p:cNvPr>
              <p:cNvSpPr txBox="1"/>
              <p:nvPr/>
            </p:nvSpPr>
            <p:spPr>
              <a:xfrm>
                <a:off x="4262206" y="4084560"/>
                <a:ext cx="2115686" cy="884088"/>
              </a:xfrm>
              <a:prstGeom prst="rect">
                <a:avLst/>
              </a:prstGeom>
              <a:noFill/>
            </p:spPr>
            <p:txBody>
              <a:bodyPr wrap="square" lIns="91440" tIns="45720" rIns="91440" bIns="45720" rtlCol="0" anchor="t">
                <a:spAutoFit/>
              </a:bodyPr>
              <a:lstStyle/>
              <a:p>
                <a:pPr algn="ctr">
                  <a:lnSpc>
                    <a:spcPct val="150000"/>
                  </a:lnSpc>
                </a:pPr>
                <a:r>
                  <a:rPr lang="pt-BR" b="1">
                    <a:solidFill>
                      <a:schemeClr val="tx2"/>
                    </a:solidFill>
                    <a:latin typeface="Poppins 2"/>
                    <a:cs typeface="Poppins 2"/>
                  </a:rPr>
                  <a:t>CDA-6</a:t>
                </a:r>
              </a:p>
              <a:p>
                <a:pPr algn="ctr">
                  <a:lnSpc>
                    <a:spcPct val="150000"/>
                  </a:lnSpc>
                </a:pPr>
                <a:r>
                  <a:rPr lang="pt-BR" b="1">
                    <a:solidFill>
                      <a:schemeClr val="tx2"/>
                    </a:solidFill>
                    <a:latin typeface="Poppins 2"/>
                    <a:cs typeface="Poppins 2"/>
                  </a:rPr>
                  <a:t>? &gt; R$ 5.514,93</a:t>
                </a:r>
              </a:p>
            </p:txBody>
          </p:sp>
        </p:grpSp>
        <p:sp>
          <p:nvSpPr>
            <p:cNvPr id="49" name="Seta: para a Direita 48">
              <a:extLst>
                <a:ext uri="{FF2B5EF4-FFF2-40B4-BE49-F238E27FC236}">
                  <a16:creationId xmlns:a16="http://schemas.microsoft.com/office/drawing/2014/main" id="{7CB33940-A8C8-D540-6870-63E2D2E966CF}"/>
                </a:ext>
              </a:extLst>
            </p:cNvPr>
            <p:cNvSpPr/>
            <p:nvPr/>
          </p:nvSpPr>
          <p:spPr>
            <a:xfrm>
              <a:off x="7157356" y="4171950"/>
              <a:ext cx="1251857" cy="830035"/>
            </a:xfrm>
            <a:prstGeom prst="rightArrow">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2" name="Agrupar 61">
            <a:extLst>
              <a:ext uri="{FF2B5EF4-FFF2-40B4-BE49-F238E27FC236}">
                <a16:creationId xmlns:a16="http://schemas.microsoft.com/office/drawing/2014/main" id="{4717FCD4-28AB-97E2-2C58-DB536CD3CD8F}"/>
              </a:ext>
            </a:extLst>
          </p:cNvPr>
          <p:cNvGrpSpPr/>
          <p:nvPr/>
        </p:nvGrpSpPr>
        <p:grpSpPr>
          <a:xfrm>
            <a:off x="3008617" y="8062206"/>
            <a:ext cx="3497035" cy="1945820"/>
            <a:chOff x="2887436" y="7554685"/>
            <a:chExt cx="3497035" cy="1945820"/>
          </a:xfrm>
        </p:grpSpPr>
        <p:sp>
          <p:nvSpPr>
            <p:cNvPr id="52" name="Retângulo: Cantos Arredondados 51">
              <a:extLst>
                <a:ext uri="{FF2B5EF4-FFF2-40B4-BE49-F238E27FC236}">
                  <a16:creationId xmlns:a16="http://schemas.microsoft.com/office/drawing/2014/main" id="{95C77257-CE24-555E-5DD2-A9A90674B32D}"/>
                </a:ext>
              </a:extLst>
            </p:cNvPr>
            <p:cNvSpPr/>
            <p:nvPr/>
          </p:nvSpPr>
          <p:spPr>
            <a:xfrm>
              <a:off x="2887436" y="7554685"/>
              <a:ext cx="3497035" cy="19458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cs typeface="Calibri"/>
              </a:endParaRPr>
            </a:p>
          </p:txBody>
        </p:sp>
        <p:sp>
          <p:nvSpPr>
            <p:cNvPr id="54" name="CaixaDeTexto 53">
              <a:extLst>
                <a:ext uri="{FF2B5EF4-FFF2-40B4-BE49-F238E27FC236}">
                  <a16:creationId xmlns:a16="http://schemas.microsoft.com/office/drawing/2014/main" id="{FDC43304-D83E-B4F1-0679-33230C00A3D5}"/>
                </a:ext>
              </a:extLst>
            </p:cNvPr>
            <p:cNvSpPr txBox="1"/>
            <p:nvPr/>
          </p:nvSpPr>
          <p:spPr>
            <a:xfrm>
              <a:off x="3121928" y="7646448"/>
              <a:ext cx="2850471" cy="1702004"/>
            </a:xfrm>
            <a:prstGeom prst="rect">
              <a:avLst/>
            </a:prstGeom>
            <a:solidFill>
              <a:schemeClr val="tx2"/>
            </a:solidFill>
            <a:ln>
              <a:noFill/>
            </a:ln>
          </p:spPr>
          <p:txBody>
            <a:bodyPr wrap="square" lIns="91440" tIns="45720" rIns="91440" bIns="45720" rtlCol="0" anchor="t">
              <a:spAutoFit/>
            </a:bodyPr>
            <a:lstStyle/>
            <a:p>
              <a:pPr algn="ctr">
                <a:lnSpc>
                  <a:spcPct val="150000"/>
                </a:lnSpc>
              </a:pPr>
              <a:r>
                <a:rPr lang="pt-BR" sz="2400" b="1">
                  <a:solidFill>
                    <a:schemeClr val="bg1"/>
                  </a:solidFill>
                  <a:latin typeface="Poppins 2"/>
                  <a:cs typeface="Poppins 2"/>
                </a:rPr>
                <a:t>Proposta 1</a:t>
              </a:r>
              <a:endParaRPr lang="pt-BR"/>
            </a:p>
            <a:p>
              <a:pPr algn="ctr">
                <a:lnSpc>
                  <a:spcPct val="150000"/>
                </a:lnSpc>
              </a:pPr>
              <a:r>
                <a:rPr lang="pt-BR" sz="2400">
                  <a:solidFill>
                    <a:schemeClr val="bg1"/>
                  </a:solidFill>
                  <a:latin typeface="Poppins 2"/>
                  <a:cs typeface="Poppins 2"/>
                </a:rPr>
                <a:t>CDA-1 = R$ X</a:t>
              </a:r>
            </a:p>
            <a:p>
              <a:pPr algn="ctr">
                <a:lnSpc>
                  <a:spcPct val="150000"/>
                </a:lnSpc>
              </a:pPr>
              <a:r>
                <a:rPr lang="pt-BR" sz="2400">
                  <a:solidFill>
                    <a:schemeClr val="bg1"/>
                  </a:solidFill>
                  <a:latin typeface="Poppins 2"/>
                  <a:cs typeface="Poppins 2"/>
                </a:rPr>
                <a:t>Impacto = A</a:t>
              </a:r>
            </a:p>
          </p:txBody>
        </p:sp>
      </p:grpSp>
      <p:grpSp>
        <p:nvGrpSpPr>
          <p:cNvPr id="61" name="Agrupar 60">
            <a:extLst>
              <a:ext uri="{FF2B5EF4-FFF2-40B4-BE49-F238E27FC236}">
                <a16:creationId xmlns:a16="http://schemas.microsoft.com/office/drawing/2014/main" id="{B558BB2A-6928-3596-BB30-86B69D5F5A45}"/>
              </a:ext>
            </a:extLst>
          </p:cNvPr>
          <p:cNvGrpSpPr/>
          <p:nvPr/>
        </p:nvGrpSpPr>
        <p:grpSpPr>
          <a:xfrm>
            <a:off x="7397304" y="8081256"/>
            <a:ext cx="3497035" cy="1945820"/>
            <a:chOff x="6860721" y="7568292"/>
            <a:chExt cx="3497035" cy="1945820"/>
          </a:xfrm>
        </p:grpSpPr>
        <p:sp>
          <p:nvSpPr>
            <p:cNvPr id="56" name="Retângulo: Cantos Arredondados 55">
              <a:extLst>
                <a:ext uri="{FF2B5EF4-FFF2-40B4-BE49-F238E27FC236}">
                  <a16:creationId xmlns:a16="http://schemas.microsoft.com/office/drawing/2014/main" id="{1C396D74-5CE0-EEE3-1F5C-2F09E32F3946}"/>
                </a:ext>
              </a:extLst>
            </p:cNvPr>
            <p:cNvSpPr/>
            <p:nvPr/>
          </p:nvSpPr>
          <p:spPr>
            <a:xfrm>
              <a:off x="6860721" y="7568292"/>
              <a:ext cx="3497035" cy="19458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cs typeface="Calibri"/>
              </a:endParaRPr>
            </a:p>
          </p:txBody>
        </p:sp>
        <p:sp>
          <p:nvSpPr>
            <p:cNvPr id="57" name="CaixaDeTexto 56">
              <a:extLst>
                <a:ext uri="{FF2B5EF4-FFF2-40B4-BE49-F238E27FC236}">
                  <a16:creationId xmlns:a16="http://schemas.microsoft.com/office/drawing/2014/main" id="{8F08D20E-6C08-F76D-8D51-C035C23B1B46}"/>
                </a:ext>
              </a:extLst>
            </p:cNvPr>
            <p:cNvSpPr txBox="1"/>
            <p:nvPr/>
          </p:nvSpPr>
          <p:spPr>
            <a:xfrm>
              <a:off x="7095213" y="7660055"/>
              <a:ext cx="2850471" cy="1702004"/>
            </a:xfrm>
            <a:prstGeom prst="rect">
              <a:avLst/>
            </a:prstGeom>
            <a:solidFill>
              <a:schemeClr val="tx2"/>
            </a:solidFill>
            <a:ln>
              <a:noFill/>
            </a:ln>
          </p:spPr>
          <p:txBody>
            <a:bodyPr wrap="square" lIns="91440" tIns="45720" rIns="91440" bIns="45720" rtlCol="0" anchor="t">
              <a:spAutoFit/>
            </a:bodyPr>
            <a:lstStyle/>
            <a:p>
              <a:pPr algn="ctr">
                <a:lnSpc>
                  <a:spcPct val="150000"/>
                </a:lnSpc>
              </a:pPr>
              <a:r>
                <a:rPr lang="pt-BR" sz="2400" b="1">
                  <a:solidFill>
                    <a:schemeClr val="bg1"/>
                  </a:solidFill>
                  <a:latin typeface="Poppins 2"/>
                  <a:cs typeface="Poppins 2"/>
                </a:rPr>
                <a:t>Proposta 2</a:t>
              </a:r>
              <a:endParaRPr lang="pt-BR"/>
            </a:p>
            <a:p>
              <a:pPr algn="ctr">
                <a:lnSpc>
                  <a:spcPct val="150000"/>
                </a:lnSpc>
              </a:pPr>
              <a:r>
                <a:rPr lang="pt-BR" sz="2400">
                  <a:solidFill>
                    <a:schemeClr val="bg1"/>
                  </a:solidFill>
                  <a:latin typeface="Poppins 2"/>
                  <a:cs typeface="Poppins 2"/>
                </a:rPr>
                <a:t>CDA-1 = R$ Y</a:t>
              </a:r>
            </a:p>
            <a:p>
              <a:pPr algn="ctr">
                <a:lnSpc>
                  <a:spcPct val="150000"/>
                </a:lnSpc>
              </a:pPr>
              <a:r>
                <a:rPr lang="pt-BR" sz="2400">
                  <a:solidFill>
                    <a:schemeClr val="bg1"/>
                  </a:solidFill>
                  <a:latin typeface="Poppins 2"/>
                  <a:cs typeface="Poppins 2"/>
                </a:rPr>
                <a:t>Impacto = B</a:t>
              </a:r>
            </a:p>
          </p:txBody>
        </p:sp>
      </p:grpSp>
      <p:grpSp>
        <p:nvGrpSpPr>
          <p:cNvPr id="60" name="Agrupar 59">
            <a:extLst>
              <a:ext uri="{FF2B5EF4-FFF2-40B4-BE49-F238E27FC236}">
                <a16:creationId xmlns:a16="http://schemas.microsoft.com/office/drawing/2014/main" id="{64C61331-590E-D356-5F4B-5C77D1821717}"/>
              </a:ext>
            </a:extLst>
          </p:cNvPr>
          <p:cNvGrpSpPr/>
          <p:nvPr/>
        </p:nvGrpSpPr>
        <p:grpSpPr>
          <a:xfrm>
            <a:off x="11915388" y="8081255"/>
            <a:ext cx="3497035" cy="1945820"/>
            <a:chOff x="11038113" y="7609113"/>
            <a:chExt cx="3497035" cy="1945820"/>
          </a:xfrm>
        </p:grpSpPr>
        <p:sp>
          <p:nvSpPr>
            <p:cNvPr id="58" name="Retângulo: Cantos Arredondados 57">
              <a:extLst>
                <a:ext uri="{FF2B5EF4-FFF2-40B4-BE49-F238E27FC236}">
                  <a16:creationId xmlns:a16="http://schemas.microsoft.com/office/drawing/2014/main" id="{1621786A-8C0D-0F95-9401-2B74F61FDA69}"/>
                </a:ext>
              </a:extLst>
            </p:cNvPr>
            <p:cNvSpPr/>
            <p:nvPr/>
          </p:nvSpPr>
          <p:spPr>
            <a:xfrm>
              <a:off x="11038113" y="7609113"/>
              <a:ext cx="3497035" cy="19458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cs typeface="Calibri"/>
              </a:endParaRPr>
            </a:p>
          </p:txBody>
        </p:sp>
        <p:sp>
          <p:nvSpPr>
            <p:cNvPr id="59" name="CaixaDeTexto 58">
              <a:extLst>
                <a:ext uri="{FF2B5EF4-FFF2-40B4-BE49-F238E27FC236}">
                  <a16:creationId xmlns:a16="http://schemas.microsoft.com/office/drawing/2014/main" id="{4DFEF363-CF6D-829B-6057-95251B658DAA}"/>
                </a:ext>
              </a:extLst>
            </p:cNvPr>
            <p:cNvSpPr txBox="1"/>
            <p:nvPr/>
          </p:nvSpPr>
          <p:spPr>
            <a:xfrm>
              <a:off x="11272605" y="7700876"/>
              <a:ext cx="2850471" cy="1702004"/>
            </a:xfrm>
            <a:prstGeom prst="rect">
              <a:avLst/>
            </a:prstGeom>
            <a:solidFill>
              <a:schemeClr val="tx2"/>
            </a:solidFill>
            <a:ln>
              <a:noFill/>
            </a:ln>
          </p:spPr>
          <p:txBody>
            <a:bodyPr wrap="square" lIns="91440" tIns="45720" rIns="91440" bIns="45720" rtlCol="0" anchor="t">
              <a:spAutoFit/>
            </a:bodyPr>
            <a:lstStyle/>
            <a:p>
              <a:pPr algn="ctr">
                <a:lnSpc>
                  <a:spcPct val="150000"/>
                </a:lnSpc>
              </a:pPr>
              <a:r>
                <a:rPr lang="pt-BR" sz="2400" b="1">
                  <a:solidFill>
                    <a:schemeClr val="bg1"/>
                  </a:solidFill>
                  <a:latin typeface="Poppins 2"/>
                  <a:cs typeface="Poppins 2"/>
                </a:rPr>
                <a:t>Proposta 3</a:t>
              </a:r>
              <a:endParaRPr lang="pt-BR">
                <a:solidFill>
                  <a:schemeClr val="bg1"/>
                </a:solidFill>
              </a:endParaRPr>
            </a:p>
            <a:p>
              <a:pPr algn="ctr">
                <a:lnSpc>
                  <a:spcPct val="150000"/>
                </a:lnSpc>
              </a:pPr>
              <a:r>
                <a:rPr lang="pt-BR" sz="2400">
                  <a:solidFill>
                    <a:schemeClr val="bg1"/>
                  </a:solidFill>
                  <a:latin typeface="Poppins 2"/>
                  <a:cs typeface="Poppins 2"/>
                </a:rPr>
                <a:t>CDA-1 = R$ Z</a:t>
              </a:r>
            </a:p>
            <a:p>
              <a:pPr algn="ctr">
                <a:lnSpc>
                  <a:spcPct val="150000"/>
                </a:lnSpc>
              </a:pPr>
              <a:r>
                <a:rPr lang="pt-BR" sz="2400">
                  <a:solidFill>
                    <a:schemeClr val="bg1"/>
                  </a:solidFill>
                  <a:latin typeface="Poppins 2"/>
                  <a:cs typeface="Poppins 2"/>
                </a:rPr>
                <a:t>Impacto = C</a:t>
              </a:r>
            </a:p>
          </p:txBody>
        </p:sp>
      </p:grpSp>
    </p:spTree>
    <p:extLst>
      <p:ext uri="{BB962C8B-B14F-4D97-AF65-F5344CB8AC3E}">
        <p14:creationId xmlns:p14="http://schemas.microsoft.com/office/powerpoint/2010/main" val="3669785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7" name="Retângulo 6"/>
          <p:cNvSpPr/>
          <p:nvPr/>
        </p:nvSpPr>
        <p:spPr>
          <a:xfrm>
            <a:off x="2152498" y="2746678"/>
            <a:ext cx="9487052" cy="6196568"/>
          </a:xfrm>
          <a:prstGeom prst="rect">
            <a:avLst/>
          </a:prstGeom>
        </p:spPr>
        <p:txBody>
          <a:bodyPr wrap="square" lIns="91440" tIns="45720" rIns="91440" bIns="45720" anchor="t">
            <a:spAutoFit/>
          </a:bodyPr>
          <a:lstStyle/>
          <a:p>
            <a:pPr marR="25400">
              <a:lnSpc>
                <a:spcPct val="150000"/>
              </a:lnSpc>
              <a:spcBef>
                <a:spcPts val="1080"/>
              </a:spcBef>
            </a:pPr>
            <a:r>
              <a:rPr lang="pt-BR" sz="2400" b="1">
                <a:solidFill>
                  <a:schemeClr val="accent1">
                    <a:lumMod val="75000"/>
                  </a:schemeClr>
                </a:solidFill>
                <a:latin typeface="Poppins 2"/>
                <a:cs typeface="Poppins 2"/>
              </a:rPr>
              <a:t>Como foram estabelecidos os percentuais de ocupação dos cargos em comissão por servidores?</a:t>
            </a:r>
            <a:endParaRPr lang="pt-BR" sz="2400"/>
          </a:p>
          <a:p>
            <a:pPr marL="0" marR="25400" lvl="2">
              <a:lnSpc>
                <a:spcPct val="150000"/>
              </a:lnSpc>
              <a:spcBef>
                <a:spcPts val="1080"/>
              </a:spcBef>
            </a:pPr>
            <a:r>
              <a:rPr lang="pt-BR" sz="2400">
                <a:solidFill>
                  <a:schemeClr val="tx2"/>
                </a:solidFill>
                <a:latin typeface="Poppins 2"/>
                <a:cs typeface="Poppins 2"/>
              </a:rPr>
              <a:t>Seleção dos cargos de provimento restrito “dentre servidores” e “dentre integrantes de carreira” para </a:t>
            </a:r>
            <a:r>
              <a:rPr lang="pt-BR" sz="2400" b="1">
                <a:solidFill>
                  <a:schemeClr val="tx2"/>
                </a:solidFill>
                <a:latin typeface="Poppins 2"/>
                <a:cs typeface="Poppins 2"/>
              </a:rPr>
              <a:t>base dos percentuais  de ocupação</a:t>
            </a:r>
            <a:r>
              <a:rPr lang="pt-BR" sz="2400">
                <a:solidFill>
                  <a:schemeClr val="tx2"/>
                </a:solidFill>
                <a:latin typeface="Poppins 2"/>
                <a:cs typeface="Poppins 2"/>
              </a:rPr>
              <a:t> de cargos por servidores.</a:t>
            </a:r>
            <a:endParaRPr lang="pt-BR" sz="2400">
              <a:solidFill>
                <a:schemeClr val="tx2"/>
              </a:solidFill>
              <a:cs typeface="Calibri"/>
            </a:endParaRPr>
          </a:p>
          <a:p>
            <a:pPr marL="0" marR="25400" lvl="2" algn="just">
              <a:lnSpc>
                <a:spcPct val="150000"/>
              </a:lnSpc>
              <a:spcBef>
                <a:spcPts val="1080"/>
              </a:spcBef>
            </a:pPr>
            <a:endParaRPr lang="pt-BR" sz="2400">
              <a:solidFill>
                <a:schemeClr val="tx2"/>
              </a:solidFill>
              <a:latin typeface="Poppins 2"/>
              <a:cs typeface="Poppins 2"/>
            </a:endParaRPr>
          </a:p>
          <a:p>
            <a:pPr marR="25400" algn="just">
              <a:lnSpc>
                <a:spcPct val="150000"/>
              </a:lnSpc>
              <a:spcBef>
                <a:spcPts val="1080"/>
              </a:spcBef>
            </a:pPr>
            <a:r>
              <a:rPr lang="pt-BR" sz="2400" b="1">
                <a:solidFill>
                  <a:srgbClr val="376092"/>
                </a:solidFill>
                <a:latin typeface="Poppins 2"/>
                <a:cs typeface="Poppins 2"/>
              </a:rPr>
              <a:t>Como foram estabelecidas as competências dos cargos em comissão?</a:t>
            </a:r>
          </a:p>
          <a:p>
            <a:pPr marR="25400" algn="just">
              <a:lnSpc>
                <a:spcPct val="150000"/>
              </a:lnSpc>
              <a:spcBef>
                <a:spcPts val="1080"/>
              </a:spcBef>
            </a:pPr>
            <a:r>
              <a:rPr lang="pt-BR" sz="2400">
                <a:solidFill>
                  <a:srgbClr val="376092"/>
                </a:solidFill>
                <a:latin typeface="Poppins 2"/>
                <a:cs typeface="Poppins 2"/>
              </a:rPr>
              <a:t>Base no Art. 37, V, da CF88, na RG 1.010 do STF, e ênfase nos níveis de atuação de acordo com as estruturas </a:t>
            </a:r>
            <a:endParaRPr lang="pt-BR" sz="2400">
              <a:solidFill>
                <a:srgbClr val="376092"/>
              </a:solidFill>
              <a:latin typeface="Poppins 2" panose="020B0604020202020204" charset="0"/>
              <a:cs typeface="Poppins 2" panose="020B0604020202020204" charset="0"/>
            </a:endParaRPr>
          </a:p>
        </p:txBody>
      </p:sp>
      <p:sp>
        <p:nvSpPr>
          <p:cNvPr id="9" name="object 14">
            <a:extLst>
              <a:ext uri="{FF2B5EF4-FFF2-40B4-BE49-F238E27FC236}">
                <a16:creationId xmlns:a16="http://schemas.microsoft.com/office/drawing/2014/main" id="{357656BB-51F5-167C-BCBD-A0ADDD058583}"/>
              </a:ext>
            </a:extLst>
          </p:cNvPr>
          <p:cNvSpPr txBox="1">
            <a:spLocks/>
          </p:cNvSpPr>
          <p:nvPr/>
        </p:nvSpPr>
        <p:spPr>
          <a:xfrm>
            <a:off x="3424750" y="630846"/>
            <a:ext cx="12546458" cy="623248"/>
          </a:xfrm>
          <a:prstGeom prst="rect">
            <a:avLst/>
          </a:prstGeom>
        </p:spPr>
        <p:txBody>
          <a:bodyPr vert="horz" wrap="square" lIns="0" tIns="3302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chemeClr val="tx2"/>
                </a:solidFill>
                <a:latin typeface="Poppins Bold"/>
                <a:ea typeface="+mn-ea"/>
                <a:cs typeface="Poppins Bold"/>
              </a:rPr>
              <a:t>FORMULAÇÃO: OCUPAÇÃO POR SERVIDORES</a:t>
            </a:r>
            <a:endParaRPr lang="pt-BR" sz="4000">
              <a:solidFill>
                <a:schemeClr val="tx2"/>
              </a:solidFill>
              <a:ea typeface="+mn-ea"/>
            </a:endParaRPr>
          </a:p>
        </p:txBody>
      </p:sp>
      <p:sp>
        <p:nvSpPr>
          <p:cNvPr id="12" name="object 36">
            <a:extLst>
              <a:ext uri="{FF2B5EF4-FFF2-40B4-BE49-F238E27FC236}">
                <a16:creationId xmlns:a16="http://schemas.microsoft.com/office/drawing/2014/main" id="{E627B88A-DA16-C7C6-B1A1-CC1ED28EE788}"/>
              </a:ext>
            </a:extLst>
          </p:cNvPr>
          <p:cNvSpPr/>
          <p:nvPr/>
        </p:nvSpPr>
        <p:spPr>
          <a:xfrm>
            <a:off x="1918530" y="275268"/>
            <a:ext cx="1219200" cy="1219200"/>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17" name="Gráfico 16" descr="Comentar com Curtir estrutura de tópicos">
            <a:extLst>
              <a:ext uri="{FF2B5EF4-FFF2-40B4-BE49-F238E27FC236}">
                <a16:creationId xmlns:a16="http://schemas.microsoft.com/office/drawing/2014/main" id="{ECFD2B8B-90F5-77E5-A23C-3FB1A14ED0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3729" y="484414"/>
            <a:ext cx="914400" cy="914400"/>
          </a:xfrm>
          <a:prstGeom prst="rect">
            <a:avLst/>
          </a:prstGeom>
        </p:spPr>
      </p:pic>
      <p:graphicFrame>
        <p:nvGraphicFramePr>
          <p:cNvPr id="11" name="Tabela 10">
            <a:extLst>
              <a:ext uri="{FF2B5EF4-FFF2-40B4-BE49-F238E27FC236}">
                <a16:creationId xmlns:a16="http://schemas.microsoft.com/office/drawing/2014/main" id="{FADBE06A-17A4-7FBE-9C3B-466AC08A4A91}"/>
              </a:ext>
            </a:extLst>
          </p:cNvPr>
          <p:cNvGraphicFramePr>
            <a:graphicFrameLocks noGrp="1"/>
          </p:cNvGraphicFramePr>
          <p:nvPr>
            <p:extLst>
              <p:ext uri="{D42A27DB-BD31-4B8C-83A1-F6EECF244321}">
                <p14:modId xmlns:p14="http://schemas.microsoft.com/office/powerpoint/2010/main" val="2519262048"/>
              </p:ext>
            </p:extLst>
          </p:nvPr>
        </p:nvGraphicFramePr>
        <p:xfrm>
          <a:off x="12613304" y="2111630"/>
          <a:ext cx="4519758" cy="2834640"/>
        </p:xfrm>
        <a:graphic>
          <a:graphicData uri="http://schemas.openxmlformats.org/drawingml/2006/table">
            <a:tbl>
              <a:tblPr firstRow="1" bandRow="1">
                <a:tableStyleId>{5C22544A-7EE6-4342-B048-85BDC9FD1C3A}</a:tableStyleId>
              </a:tblPr>
              <a:tblGrid>
                <a:gridCol w="2329779">
                  <a:extLst>
                    <a:ext uri="{9D8B030D-6E8A-4147-A177-3AD203B41FA5}">
                      <a16:colId xmlns:a16="http://schemas.microsoft.com/office/drawing/2014/main" val="1585317054"/>
                    </a:ext>
                  </a:extLst>
                </a:gridCol>
                <a:gridCol w="2189979">
                  <a:extLst>
                    <a:ext uri="{9D8B030D-6E8A-4147-A177-3AD203B41FA5}">
                      <a16:colId xmlns:a16="http://schemas.microsoft.com/office/drawing/2014/main" val="1619296242"/>
                    </a:ext>
                  </a:extLst>
                </a:gridCol>
              </a:tblGrid>
              <a:tr h="607691">
                <a:tc>
                  <a:txBody>
                    <a:bodyPr/>
                    <a:lstStyle/>
                    <a:p>
                      <a:pPr algn="ctr" rtl="0" fontAlgn="base"/>
                      <a:r>
                        <a:rPr lang="pt-BR" sz="1800" b="1">
                          <a:effectLst/>
                          <a:latin typeface="Poppins"/>
                        </a:rPr>
                        <a:t>SÍMBOLO DO CARGO</a:t>
                      </a:r>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tx2"/>
                    </a:solidFill>
                  </a:tcPr>
                </a:tc>
                <a:tc>
                  <a:txBody>
                    <a:bodyPr/>
                    <a:lstStyle/>
                    <a:p>
                      <a:pPr lvl="0" algn="ctr">
                        <a:buNone/>
                      </a:pPr>
                      <a:r>
                        <a:rPr lang="pt-BR" sz="1800" b="1">
                          <a:effectLst/>
                          <a:latin typeface="Poppins"/>
                        </a:rPr>
                        <a:t>OCUPAÇÃO PMSP</a:t>
                      </a:r>
                      <a:endParaRPr lang="pt-BR" sz="1800"/>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1137461970"/>
                  </a:ext>
                </a:extLst>
              </a:tr>
              <a:tr h="347252">
                <a:tc>
                  <a:txBody>
                    <a:bodyPr/>
                    <a:lstStyle/>
                    <a:p>
                      <a:pPr algn="ctr" rtl="0" fontAlgn="base"/>
                      <a:r>
                        <a:rPr lang="pt-BR" sz="1800">
                          <a:solidFill>
                            <a:schemeClr val="tx2"/>
                          </a:solidFill>
                          <a:effectLst/>
                          <a:latin typeface="Poppins"/>
                        </a:rPr>
                        <a:t>CDA-1</a:t>
                      </a:r>
                    </a:p>
                  </a:txBody>
                  <a:tcPr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tc>
                  <a:txBody>
                    <a:bodyPr/>
                    <a:lstStyle/>
                    <a:p>
                      <a:pPr algn="ctr" rtl="0" fontAlgn="base"/>
                      <a:r>
                        <a:rPr lang="pt-BR" sz="1800">
                          <a:solidFill>
                            <a:schemeClr val="tx2"/>
                          </a:solidFill>
                          <a:effectLst/>
                          <a:latin typeface="Poppins"/>
                        </a:rPr>
                        <a:t>50%</a:t>
                      </a:r>
                    </a:p>
                  </a:txBody>
                  <a:tcPr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3790111830"/>
                  </a:ext>
                </a:extLst>
              </a:tr>
              <a:tr h="347252">
                <a:tc>
                  <a:txBody>
                    <a:bodyPr/>
                    <a:lstStyle/>
                    <a:p>
                      <a:pPr algn="ctr" rtl="0" fontAlgn="base"/>
                      <a:r>
                        <a:rPr lang="pt-BR" sz="1800">
                          <a:solidFill>
                            <a:schemeClr val="tx2"/>
                          </a:solidFill>
                          <a:effectLst/>
                          <a:latin typeface="Poppins"/>
                        </a:rPr>
                        <a:t>CDA-2</a:t>
                      </a:r>
                    </a:p>
                  </a:txBody>
                  <a:tcPr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ctr" rtl="0" fontAlgn="base"/>
                      <a:r>
                        <a:rPr lang="pt-BR" sz="1800">
                          <a:solidFill>
                            <a:schemeClr val="tx2"/>
                          </a:solidFill>
                          <a:effectLst/>
                          <a:latin typeface="Poppins"/>
                        </a:rPr>
                        <a:t>50%</a:t>
                      </a:r>
                    </a:p>
                  </a:txBody>
                  <a:tcPr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215900108"/>
                  </a:ext>
                </a:extLst>
              </a:tr>
              <a:tr h="347252">
                <a:tc>
                  <a:txBody>
                    <a:bodyPr/>
                    <a:lstStyle/>
                    <a:p>
                      <a:pPr algn="ctr" rtl="0" fontAlgn="base"/>
                      <a:r>
                        <a:rPr lang="pt-BR" sz="1800">
                          <a:solidFill>
                            <a:schemeClr val="tx2"/>
                          </a:solidFill>
                          <a:effectLst/>
                          <a:latin typeface="Poppins"/>
                        </a:rPr>
                        <a:t>CDA-3</a:t>
                      </a:r>
                    </a:p>
                  </a:txBody>
                  <a:tcPr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tc>
                  <a:txBody>
                    <a:bodyPr/>
                    <a:lstStyle/>
                    <a:p>
                      <a:pPr algn="ctr" rtl="0" fontAlgn="base"/>
                      <a:r>
                        <a:rPr lang="pt-BR" sz="1800">
                          <a:solidFill>
                            <a:schemeClr val="tx2"/>
                          </a:solidFill>
                          <a:effectLst/>
                          <a:latin typeface="Poppins"/>
                        </a:rPr>
                        <a:t>45%</a:t>
                      </a:r>
                    </a:p>
                  </a:txBody>
                  <a:tcPr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3242439831"/>
                  </a:ext>
                </a:extLst>
              </a:tr>
              <a:tr h="347252">
                <a:tc>
                  <a:txBody>
                    <a:bodyPr/>
                    <a:lstStyle/>
                    <a:p>
                      <a:pPr algn="ctr" rtl="0" fontAlgn="base"/>
                      <a:r>
                        <a:rPr lang="pt-BR" sz="1800">
                          <a:solidFill>
                            <a:schemeClr val="tx2"/>
                          </a:solidFill>
                          <a:effectLst/>
                          <a:latin typeface="Poppins"/>
                        </a:rPr>
                        <a:t>CDA-4</a:t>
                      </a:r>
                    </a:p>
                  </a:txBody>
                  <a:tcPr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ctr" rtl="0" fontAlgn="base"/>
                      <a:r>
                        <a:rPr lang="pt-BR" sz="1800">
                          <a:solidFill>
                            <a:schemeClr val="tx2"/>
                          </a:solidFill>
                          <a:effectLst/>
                          <a:latin typeface="Poppins"/>
                        </a:rPr>
                        <a:t>40%</a:t>
                      </a:r>
                    </a:p>
                  </a:txBody>
                  <a:tcPr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722282315"/>
                  </a:ext>
                </a:extLst>
              </a:tr>
              <a:tr h="347252">
                <a:tc>
                  <a:txBody>
                    <a:bodyPr/>
                    <a:lstStyle/>
                    <a:p>
                      <a:pPr algn="ctr" rtl="0" fontAlgn="base"/>
                      <a:r>
                        <a:rPr lang="pt-BR" sz="1800">
                          <a:solidFill>
                            <a:schemeClr val="tx2"/>
                          </a:solidFill>
                          <a:effectLst/>
                          <a:latin typeface="Poppins"/>
                        </a:rPr>
                        <a:t>CDA-5</a:t>
                      </a:r>
                    </a:p>
                  </a:txBody>
                  <a:tcPr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tc>
                  <a:txBody>
                    <a:bodyPr/>
                    <a:lstStyle/>
                    <a:p>
                      <a:pPr algn="ctr" rtl="0" fontAlgn="base"/>
                      <a:r>
                        <a:rPr lang="pt-BR" sz="1800">
                          <a:solidFill>
                            <a:schemeClr val="tx2"/>
                          </a:solidFill>
                          <a:effectLst/>
                          <a:latin typeface="Poppins"/>
                        </a:rPr>
                        <a:t>30%</a:t>
                      </a:r>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2058836047"/>
                  </a:ext>
                </a:extLst>
              </a:tr>
              <a:tr h="347252">
                <a:tc>
                  <a:txBody>
                    <a:bodyPr/>
                    <a:lstStyle/>
                    <a:p>
                      <a:pPr algn="ctr" rtl="0" fontAlgn="base"/>
                      <a:r>
                        <a:rPr lang="pt-BR" sz="1800">
                          <a:solidFill>
                            <a:schemeClr val="tx2"/>
                          </a:solidFill>
                          <a:effectLst/>
                          <a:latin typeface="Poppins"/>
                        </a:rPr>
                        <a:t>CDA-6</a:t>
                      </a:r>
                    </a:p>
                  </a:txBody>
                  <a:tcPr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ctr" rtl="0" fontAlgn="base"/>
                      <a:r>
                        <a:rPr lang="pt-BR" sz="1800">
                          <a:solidFill>
                            <a:schemeClr val="tx2"/>
                          </a:solidFill>
                          <a:effectLst/>
                          <a:latin typeface="Poppins"/>
                        </a:rPr>
                        <a:t>20%</a:t>
                      </a:r>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276392657"/>
                  </a:ext>
                </a:extLst>
              </a:tr>
            </a:tbl>
          </a:graphicData>
        </a:graphic>
      </p:graphicFrame>
      <p:grpSp>
        <p:nvGrpSpPr>
          <p:cNvPr id="492" name="Agrupar 491">
            <a:extLst>
              <a:ext uri="{FF2B5EF4-FFF2-40B4-BE49-F238E27FC236}">
                <a16:creationId xmlns:a16="http://schemas.microsoft.com/office/drawing/2014/main" id="{E6C94FAA-4731-0446-0850-D6ECE11E580E}"/>
              </a:ext>
            </a:extLst>
          </p:cNvPr>
          <p:cNvGrpSpPr/>
          <p:nvPr/>
        </p:nvGrpSpPr>
        <p:grpSpPr>
          <a:xfrm>
            <a:off x="11894800" y="7094457"/>
            <a:ext cx="3253700" cy="3106681"/>
            <a:chOff x="14105348" y="5576962"/>
            <a:chExt cx="3253700" cy="3106681"/>
          </a:xfrm>
          <a:solidFill>
            <a:srgbClr val="1F497D"/>
          </a:solidFill>
        </p:grpSpPr>
        <p:sp>
          <p:nvSpPr>
            <p:cNvPr id="476" name="object 36">
              <a:extLst>
                <a:ext uri="{FF2B5EF4-FFF2-40B4-BE49-F238E27FC236}">
                  <a16:creationId xmlns:a16="http://schemas.microsoft.com/office/drawing/2014/main" id="{280D606F-964A-5572-1950-417CF9D942E9}"/>
                </a:ext>
              </a:extLst>
            </p:cNvPr>
            <p:cNvSpPr/>
            <p:nvPr/>
          </p:nvSpPr>
          <p:spPr>
            <a:xfrm>
              <a:off x="14105348" y="5576962"/>
              <a:ext cx="3253700" cy="3106681"/>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grpFill/>
          </p:spPr>
          <p:txBody>
            <a:bodyPr wrap="square" lIns="0" tIns="0" rIns="0" bIns="0" rtlCol="0" anchor="ctr"/>
            <a:lstStyle/>
            <a:p>
              <a:pPr algn="ctr"/>
              <a:endParaRPr lang="pt-BR" sz="1400" b="1">
                <a:solidFill>
                  <a:srgbClr val="FFFFFF"/>
                </a:solidFill>
                <a:latin typeface="Poppins"/>
                <a:cs typeface="Poppins"/>
              </a:endParaRPr>
            </a:p>
          </p:txBody>
        </p:sp>
        <p:sp>
          <p:nvSpPr>
            <p:cNvPr id="491" name="CaixaDeTexto 490">
              <a:extLst>
                <a:ext uri="{FF2B5EF4-FFF2-40B4-BE49-F238E27FC236}">
                  <a16:creationId xmlns:a16="http://schemas.microsoft.com/office/drawing/2014/main" id="{BB3FE0A6-6252-D15E-EB13-992A34319D56}"/>
                </a:ext>
              </a:extLst>
            </p:cNvPr>
            <p:cNvSpPr txBox="1"/>
            <p:nvPr/>
          </p:nvSpPr>
          <p:spPr>
            <a:xfrm>
              <a:off x="14360598" y="5875580"/>
              <a:ext cx="27432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b="1">
                  <a:solidFill>
                    <a:srgbClr val="FFFFFF"/>
                  </a:solidFill>
                  <a:latin typeface="Poppins"/>
                  <a:cs typeface="Segoe UI"/>
                </a:rPr>
                <a:t>Assessoria</a:t>
              </a:r>
              <a:r>
                <a:rPr lang="pt-BR" sz="1400">
                  <a:solidFill>
                    <a:srgbClr val="FFFFFF"/>
                  </a:solidFill>
                  <a:latin typeface="Poppins"/>
                  <a:cs typeface="Segoe UI"/>
                </a:rPr>
                <a:t>​</a:t>
              </a:r>
              <a:endParaRPr lang="pt-BR" sz="1400">
                <a:solidFill>
                  <a:srgbClr val="000000"/>
                </a:solidFill>
                <a:latin typeface="Calibri"/>
                <a:cs typeface="Calibri"/>
              </a:endParaRPr>
            </a:p>
            <a:p>
              <a:pPr algn="ctr"/>
              <a:r>
                <a:rPr lang="pt-BR" sz="1400">
                  <a:solidFill>
                    <a:srgbClr val="FFFFFF"/>
                  </a:solidFill>
                  <a:latin typeface="Poppins"/>
                  <a:cs typeface="Segoe UI"/>
                </a:rPr>
                <a:t>prestar assessoria de natureza tática de alta complexidade a seu superior; ​</a:t>
              </a:r>
              <a:endParaRPr lang="pt-BR" sz="1400">
                <a:cs typeface="Calibri"/>
              </a:endParaRPr>
            </a:p>
            <a:p>
              <a:pPr algn="ctr"/>
              <a:r>
                <a:rPr lang="pt-BR" sz="1400">
                  <a:solidFill>
                    <a:srgbClr val="FFFFFF"/>
                  </a:solidFill>
                  <a:latin typeface="Poppins"/>
                  <a:cs typeface="Segoe UI"/>
                </a:rPr>
                <a:t>pesquisar, analisar, planejar e propor a implantação de diretrizes, regras, planos e projetos de atuação em nível estratégico de governo;​</a:t>
              </a:r>
            </a:p>
            <a:p>
              <a:pPr algn="ctr"/>
              <a:r>
                <a:rPr lang="pt-BR" sz="1400">
                  <a:solidFill>
                    <a:srgbClr val="FFFFFF"/>
                  </a:solidFill>
                  <a:latin typeface="Poppins"/>
                  <a:cs typeface="Segoe UI"/>
                </a:rPr>
                <a:t>...</a:t>
              </a:r>
              <a:r>
                <a:rPr lang="en-US" sz="1400">
                  <a:solidFill>
                    <a:srgbClr val="FFFFFF"/>
                  </a:solidFill>
                  <a:latin typeface="Poppins"/>
                  <a:cs typeface="Segoe UI"/>
                </a:rPr>
                <a:t>​</a:t>
              </a:r>
            </a:p>
          </p:txBody>
        </p:sp>
      </p:grpSp>
      <p:grpSp>
        <p:nvGrpSpPr>
          <p:cNvPr id="495" name="Agrupar 494">
            <a:extLst>
              <a:ext uri="{FF2B5EF4-FFF2-40B4-BE49-F238E27FC236}">
                <a16:creationId xmlns:a16="http://schemas.microsoft.com/office/drawing/2014/main" id="{ED9CA2A0-A7B6-8878-305C-BC9E8EFB70B3}"/>
              </a:ext>
            </a:extLst>
          </p:cNvPr>
          <p:cNvGrpSpPr/>
          <p:nvPr/>
        </p:nvGrpSpPr>
        <p:grpSpPr>
          <a:xfrm>
            <a:off x="14511312" y="5928224"/>
            <a:ext cx="2919791" cy="2849828"/>
            <a:chOff x="12572613" y="7414093"/>
            <a:chExt cx="2919791" cy="2849828"/>
          </a:xfrm>
          <a:solidFill>
            <a:srgbClr val="1F497D"/>
          </a:solidFill>
        </p:grpSpPr>
        <p:sp>
          <p:nvSpPr>
            <p:cNvPr id="490" name="object 36">
              <a:extLst>
                <a:ext uri="{FF2B5EF4-FFF2-40B4-BE49-F238E27FC236}">
                  <a16:creationId xmlns:a16="http://schemas.microsoft.com/office/drawing/2014/main" id="{03EA18D8-9F0A-9BD7-D60C-2B0B81966BB6}"/>
                </a:ext>
              </a:extLst>
            </p:cNvPr>
            <p:cNvSpPr/>
            <p:nvPr/>
          </p:nvSpPr>
          <p:spPr>
            <a:xfrm>
              <a:off x="12572613" y="7414093"/>
              <a:ext cx="2919791" cy="2849828"/>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grpFill/>
          </p:spPr>
          <p:txBody>
            <a:bodyPr wrap="square" lIns="0" tIns="0" rIns="0" bIns="0" rtlCol="0" anchor="ctr"/>
            <a:lstStyle/>
            <a:p>
              <a:pPr algn="ctr"/>
              <a:endParaRPr lang="pt-BR" sz="1400">
                <a:solidFill>
                  <a:srgbClr val="FFFFFF"/>
                </a:solidFill>
                <a:latin typeface="Poppins"/>
                <a:cs typeface="Poppins"/>
              </a:endParaRPr>
            </a:p>
          </p:txBody>
        </p:sp>
        <p:sp>
          <p:nvSpPr>
            <p:cNvPr id="494" name="CaixaDeTexto 493">
              <a:extLst>
                <a:ext uri="{FF2B5EF4-FFF2-40B4-BE49-F238E27FC236}">
                  <a16:creationId xmlns:a16="http://schemas.microsoft.com/office/drawing/2014/main" id="{3730F75A-6CEE-0999-3390-1EF34B2F1DCE}"/>
                </a:ext>
              </a:extLst>
            </p:cNvPr>
            <p:cNvSpPr txBox="1"/>
            <p:nvPr/>
          </p:nvSpPr>
          <p:spPr>
            <a:xfrm>
              <a:off x="12689441" y="7802793"/>
              <a:ext cx="2743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b="1">
                  <a:solidFill>
                    <a:srgbClr val="FFFFFF"/>
                  </a:solidFill>
                  <a:latin typeface="Poppins"/>
                  <a:cs typeface="Segoe UI"/>
                </a:rPr>
                <a:t>Chefia</a:t>
              </a:r>
              <a:endParaRPr lang="pt-BR" sz="1400">
                <a:solidFill>
                  <a:srgbClr val="FFFFFF"/>
                </a:solidFill>
                <a:latin typeface="Poppins"/>
                <a:cs typeface="Segoe UI"/>
              </a:endParaRPr>
            </a:p>
            <a:p>
              <a:pPr algn="ctr"/>
              <a:r>
                <a:rPr lang="pt-BR" sz="1400">
                  <a:solidFill>
                    <a:srgbClr val="FFFFFF"/>
                  </a:solidFill>
                  <a:latin typeface="Poppins"/>
                  <a:cs typeface="Segoe UI"/>
                </a:rPr>
                <a:t>realizar atividades de direção de natureza tática de média complexidade;</a:t>
              </a:r>
            </a:p>
            <a:p>
              <a:pPr algn="ctr"/>
              <a:r>
                <a:rPr lang="pt-BR" sz="1400">
                  <a:solidFill>
                    <a:srgbClr val="FFFFFF"/>
                  </a:solidFill>
                  <a:latin typeface="Poppins"/>
                  <a:cs typeface="Segoe UI"/>
                </a:rPr>
                <a:t>garantir a integração e articulação de sua área de atuação ao planejamento das políticas públicas e de governo; </a:t>
              </a:r>
              <a:endParaRPr lang="pt-BR"/>
            </a:p>
            <a:p>
              <a:pPr algn="ctr"/>
              <a:r>
                <a:rPr lang="pt-BR" sz="1400">
                  <a:solidFill>
                    <a:srgbClr val="FFFFFF"/>
                  </a:solidFill>
                  <a:latin typeface="Poppins"/>
                  <a:cs typeface="Segoe UI"/>
                </a:rPr>
                <a:t>...</a:t>
              </a:r>
              <a:r>
                <a:rPr lang="en-US" sz="1400">
                  <a:solidFill>
                    <a:srgbClr val="FFFFFF"/>
                  </a:solidFill>
                  <a:latin typeface="Poppins"/>
                  <a:cs typeface="Segoe UI"/>
                </a:rPr>
                <a:t>​</a:t>
              </a:r>
            </a:p>
          </p:txBody>
        </p:sp>
      </p:grpSp>
      <p:sp>
        <p:nvSpPr>
          <p:cNvPr id="474" name="object 36">
            <a:extLst>
              <a:ext uri="{FF2B5EF4-FFF2-40B4-BE49-F238E27FC236}">
                <a16:creationId xmlns:a16="http://schemas.microsoft.com/office/drawing/2014/main" id="{859AA5BA-133C-6CEF-C625-CFE12671AD82}"/>
              </a:ext>
            </a:extLst>
          </p:cNvPr>
          <p:cNvSpPr/>
          <p:nvPr/>
        </p:nvSpPr>
        <p:spPr>
          <a:xfrm>
            <a:off x="12844892" y="5459506"/>
            <a:ext cx="2028291" cy="1938390"/>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nchor="ctr"/>
          <a:lstStyle/>
          <a:p>
            <a:pPr algn="ctr"/>
            <a:r>
              <a:rPr lang="pt-BR" sz="2000" b="1">
                <a:solidFill>
                  <a:srgbClr val="1F497D"/>
                </a:solidFill>
                <a:latin typeface="Poppins"/>
                <a:cs typeface="Poppins"/>
              </a:rPr>
              <a:t>Competências</a:t>
            </a:r>
          </a:p>
          <a:p>
            <a:pPr algn="ctr"/>
            <a:r>
              <a:rPr lang="pt-BR" sz="2000" b="1">
                <a:solidFill>
                  <a:srgbClr val="1F497D"/>
                </a:solidFill>
                <a:latin typeface="Poppins"/>
                <a:cs typeface="Poppins"/>
              </a:rPr>
              <a:t>CDA-4</a:t>
            </a:r>
          </a:p>
        </p:txBody>
      </p:sp>
    </p:spTree>
    <p:extLst>
      <p:ext uri="{BB962C8B-B14F-4D97-AF65-F5344CB8AC3E}">
        <p14:creationId xmlns:p14="http://schemas.microsoft.com/office/powerpoint/2010/main" val="1216095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9" name="object 14">
            <a:extLst>
              <a:ext uri="{FF2B5EF4-FFF2-40B4-BE49-F238E27FC236}">
                <a16:creationId xmlns:a16="http://schemas.microsoft.com/office/drawing/2014/main" id="{357656BB-51F5-167C-BCBD-A0ADDD058583}"/>
              </a:ext>
            </a:extLst>
          </p:cNvPr>
          <p:cNvSpPr txBox="1">
            <a:spLocks/>
          </p:cNvSpPr>
          <p:nvPr/>
        </p:nvSpPr>
        <p:spPr>
          <a:xfrm>
            <a:off x="3399065" y="687140"/>
            <a:ext cx="12546458" cy="605037"/>
          </a:xfrm>
          <a:prstGeom prst="rect">
            <a:avLst/>
          </a:prstGeom>
        </p:spPr>
        <p:txBody>
          <a:bodyPr vert="horz" wrap="square" lIns="0" tIns="3302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3600" b="1">
                <a:solidFill>
                  <a:schemeClr val="tx2"/>
                </a:solidFill>
                <a:latin typeface="Poppins Bold"/>
                <a:ea typeface="+mn-ea"/>
                <a:cs typeface="Poppins Bold"/>
              </a:rPr>
              <a:t>FORMULAÇÃO: COMO PROMOVER A TRANSIÇÃO?</a:t>
            </a:r>
            <a:endParaRPr lang="pt-BR">
              <a:ea typeface="+mn-ea"/>
            </a:endParaRPr>
          </a:p>
        </p:txBody>
      </p:sp>
      <p:sp>
        <p:nvSpPr>
          <p:cNvPr id="12" name="object 36">
            <a:extLst>
              <a:ext uri="{FF2B5EF4-FFF2-40B4-BE49-F238E27FC236}">
                <a16:creationId xmlns:a16="http://schemas.microsoft.com/office/drawing/2014/main" id="{E627B88A-DA16-C7C6-B1A1-CC1ED28EE788}"/>
              </a:ext>
            </a:extLst>
          </p:cNvPr>
          <p:cNvSpPr/>
          <p:nvPr/>
        </p:nvSpPr>
        <p:spPr>
          <a:xfrm>
            <a:off x="1918530" y="35963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17" name="Gráfico 16" descr="Comentar com Curtir estrutura de tópicos">
            <a:extLst>
              <a:ext uri="{FF2B5EF4-FFF2-40B4-BE49-F238E27FC236}">
                <a16:creationId xmlns:a16="http://schemas.microsoft.com/office/drawing/2014/main" id="{ECFD2B8B-90F5-77E5-A23C-3FB1A14ED0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3729" y="549729"/>
            <a:ext cx="982435" cy="982435"/>
          </a:xfrm>
          <a:prstGeom prst="rect">
            <a:avLst/>
          </a:prstGeom>
        </p:spPr>
      </p:pic>
      <p:grpSp>
        <p:nvGrpSpPr>
          <p:cNvPr id="21" name="Agrupar 20">
            <a:extLst>
              <a:ext uri="{FF2B5EF4-FFF2-40B4-BE49-F238E27FC236}">
                <a16:creationId xmlns:a16="http://schemas.microsoft.com/office/drawing/2014/main" id="{AC638EE3-D02B-F2CC-3E9F-014ACCC47898}"/>
              </a:ext>
            </a:extLst>
          </p:cNvPr>
          <p:cNvGrpSpPr/>
          <p:nvPr/>
        </p:nvGrpSpPr>
        <p:grpSpPr>
          <a:xfrm>
            <a:off x="1828031" y="8784739"/>
            <a:ext cx="7343628" cy="1229261"/>
            <a:chOff x="1907645" y="7233962"/>
            <a:chExt cx="7740768" cy="1477735"/>
          </a:xfrm>
        </p:grpSpPr>
        <p:sp>
          <p:nvSpPr>
            <p:cNvPr id="11" name="object 14">
              <a:extLst>
                <a:ext uri="{FF2B5EF4-FFF2-40B4-BE49-F238E27FC236}">
                  <a16:creationId xmlns:a16="http://schemas.microsoft.com/office/drawing/2014/main" id="{074879A1-7661-7AB0-5B26-923EFDA6BAAE}"/>
                </a:ext>
              </a:extLst>
            </p:cNvPr>
            <p:cNvSpPr txBox="1">
              <a:spLocks/>
            </p:cNvSpPr>
            <p:nvPr/>
          </p:nvSpPr>
          <p:spPr>
            <a:xfrm>
              <a:off x="3415394" y="7656719"/>
              <a:ext cx="6205530" cy="623248"/>
            </a:xfrm>
            <a:prstGeom prst="rect">
              <a:avLst/>
            </a:prstGeom>
          </p:spPr>
          <p:txBody>
            <a:bodyPr vert="horz" wrap="square" lIns="0" tIns="3302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chemeClr val="tx2"/>
                  </a:solidFill>
                  <a:latin typeface="Poppins Bold"/>
                  <a:ea typeface="+mn-ea"/>
                  <a:cs typeface="Poppins Bold"/>
                </a:rPr>
                <a:t> 2022: Implementação</a:t>
              </a:r>
            </a:p>
          </p:txBody>
        </p:sp>
        <p:sp>
          <p:nvSpPr>
            <p:cNvPr id="19" name="Retângulo: Cantos Diagonais Arredondados 18">
              <a:extLst>
                <a:ext uri="{FF2B5EF4-FFF2-40B4-BE49-F238E27FC236}">
                  <a16:creationId xmlns:a16="http://schemas.microsoft.com/office/drawing/2014/main" id="{35A1C05F-92D1-845B-2AF8-F8CD3DC6F761}"/>
                </a:ext>
              </a:extLst>
            </p:cNvPr>
            <p:cNvSpPr/>
            <p:nvPr/>
          </p:nvSpPr>
          <p:spPr>
            <a:xfrm rot="10800000">
              <a:off x="2362670" y="7297526"/>
              <a:ext cx="7285743" cy="1338425"/>
            </a:xfrm>
            <a:prstGeom prst="round2DiagRect">
              <a:avLst/>
            </a:prstGeom>
            <a:no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pt-BR">
                <a:cs typeface="Calibri"/>
              </a:endParaRPr>
            </a:p>
          </p:txBody>
        </p:sp>
        <p:sp>
          <p:nvSpPr>
            <p:cNvPr id="14" name="object 36">
              <a:extLst>
                <a:ext uri="{FF2B5EF4-FFF2-40B4-BE49-F238E27FC236}">
                  <a16:creationId xmlns:a16="http://schemas.microsoft.com/office/drawing/2014/main" id="{F082EEE3-52C9-F253-CA60-F1A7F4E659F0}"/>
                </a:ext>
              </a:extLst>
            </p:cNvPr>
            <p:cNvSpPr/>
            <p:nvPr/>
          </p:nvSpPr>
          <p:spPr>
            <a:xfrm>
              <a:off x="1907645" y="7233962"/>
              <a:ext cx="1436914" cy="14777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grpSp>
      <p:pic>
        <p:nvPicPr>
          <p:cNvPr id="22" name="Gráfico 21" descr="Na mosca estrutura de tópicos">
            <a:extLst>
              <a:ext uri="{FF2B5EF4-FFF2-40B4-BE49-F238E27FC236}">
                <a16:creationId xmlns:a16="http://schemas.microsoft.com/office/drawing/2014/main" id="{15876904-6E33-300A-FCD9-D6AA5694E8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00842" y="8870835"/>
            <a:ext cx="1064244" cy="1064244"/>
          </a:xfrm>
          <a:prstGeom prst="rect">
            <a:avLst/>
          </a:prstGeom>
        </p:spPr>
      </p:pic>
      <p:graphicFrame>
        <p:nvGraphicFramePr>
          <p:cNvPr id="25" name="Diagrama 24">
            <a:extLst>
              <a:ext uri="{FF2B5EF4-FFF2-40B4-BE49-F238E27FC236}">
                <a16:creationId xmlns:a16="http://schemas.microsoft.com/office/drawing/2014/main" id="{14DA60E3-6955-D3C8-A27A-B3592F42B11B}"/>
              </a:ext>
            </a:extLst>
          </p:cNvPr>
          <p:cNvGraphicFramePr/>
          <p:nvPr>
            <p:extLst>
              <p:ext uri="{D42A27DB-BD31-4B8C-83A1-F6EECF244321}">
                <p14:modId xmlns:p14="http://schemas.microsoft.com/office/powerpoint/2010/main" val="2193580411"/>
              </p:ext>
            </p:extLst>
          </p:nvPr>
        </p:nvGraphicFramePr>
        <p:xfrm>
          <a:off x="3701142" y="1848875"/>
          <a:ext cx="12705450" cy="67446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166204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524319" cy="10287000"/>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3" name="Group 3"/>
          <p:cNvGrpSpPr/>
          <p:nvPr/>
        </p:nvGrpSpPr>
        <p:grpSpPr>
          <a:xfrm>
            <a:off x="-602413" y="-1105761"/>
            <a:ext cx="7336602" cy="11392761"/>
            <a:chOff x="0" y="0"/>
            <a:chExt cx="1932274" cy="3000563"/>
          </a:xfrm>
        </p:grpSpPr>
        <p:sp>
          <p:nvSpPr>
            <p:cNvPr id="4" name="Freeform 4"/>
            <p:cNvSpPr/>
            <p:nvPr/>
          </p:nvSpPr>
          <p:spPr>
            <a:xfrm>
              <a:off x="0" y="0"/>
              <a:ext cx="1932274" cy="3000563"/>
            </a:xfrm>
            <a:custGeom>
              <a:avLst/>
              <a:gdLst/>
              <a:ahLst/>
              <a:cxnLst/>
              <a:rect l="l" t="t" r="r" b="b"/>
              <a:pathLst>
                <a:path w="1932274" h="3000563">
                  <a:moveTo>
                    <a:pt x="0" y="0"/>
                  </a:moveTo>
                  <a:lnTo>
                    <a:pt x="1932274" y="0"/>
                  </a:lnTo>
                  <a:lnTo>
                    <a:pt x="1932274" y="3000563"/>
                  </a:lnTo>
                  <a:lnTo>
                    <a:pt x="0" y="3000563"/>
                  </a:lnTo>
                  <a:close/>
                </a:path>
              </a:pathLst>
            </a:custGeom>
            <a:solidFill>
              <a:srgbClr val="1A3C73"/>
            </a:solidFill>
          </p:spPr>
        </p:sp>
        <p:sp>
          <p:nvSpPr>
            <p:cNvPr id="5" name="TextBox 5"/>
            <p:cNvSpPr txBox="1"/>
            <p:nvPr/>
          </p:nvSpPr>
          <p:spPr>
            <a:xfrm>
              <a:off x="0" y="-38100"/>
              <a:ext cx="1932274" cy="303866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0531" y="2387512"/>
            <a:ext cx="19832409" cy="5224561"/>
            <a:chOff x="0" y="0"/>
            <a:chExt cx="2937512" cy="773845"/>
          </a:xfrm>
        </p:grpSpPr>
        <p:sp>
          <p:nvSpPr>
            <p:cNvPr id="7" name="Freeform 7"/>
            <p:cNvSpPr/>
            <p:nvPr/>
          </p:nvSpPr>
          <p:spPr>
            <a:xfrm>
              <a:off x="0" y="0"/>
              <a:ext cx="2937512" cy="773845"/>
            </a:xfrm>
            <a:custGeom>
              <a:avLst/>
              <a:gdLst/>
              <a:ahLst/>
              <a:cxnLst/>
              <a:rect l="l" t="t" r="r" b="b"/>
              <a:pathLst>
                <a:path w="2937512" h="773845">
                  <a:moveTo>
                    <a:pt x="19909" y="0"/>
                  </a:moveTo>
                  <a:lnTo>
                    <a:pt x="2917603" y="0"/>
                  </a:lnTo>
                  <a:cubicBezTo>
                    <a:pt x="2928598" y="0"/>
                    <a:pt x="2937512" y="8913"/>
                    <a:pt x="2937512" y="19909"/>
                  </a:cubicBezTo>
                  <a:lnTo>
                    <a:pt x="2937512" y="753936"/>
                  </a:lnTo>
                  <a:cubicBezTo>
                    <a:pt x="2937512" y="764931"/>
                    <a:pt x="2928598" y="773845"/>
                    <a:pt x="2917603" y="773845"/>
                  </a:cubicBezTo>
                  <a:lnTo>
                    <a:pt x="19909" y="773845"/>
                  </a:lnTo>
                  <a:cubicBezTo>
                    <a:pt x="8913" y="773845"/>
                    <a:pt x="0" y="764931"/>
                    <a:pt x="0" y="753936"/>
                  </a:cubicBezTo>
                  <a:lnTo>
                    <a:pt x="0" y="19909"/>
                  </a:lnTo>
                  <a:cubicBezTo>
                    <a:pt x="0" y="8913"/>
                    <a:pt x="8913" y="0"/>
                    <a:pt x="19909" y="0"/>
                  </a:cubicBezTo>
                  <a:close/>
                </a:path>
              </a:pathLst>
            </a:custGeom>
            <a:solidFill>
              <a:srgbClr val="EE7830"/>
            </a:solidFill>
          </p:spPr>
        </p:sp>
        <p:sp>
          <p:nvSpPr>
            <p:cNvPr id="8" name="TextBox 8"/>
            <p:cNvSpPr txBox="1"/>
            <p:nvPr/>
          </p:nvSpPr>
          <p:spPr>
            <a:xfrm>
              <a:off x="0" y="-38100"/>
              <a:ext cx="2937512" cy="81194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0" y="0"/>
            <a:ext cx="19680527" cy="7612073"/>
          </a:xfrm>
          <a:custGeom>
            <a:avLst/>
            <a:gdLst/>
            <a:ahLst/>
            <a:cxnLst/>
            <a:rect l="l" t="t" r="r" b="b"/>
            <a:pathLst>
              <a:path w="19680527" h="7612073">
                <a:moveTo>
                  <a:pt x="0" y="0"/>
                </a:moveTo>
                <a:lnTo>
                  <a:pt x="19680527" y="0"/>
                </a:lnTo>
                <a:lnTo>
                  <a:pt x="19680527" y="7612073"/>
                </a:lnTo>
                <a:lnTo>
                  <a:pt x="0" y="7612073"/>
                </a:lnTo>
                <a:lnTo>
                  <a:pt x="0" y="0"/>
                </a:lnTo>
                <a:close/>
              </a:path>
            </a:pathLst>
          </a:custGeom>
          <a:blipFill>
            <a:blip r:embed="rId3"/>
            <a:stretch>
              <a:fillRect t="-27653" b="-12068"/>
            </a:stretch>
          </a:blipFill>
        </p:spPr>
      </p:sp>
      <p:sp>
        <p:nvSpPr>
          <p:cNvPr id="10" name="Freeform 10"/>
          <p:cNvSpPr/>
          <p:nvPr/>
        </p:nvSpPr>
        <p:spPr>
          <a:xfrm>
            <a:off x="1028700" y="8453136"/>
            <a:ext cx="2539108" cy="919072"/>
          </a:xfrm>
          <a:custGeom>
            <a:avLst/>
            <a:gdLst/>
            <a:ahLst/>
            <a:cxnLst/>
            <a:rect l="l" t="t" r="r" b="b"/>
            <a:pathLst>
              <a:path w="2539108" h="919072">
                <a:moveTo>
                  <a:pt x="0" y="0"/>
                </a:moveTo>
                <a:lnTo>
                  <a:pt x="2539108" y="0"/>
                </a:lnTo>
                <a:lnTo>
                  <a:pt x="2539108" y="919071"/>
                </a:lnTo>
                <a:lnTo>
                  <a:pt x="0" y="919071"/>
                </a:lnTo>
                <a:lnTo>
                  <a:pt x="0" y="0"/>
                </a:lnTo>
                <a:close/>
              </a:path>
            </a:pathLst>
          </a:custGeom>
          <a:blipFill>
            <a:blip r:embed="rId4"/>
            <a:stretch>
              <a:fillRect t="-838"/>
            </a:stretch>
          </a:blipFill>
        </p:spPr>
      </p:sp>
      <p:sp>
        <p:nvSpPr>
          <p:cNvPr id="11" name="TextBox 11"/>
          <p:cNvSpPr txBox="1"/>
          <p:nvPr/>
        </p:nvSpPr>
        <p:spPr>
          <a:xfrm>
            <a:off x="1028700" y="3653637"/>
            <a:ext cx="16870858" cy="1128771"/>
          </a:xfrm>
          <a:prstGeom prst="rect">
            <a:avLst/>
          </a:prstGeom>
        </p:spPr>
        <p:txBody>
          <a:bodyPr wrap="square" lIns="0" tIns="0" rIns="0" bIns="0" rtlCol="0" anchor="t">
            <a:spAutoFit/>
          </a:bodyPr>
          <a:lstStyle/>
          <a:p>
            <a:pPr>
              <a:lnSpc>
                <a:spcPct val="150000"/>
              </a:lnSpc>
              <a:spcBef>
                <a:spcPts val="10"/>
              </a:spcBef>
            </a:pPr>
            <a:r>
              <a:rPr lang="pt-BR" sz="5400" b="1">
                <a:solidFill>
                  <a:schemeClr val="bg1"/>
                </a:solidFill>
                <a:latin typeface="Poppins"/>
                <a:cs typeface="Poppins"/>
              </a:rPr>
              <a:t>Implementação</a:t>
            </a:r>
            <a:endParaRPr lang="pt-BR" b="1">
              <a:solidFill>
                <a:schemeClr val="bg1"/>
              </a:solidFill>
            </a:endParaRPr>
          </a:p>
        </p:txBody>
      </p:sp>
      <p:sp>
        <p:nvSpPr>
          <p:cNvPr id="12" name="Freeform 12"/>
          <p:cNvSpPr/>
          <p:nvPr/>
        </p:nvSpPr>
        <p:spPr>
          <a:xfrm>
            <a:off x="8894322" y="307722"/>
            <a:ext cx="9005236" cy="7302215"/>
          </a:xfrm>
          <a:custGeom>
            <a:avLst/>
            <a:gdLst/>
            <a:ahLst/>
            <a:cxnLst/>
            <a:rect l="l" t="t" r="r" b="b"/>
            <a:pathLst>
              <a:path w="9005236" h="7302215">
                <a:moveTo>
                  <a:pt x="0" y="0"/>
                </a:moveTo>
                <a:lnTo>
                  <a:pt x="9005236" y="0"/>
                </a:lnTo>
                <a:lnTo>
                  <a:pt x="9005236" y="7302215"/>
                </a:lnTo>
                <a:lnTo>
                  <a:pt x="0" y="7302215"/>
                </a:lnTo>
                <a:lnTo>
                  <a:pt x="0" y="0"/>
                </a:lnTo>
                <a:close/>
              </a:path>
            </a:pathLst>
          </a:custGeom>
          <a:blipFill>
            <a:blip r:embed="rId5">
              <a:alphaModFix amt="18000"/>
            </a:blip>
            <a:stretch>
              <a:fillRect t="-11191" r="-9076" b="-45157"/>
            </a:stretch>
          </a:blipFill>
        </p:spPr>
      </p:sp>
    </p:spTree>
    <p:extLst>
      <p:ext uri="{BB962C8B-B14F-4D97-AF65-F5344CB8AC3E}">
        <p14:creationId xmlns:p14="http://schemas.microsoft.com/office/powerpoint/2010/main" val="1472395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9" name="object 14">
            <a:extLst>
              <a:ext uri="{FF2B5EF4-FFF2-40B4-BE49-F238E27FC236}">
                <a16:creationId xmlns:a16="http://schemas.microsoft.com/office/drawing/2014/main" id="{87A1D5BA-814B-1AF2-831E-174AD36C34FF}"/>
              </a:ext>
            </a:extLst>
          </p:cNvPr>
          <p:cNvSpPr txBox="1">
            <a:spLocks/>
          </p:cNvSpPr>
          <p:nvPr/>
        </p:nvSpPr>
        <p:spPr>
          <a:xfrm>
            <a:off x="3399065" y="742896"/>
            <a:ext cx="12546458" cy="623248"/>
          </a:xfrm>
          <a:prstGeom prst="rect">
            <a:avLst/>
          </a:prstGeom>
        </p:spPr>
        <p:txBody>
          <a:bodyPr vert="horz" wrap="square" lIns="0" tIns="3302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chemeClr val="tx2"/>
                </a:solidFill>
                <a:latin typeface="Poppins Bold"/>
                <a:ea typeface="+mn-ea"/>
                <a:cs typeface="Poppins Bold"/>
              </a:rPr>
              <a:t>DECRETO REGULAMENTADOR</a:t>
            </a:r>
            <a:endParaRPr lang="pt-BR" sz="4000">
              <a:solidFill>
                <a:schemeClr val="tx2"/>
              </a:solidFill>
              <a:ea typeface="+mn-ea"/>
            </a:endParaRPr>
          </a:p>
        </p:txBody>
      </p:sp>
      <p:sp>
        <p:nvSpPr>
          <p:cNvPr id="21" name="object 36">
            <a:extLst>
              <a:ext uri="{FF2B5EF4-FFF2-40B4-BE49-F238E27FC236}">
                <a16:creationId xmlns:a16="http://schemas.microsoft.com/office/drawing/2014/main" id="{C5AD54D4-7FDA-3FC9-B925-5DEA6B3EE51F}"/>
              </a:ext>
            </a:extLst>
          </p:cNvPr>
          <p:cNvSpPr/>
          <p:nvPr/>
        </p:nvSpPr>
        <p:spPr>
          <a:xfrm>
            <a:off x="1880430" y="26438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67" name="Freeform 10">
            <a:extLst>
              <a:ext uri="{FF2B5EF4-FFF2-40B4-BE49-F238E27FC236}">
                <a16:creationId xmlns:a16="http://schemas.microsoft.com/office/drawing/2014/main" id="{B357DFD6-0594-08FB-D9C5-B7B2FA4356A6}"/>
              </a:ext>
            </a:extLst>
          </p:cNvPr>
          <p:cNvSpPr/>
          <p:nvPr/>
        </p:nvSpPr>
        <p:spPr>
          <a:xfrm>
            <a:off x="16676289" y="9506397"/>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72" name="CaixaDeTexto 71">
            <a:extLst>
              <a:ext uri="{FF2B5EF4-FFF2-40B4-BE49-F238E27FC236}">
                <a16:creationId xmlns:a16="http://schemas.microsoft.com/office/drawing/2014/main" id="{7AE0F920-525E-8814-0485-33A033EF50B2}"/>
              </a:ext>
            </a:extLst>
          </p:cNvPr>
          <p:cNvSpPr txBox="1"/>
          <p:nvPr/>
        </p:nvSpPr>
        <p:spPr>
          <a:xfrm>
            <a:off x="3468643" y="2488473"/>
            <a:ext cx="13962895"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endParaRPr lang="pt-BR" b="1">
              <a:solidFill>
                <a:srgbClr val="1F497D"/>
              </a:solidFill>
              <a:latin typeface="Poppins"/>
              <a:cs typeface="Poppins"/>
            </a:endParaRPr>
          </a:p>
          <a:p>
            <a:pPr>
              <a:lnSpc>
                <a:spcPct val="150000"/>
              </a:lnSpc>
            </a:pPr>
            <a:r>
              <a:rPr lang="pt-BR" sz="2200" b="1">
                <a:solidFill>
                  <a:srgbClr val="1F497D"/>
                </a:solidFill>
                <a:latin typeface="Poppins"/>
                <a:cs typeface="Poppins"/>
              </a:rPr>
              <a:t>ATORES ENVOLVIDOS NA FORMULAÇÃO E DELIBERAÇÃO DO ATO REGULAMENTADOR DAS LEIS</a:t>
            </a:r>
          </a:p>
          <a:p>
            <a:pPr>
              <a:lnSpc>
                <a:spcPct val="150000"/>
              </a:lnSpc>
            </a:pPr>
            <a:endParaRPr lang="pt-BR" b="1">
              <a:solidFill>
                <a:srgbClr val="002060"/>
              </a:solidFill>
              <a:latin typeface="Poppins"/>
              <a:cs typeface="Poppins"/>
            </a:endParaRPr>
          </a:p>
          <a:p>
            <a:pPr marL="285750" indent="-285750">
              <a:lnSpc>
                <a:spcPct val="150000"/>
              </a:lnSpc>
              <a:buFont typeface="Arial"/>
              <a:buChar char="•"/>
            </a:pPr>
            <a:endParaRPr lang="pt-BR">
              <a:solidFill>
                <a:srgbClr val="002060"/>
              </a:solidFill>
              <a:latin typeface="Poppins"/>
              <a:cs typeface="Poppins"/>
            </a:endParaRPr>
          </a:p>
        </p:txBody>
      </p:sp>
      <p:grpSp>
        <p:nvGrpSpPr>
          <p:cNvPr id="89" name="Agrupar 88">
            <a:extLst>
              <a:ext uri="{FF2B5EF4-FFF2-40B4-BE49-F238E27FC236}">
                <a16:creationId xmlns:a16="http://schemas.microsoft.com/office/drawing/2014/main" id="{8297EF28-4065-71B5-7D95-A1D178470FB9}"/>
              </a:ext>
            </a:extLst>
          </p:cNvPr>
          <p:cNvGrpSpPr/>
          <p:nvPr/>
        </p:nvGrpSpPr>
        <p:grpSpPr>
          <a:xfrm>
            <a:off x="5484501" y="4122906"/>
            <a:ext cx="2648028" cy="2182644"/>
            <a:chOff x="5145054" y="3989414"/>
            <a:chExt cx="1756317" cy="1400364"/>
          </a:xfrm>
        </p:grpSpPr>
        <p:sp>
          <p:nvSpPr>
            <p:cNvPr id="83" name="object 36">
              <a:extLst>
                <a:ext uri="{FF2B5EF4-FFF2-40B4-BE49-F238E27FC236}">
                  <a16:creationId xmlns:a16="http://schemas.microsoft.com/office/drawing/2014/main" id="{C3D3D01C-3A17-4F1C-6A8F-0BB5BDB0FC6D}"/>
                </a:ext>
              </a:extLst>
            </p:cNvPr>
            <p:cNvSpPr/>
            <p:nvPr/>
          </p:nvSpPr>
          <p:spPr>
            <a:xfrm>
              <a:off x="5267012" y="3989414"/>
              <a:ext cx="1481112" cy="140036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84" name="CaixaDeTexto 83">
              <a:extLst>
                <a:ext uri="{FF2B5EF4-FFF2-40B4-BE49-F238E27FC236}">
                  <a16:creationId xmlns:a16="http://schemas.microsoft.com/office/drawing/2014/main" id="{A000EF92-5C65-003D-726A-C024D3144606}"/>
                </a:ext>
              </a:extLst>
            </p:cNvPr>
            <p:cNvSpPr txBox="1"/>
            <p:nvPr/>
          </p:nvSpPr>
          <p:spPr>
            <a:xfrm>
              <a:off x="5145054" y="4432609"/>
              <a:ext cx="1756317" cy="533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a:solidFill>
                    <a:schemeClr val="tx2"/>
                  </a:solidFill>
                  <a:latin typeface="Poppins"/>
                  <a:cs typeface="Poppins"/>
                </a:rPr>
                <a:t>Gabinete do Prefeito</a:t>
              </a:r>
            </a:p>
          </p:txBody>
        </p:sp>
      </p:grpSp>
      <p:sp>
        <p:nvSpPr>
          <p:cNvPr id="93" name="CaixaDeTexto 92">
            <a:extLst>
              <a:ext uri="{FF2B5EF4-FFF2-40B4-BE49-F238E27FC236}">
                <a16:creationId xmlns:a16="http://schemas.microsoft.com/office/drawing/2014/main" id="{DC74AA7F-33F7-1F2E-9370-F8D4A41BE757}"/>
              </a:ext>
            </a:extLst>
          </p:cNvPr>
          <p:cNvSpPr txBox="1"/>
          <p:nvPr/>
        </p:nvSpPr>
        <p:spPr>
          <a:xfrm>
            <a:off x="5097120" y="7289827"/>
            <a:ext cx="9150348" cy="1754326"/>
          </a:xfrm>
          <a:prstGeom prst="rect">
            <a:avLst/>
          </a:prstGeom>
          <a:noFill/>
          <a:ln>
            <a:solidFill>
              <a:srgbClr val="1F497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pt-BR" sz="2400" b="1">
                <a:solidFill>
                  <a:schemeClr val="tx2"/>
                </a:solidFill>
                <a:latin typeface="Poppins"/>
                <a:cs typeface="Poppins"/>
              </a:rPr>
              <a:t>PRINCIPAIS QUESTÕES PARA A FORMULAÇÃO DO DECRETO</a:t>
            </a:r>
          </a:p>
          <a:p>
            <a:pPr algn="ctr">
              <a:lnSpc>
                <a:spcPct val="150000"/>
              </a:lnSpc>
            </a:pPr>
            <a:r>
              <a:rPr lang="pt-BR" sz="2400">
                <a:solidFill>
                  <a:schemeClr val="tx2"/>
                </a:solidFill>
                <a:latin typeface="Poppins"/>
                <a:cs typeface="Poppins"/>
              </a:rPr>
              <a:t>Pontos a serem regulamentados</a:t>
            </a:r>
            <a:endParaRPr lang="pt-BR" sz="2400">
              <a:solidFill>
                <a:schemeClr val="tx2"/>
              </a:solidFill>
              <a:latin typeface="Poppins"/>
              <a:cs typeface="Calibri"/>
            </a:endParaRPr>
          </a:p>
          <a:p>
            <a:pPr algn="ctr">
              <a:lnSpc>
                <a:spcPct val="150000"/>
              </a:lnSpc>
            </a:pPr>
            <a:r>
              <a:rPr lang="pt-BR" sz="2400">
                <a:solidFill>
                  <a:schemeClr val="tx2"/>
                </a:solidFill>
                <a:latin typeface="Poppins"/>
                <a:cs typeface="Poppins"/>
              </a:rPr>
              <a:t>Nível de detalhamento é necessário</a:t>
            </a:r>
          </a:p>
        </p:txBody>
      </p:sp>
      <p:pic>
        <p:nvPicPr>
          <p:cNvPr id="2" name="Gráfico 1" descr="Documento estrutura de tópicos">
            <a:extLst>
              <a:ext uri="{FF2B5EF4-FFF2-40B4-BE49-F238E27FC236}">
                <a16:creationId xmlns:a16="http://schemas.microsoft.com/office/drawing/2014/main" id="{492CD311-43A2-2066-2808-381E51F8FE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9158" y="428805"/>
            <a:ext cx="914400" cy="914400"/>
          </a:xfrm>
          <a:prstGeom prst="rect">
            <a:avLst/>
          </a:prstGeom>
        </p:spPr>
      </p:pic>
      <p:sp>
        <p:nvSpPr>
          <p:cNvPr id="31" name="object 36">
            <a:extLst>
              <a:ext uri="{FF2B5EF4-FFF2-40B4-BE49-F238E27FC236}">
                <a16:creationId xmlns:a16="http://schemas.microsoft.com/office/drawing/2014/main" id="{C3D3D01C-3A17-4F1C-6A8F-0BB5BDB0FC6D}"/>
              </a:ext>
            </a:extLst>
          </p:cNvPr>
          <p:cNvSpPr/>
          <p:nvPr/>
        </p:nvSpPr>
        <p:spPr>
          <a:xfrm>
            <a:off x="12304770" y="4059545"/>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10" name="CaixaDeTexto 9">
            <a:extLst>
              <a:ext uri="{FF2B5EF4-FFF2-40B4-BE49-F238E27FC236}">
                <a16:creationId xmlns:a16="http://schemas.microsoft.com/office/drawing/2014/main" id="{C60CCEF4-B8EC-FAF4-1FC1-9FE3A124FF7E}"/>
              </a:ext>
            </a:extLst>
          </p:cNvPr>
          <p:cNvSpPr txBox="1"/>
          <p:nvPr/>
        </p:nvSpPr>
        <p:spPr>
          <a:xfrm>
            <a:off x="12468186" y="4618585"/>
            <a:ext cx="19443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a:solidFill>
                  <a:schemeClr val="tx2"/>
                </a:solidFill>
                <a:latin typeface="Poppins"/>
                <a:cs typeface="Poppins"/>
              </a:rPr>
              <a:t>Gestão de Pessoas SEGES</a:t>
            </a:r>
          </a:p>
        </p:txBody>
      </p:sp>
      <p:sp>
        <p:nvSpPr>
          <p:cNvPr id="32" name="object 36">
            <a:extLst>
              <a:ext uri="{FF2B5EF4-FFF2-40B4-BE49-F238E27FC236}">
                <a16:creationId xmlns:a16="http://schemas.microsoft.com/office/drawing/2014/main" id="{C3D3D01C-3A17-4F1C-6A8F-0BB5BDB0FC6D}"/>
              </a:ext>
            </a:extLst>
          </p:cNvPr>
          <p:cNvSpPr/>
          <p:nvPr/>
        </p:nvSpPr>
        <p:spPr>
          <a:xfrm>
            <a:off x="8986073" y="4059545"/>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86" name="CaixaDeTexto 85">
            <a:extLst>
              <a:ext uri="{FF2B5EF4-FFF2-40B4-BE49-F238E27FC236}">
                <a16:creationId xmlns:a16="http://schemas.microsoft.com/office/drawing/2014/main" id="{08244C10-1FEE-120B-740A-A337FD7E7909}"/>
              </a:ext>
            </a:extLst>
          </p:cNvPr>
          <p:cNvSpPr txBox="1"/>
          <p:nvPr/>
        </p:nvSpPr>
        <p:spPr>
          <a:xfrm>
            <a:off x="9224462" y="4550705"/>
            <a:ext cx="17563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a:solidFill>
                  <a:schemeClr val="tx2"/>
                </a:solidFill>
                <a:latin typeface="Poppins"/>
                <a:cs typeface="Poppins"/>
              </a:rPr>
              <a:t>Gabinete de</a:t>
            </a:r>
          </a:p>
          <a:p>
            <a:pPr algn="ctr"/>
            <a:r>
              <a:rPr lang="pt-BR" sz="2400">
                <a:solidFill>
                  <a:schemeClr val="tx2"/>
                </a:solidFill>
                <a:latin typeface="Poppins"/>
                <a:cs typeface="Poppins"/>
              </a:rPr>
              <a:t>SEGES</a:t>
            </a:r>
          </a:p>
        </p:txBody>
      </p:sp>
      <p:sp>
        <p:nvSpPr>
          <p:cNvPr id="33" name="object 36">
            <a:extLst>
              <a:ext uri="{FF2B5EF4-FFF2-40B4-BE49-F238E27FC236}">
                <a16:creationId xmlns:a16="http://schemas.microsoft.com/office/drawing/2014/main" id="{C3D3D01C-3A17-4F1C-6A8F-0BB5BDB0FC6D}"/>
              </a:ext>
            </a:extLst>
          </p:cNvPr>
          <p:cNvSpPr/>
          <p:nvPr/>
        </p:nvSpPr>
        <p:spPr>
          <a:xfrm>
            <a:off x="15629741" y="4059545"/>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88" name="CaixaDeTexto 87">
            <a:extLst>
              <a:ext uri="{FF2B5EF4-FFF2-40B4-BE49-F238E27FC236}">
                <a16:creationId xmlns:a16="http://schemas.microsoft.com/office/drawing/2014/main" id="{DBD9B603-BBCF-DF1C-57FF-9AAE6E7570BB}"/>
              </a:ext>
            </a:extLst>
          </p:cNvPr>
          <p:cNvSpPr txBox="1"/>
          <p:nvPr/>
        </p:nvSpPr>
        <p:spPr>
          <a:xfrm>
            <a:off x="15868130" y="4550702"/>
            <a:ext cx="17563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a:solidFill>
                  <a:schemeClr val="tx2"/>
                </a:solidFill>
                <a:latin typeface="Poppins"/>
                <a:cs typeface="Poppins"/>
              </a:rPr>
              <a:t>Jurídico de</a:t>
            </a:r>
          </a:p>
          <a:p>
            <a:pPr algn="ctr"/>
            <a:r>
              <a:rPr lang="pt-BR" sz="2400">
                <a:solidFill>
                  <a:schemeClr val="tx2"/>
                </a:solidFill>
                <a:latin typeface="Poppins"/>
                <a:cs typeface="Poppins"/>
              </a:rPr>
              <a:t>SEGES</a:t>
            </a:r>
          </a:p>
        </p:txBody>
      </p:sp>
      <p:sp>
        <p:nvSpPr>
          <p:cNvPr id="3" name="object 36">
            <a:extLst>
              <a:ext uri="{FF2B5EF4-FFF2-40B4-BE49-F238E27FC236}">
                <a16:creationId xmlns:a16="http://schemas.microsoft.com/office/drawing/2014/main" id="{E5C3A4FB-90C6-0195-693B-0F9373BAA63B}"/>
              </a:ext>
            </a:extLst>
          </p:cNvPr>
          <p:cNvSpPr/>
          <p:nvPr/>
        </p:nvSpPr>
        <p:spPr>
          <a:xfrm>
            <a:off x="2473129" y="4124243"/>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7" name="Imagem 6" descr="Logotipo&#10;&#10;Descrição gerada automaticamente">
            <a:extLst>
              <a:ext uri="{FF2B5EF4-FFF2-40B4-BE49-F238E27FC236}">
                <a16:creationId xmlns:a16="http://schemas.microsoft.com/office/drawing/2014/main" id="{98016E6E-CED5-FFDF-8587-1D0284975146}"/>
              </a:ext>
            </a:extLst>
          </p:cNvPr>
          <p:cNvPicPr>
            <a:picLocks noChangeAspect="1"/>
          </p:cNvPicPr>
          <p:nvPr/>
        </p:nvPicPr>
        <p:blipFill>
          <a:blip r:embed="rId8"/>
          <a:stretch>
            <a:fillRect/>
          </a:stretch>
        </p:blipFill>
        <p:spPr>
          <a:xfrm>
            <a:off x="2566358" y="4722624"/>
            <a:ext cx="1919378" cy="884883"/>
          </a:xfrm>
          <a:prstGeom prst="rect">
            <a:avLst/>
          </a:prstGeom>
        </p:spPr>
      </p:pic>
    </p:spTree>
    <p:extLst>
      <p:ext uri="{BB962C8B-B14F-4D97-AF65-F5344CB8AC3E}">
        <p14:creationId xmlns:p14="http://schemas.microsoft.com/office/powerpoint/2010/main" val="3581779847"/>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12860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grpSp>
        <p:nvGrpSpPr>
          <p:cNvPr id="21" name="Grupo 20"/>
          <p:cNvGrpSpPr/>
          <p:nvPr/>
        </p:nvGrpSpPr>
        <p:grpSpPr>
          <a:xfrm>
            <a:off x="2109158" y="2386226"/>
            <a:ext cx="7974122" cy="2411663"/>
            <a:chOff x="2109158" y="2546037"/>
            <a:chExt cx="9647464" cy="2411663"/>
          </a:xfrm>
        </p:grpSpPr>
        <p:sp>
          <p:nvSpPr>
            <p:cNvPr id="9" name="Retângulo: Cantos Arredondados 8">
              <a:extLst>
                <a:ext uri="{FF2B5EF4-FFF2-40B4-BE49-F238E27FC236}">
                  <a16:creationId xmlns:a16="http://schemas.microsoft.com/office/drawing/2014/main" id="{82DF4D68-EB4E-63B1-4952-07EEDC0BBC61}"/>
                </a:ext>
              </a:extLst>
            </p:cNvPr>
            <p:cNvSpPr/>
            <p:nvPr/>
          </p:nvSpPr>
          <p:spPr>
            <a:xfrm>
              <a:off x="2109158" y="3310015"/>
              <a:ext cx="9647464" cy="1647685"/>
            </a:xfrm>
            <a:prstGeom prst="roundRect">
              <a:avLst/>
            </a:prstGeom>
            <a:solidFill>
              <a:srgbClr val="EE783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742950" lvl="1" indent="-285750">
                <a:lnSpc>
                  <a:spcPct val="150000"/>
                </a:lnSpc>
                <a:buFont typeface="Arial"/>
                <a:buChar char="•"/>
              </a:pPr>
              <a:r>
                <a:rPr lang="pt-BR" b="1">
                  <a:solidFill>
                    <a:srgbClr val="1F497D"/>
                  </a:solidFill>
                  <a:latin typeface="Poppins 3 Bold"/>
                  <a:cs typeface="Calibri"/>
                </a:rPr>
                <a:t>Direção e chefia, compreende os níveis CDA-2 a CDA-6</a:t>
              </a:r>
              <a:endParaRPr lang="en-US" b="1">
                <a:solidFill>
                  <a:srgbClr val="1F497D"/>
                </a:solidFill>
                <a:latin typeface="Poppins 3 Bold"/>
                <a:cs typeface="Calibri"/>
              </a:endParaRPr>
            </a:p>
            <a:p>
              <a:pPr marL="742950" lvl="1" indent="-285750">
                <a:lnSpc>
                  <a:spcPct val="150000"/>
                </a:lnSpc>
                <a:buFont typeface="Arial"/>
                <a:buChar char="•"/>
              </a:pPr>
              <a:r>
                <a:rPr lang="pt-BR" b="1">
                  <a:solidFill>
                    <a:srgbClr val="1F497D"/>
                  </a:solidFill>
                  <a:latin typeface="Poppins 3 Bold"/>
                  <a:cs typeface="Calibri"/>
                </a:rPr>
                <a:t>Assessoramento, compreende os níveis CDA-1 a CDA-6</a:t>
              </a:r>
            </a:p>
            <a:p>
              <a:pPr marL="742950" lvl="1" indent="-285750">
                <a:lnSpc>
                  <a:spcPct val="150000"/>
                </a:lnSpc>
                <a:buFont typeface="Arial"/>
                <a:buChar char="•"/>
              </a:pPr>
              <a:r>
                <a:rPr lang="pt-BR" b="1">
                  <a:solidFill>
                    <a:srgbClr val="1F497D"/>
                  </a:solidFill>
                  <a:latin typeface="Poppins 3 Bold"/>
                  <a:cs typeface="Calibri"/>
                </a:rPr>
                <a:t>Direção, chefia e assessoramento FDA-1 a FDA-12</a:t>
              </a:r>
            </a:p>
          </p:txBody>
        </p:sp>
        <p:sp>
          <p:nvSpPr>
            <p:cNvPr id="2" name="Retângulo: Cantos Arredondados 1">
              <a:extLst>
                <a:ext uri="{FF2B5EF4-FFF2-40B4-BE49-F238E27FC236}">
                  <a16:creationId xmlns:a16="http://schemas.microsoft.com/office/drawing/2014/main" id="{5248CC1D-DE2B-E853-C844-D9357A412FD1}"/>
                </a:ext>
              </a:extLst>
            </p:cNvPr>
            <p:cNvSpPr/>
            <p:nvPr/>
          </p:nvSpPr>
          <p:spPr>
            <a:xfrm>
              <a:off x="2109158" y="2546037"/>
              <a:ext cx="9647464" cy="721178"/>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a:solidFill>
                    <a:schemeClr val="bg1"/>
                  </a:solidFill>
                  <a:latin typeface="Poppins" charset="0"/>
                  <a:cs typeface="Poppins" charset="0"/>
                </a:rPr>
                <a:t>Natureza dos Cargos em Comissão e Funções de Confiança</a:t>
              </a:r>
            </a:p>
          </p:txBody>
        </p:sp>
      </p:grpSp>
      <p:grpSp>
        <p:nvGrpSpPr>
          <p:cNvPr id="11" name="Grupo 10"/>
          <p:cNvGrpSpPr/>
          <p:nvPr/>
        </p:nvGrpSpPr>
        <p:grpSpPr>
          <a:xfrm>
            <a:off x="2109158" y="5207672"/>
            <a:ext cx="7974122" cy="1844616"/>
            <a:chOff x="8028682" y="5277986"/>
            <a:chExt cx="9647464" cy="1844616"/>
          </a:xfrm>
        </p:grpSpPr>
        <p:sp>
          <p:nvSpPr>
            <p:cNvPr id="14" name="Retângulo: Cantos Arredondados 13">
              <a:extLst>
                <a:ext uri="{FF2B5EF4-FFF2-40B4-BE49-F238E27FC236}">
                  <a16:creationId xmlns:a16="http://schemas.microsoft.com/office/drawing/2014/main" id="{2EB4BE85-D4DB-B57E-59E0-5D05922F46ED}"/>
                </a:ext>
              </a:extLst>
            </p:cNvPr>
            <p:cNvSpPr/>
            <p:nvPr/>
          </p:nvSpPr>
          <p:spPr>
            <a:xfrm>
              <a:off x="8028682" y="6088461"/>
              <a:ext cx="9647464" cy="1034141"/>
            </a:xfrm>
            <a:prstGeom prst="roundRect">
              <a:avLst/>
            </a:prstGeom>
            <a:solidFill>
              <a:srgbClr val="EE783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742950" lvl="1" indent="-285750">
                <a:lnSpc>
                  <a:spcPct val="150000"/>
                </a:lnSpc>
                <a:buFont typeface="Arial"/>
                <a:buChar char="•"/>
              </a:pPr>
              <a:r>
                <a:rPr lang="pt-BR" b="1">
                  <a:solidFill>
                    <a:srgbClr val="1F497D"/>
                  </a:solidFill>
                  <a:latin typeface="Poppins" charset="0"/>
                  <a:cs typeface="Poppins" charset="0"/>
                </a:rPr>
                <a:t>Chefe titular e não titular de unidade</a:t>
              </a:r>
              <a:endParaRPr lang="en-US" b="1">
                <a:solidFill>
                  <a:srgbClr val="1F497D"/>
                </a:solidFill>
                <a:latin typeface="Poppins" charset="0"/>
                <a:cs typeface="Poppins" charset="0"/>
              </a:endParaRPr>
            </a:p>
            <a:p>
              <a:pPr marL="742950" lvl="1" indent="-285750">
                <a:lnSpc>
                  <a:spcPct val="150000"/>
                </a:lnSpc>
                <a:buFont typeface="Arial"/>
                <a:buChar char="•"/>
              </a:pPr>
              <a:r>
                <a:rPr lang="pt-BR" b="1">
                  <a:solidFill>
                    <a:srgbClr val="1F497D"/>
                  </a:solidFill>
                  <a:latin typeface="Poppins" charset="0"/>
                  <a:cs typeface="Poppins" charset="0"/>
                </a:rPr>
                <a:t>Assessoramento</a:t>
              </a:r>
            </a:p>
          </p:txBody>
        </p:sp>
        <p:sp>
          <p:nvSpPr>
            <p:cNvPr id="13" name="Retângulo: Cantos Arredondados 12">
              <a:extLst>
                <a:ext uri="{FF2B5EF4-FFF2-40B4-BE49-F238E27FC236}">
                  <a16:creationId xmlns:a16="http://schemas.microsoft.com/office/drawing/2014/main" id="{61B1B61D-DE6A-BFC8-F272-659EC024F33A}"/>
                </a:ext>
              </a:extLst>
            </p:cNvPr>
            <p:cNvSpPr/>
            <p:nvPr/>
          </p:nvSpPr>
          <p:spPr>
            <a:xfrm>
              <a:off x="8028682" y="5277986"/>
              <a:ext cx="9647464" cy="721178"/>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a:solidFill>
                    <a:schemeClr val="bg1"/>
                  </a:solidFill>
                  <a:latin typeface="Poppins" charset="0"/>
                  <a:cs typeface="Poppins" charset="0"/>
                </a:rPr>
                <a:t>Padronização das denominações dos cargos em comissão</a:t>
              </a:r>
            </a:p>
          </p:txBody>
        </p:sp>
      </p:grpSp>
      <p:sp>
        <p:nvSpPr>
          <p:cNvPr id="17" name="Retângulo: Cantos Arredondados 16">
            <a:extLst>
              <a:ext uri="{FF2B5EF4-FFF2-40B4-BE49-F238E27FC236}">
                <a16:creationId xmlns:a16="http://schemas.microsoft.com/office/drawing/2014/main" id="{DEDA0E46-7D28-641B-DAF0-E41231C368B0}"/>
              </a:ext>
            </a:extLst>
          </p:cNvPr>
          <p:cNvSpPr/>
          <p:nvPr/>
        </p:nvSpPr>
        <p:spPr>
          <a:xfrm>
            <a:off x="2109158" y="8243875"/>
            <a:ext cx="7974122" cy="798505"/>
          </a:xfrm>
          <a:prstGeom prst="roundRect">
            <a:avLst/>
          </a:prstGeom>
          <a:solidFill>
            <a:srgbClr val="EE783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742950" lvl="1" indent="-285750">
              <a:lnSpc>
                <a:spcPct val="150000"/>
              </a:lnSpc>
              <a:buFont typeface="Arial"/>
              <a:buChar char="•"/>
            </a:pPr>
            <a:r>
              <a:rPr lang="pt-BR" b="1">
                <a:solidFill>
                  <a:srgbClr val="1F497D"/>
                </a:solidFill>
                <a:latin typeface="Poppins" charset="0"/>
                <a:cs typeface="Poppins" charset="0"/>
              </a:rPr>
              <a:t>Competência de SEGES e dos demais órgãos frente ao cumprimento do percentual mínimo</a:t>
            </a:r>
            <a:endParaRPr lang="en-US" b="1">
              <a:solidFill>
                <a:srgbClr val="1F497D"/>
              </a:solidFill>
              <a:latin typeface="Poppins" charset="0"/>
              <a:cs typeface="Poppins" charset="0"/>
            </a:endParaRPr>
          </a:p>
        </p:txBody>
      </p:sp>
      <p:sp>
        <p:nvSpPr>
          <p:cNvPr id="18" name="Retângulo: Cantos Arredondados 17">
            <a:extLst>
              <a:ext uri="{FF2B5EF4-FFF2-40B4-BE49-F238E27FC236}">
                <a16:creationId xmlns:a16="http://schemas.microsoft.com/office/drawing/2014/main" id="{4C7AFBFA-3EE4-E2F3-831B-0DDAF369D260}"/>
              </a:ext>
            </a:extLst>
          </p:cNvPr>
          <p:cNvSpPr/>
          <p:nvPr/>
        </p:nvSpPr>
        <p:spPr>
          <a:xfrm>
            <a:off x="2109158" y="7433400"/>
            <a:ext cx="7974122" cy="721178"/>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a:solidFill>
                  <a:schemeClr val="bg1"/>
                </a:solidFill>
                <a:latin typeface="Poppins" charset="0"/>
                <a:cs typeface="Poppins" charset="0"/>
              </a:rPr>
              <a:t>Monitoramento dos percentuais mínimos de ocupação de cargos em comissão por servidores</a:t>
            </a:r>
          </a:p>
        </p:txBody>
      </p:sp>
      <p:sp>
        <p:nvSpPr>
          <p:cNvPr id="20" name="object 14">
            <a:extLst>
              <a:ext uri="{FF2B5EF4-FFF2-40B4-BE49-F238E27FC236}">
                <a16:creationId xmlns:a16="http://schemas.microsoft.com/office/drawing/2014/main" id="{FD837C22-B75D-5C58-E683-4984B9417B6D}"/>
              </a:ext>
            </a:extLst>
          </p:cNvPr>
          <p:cNvSpPr txBox="1">
            <a:spLocks/>
          </p:cNvSpPr>
          <p:nvPr/>
        </p:nvSpPr>
        <p:spPr>
          <a:xfrm>
            <a:off x="3399065" y="571446"/>
            <a:ext cx="12546458" cy="623248"/>
          </a:xfrm>
          <a:prstGeom prst="rect">
            <a:avLst/>
          </a:prstGeom>
        </p:spPr>
        <p:txBody>
          <a:bodyPr vert="horz" wrap="square" lIns="0" tIns="3302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chemeClr val="tx2"/>
                </a:solidFill>
                <a:latin typeface="Poppins Bold"/>
                <a:ea typeface="+mn-ea"/>
                <a:cs typeface="Poppins Bold"/>
              </a:rPr>
              <a:t>DECRETO REGULAMENTADOR</a:t>
            </a:r>
            <a:endParaRPr lang="pt-BR" sz="4800">
              <a:solidFill>
                <a:schemeClr val="tx2"/>
              </a:solidFill>
              <a:ea typeface="+mn-ea"/>
            </a:endParaRPr>
          </a:p>
        </p:txBody>
      </p:sp>
      <p:sp>
        <p:nvSpPr>
          <p:cNvPr id="22" name="object 36">
            <a:extLst>
              <a:ext uri="{FF2B5EF4-FFF2-40B4-BE49-F238E27FC236}">
                <a16:creationId xmlns:a16="http://schemas.microsoft.com/office/drawing/2014/main" id="{C8C165C9-708E-EB3F-55F2-F2F20F317822}"/>
              </a:ext>
            </a:extLst>
          </p:cNvPr>
          <p:cNvSpPr/>
          <p:nvPr/>
        </p:nvSpPr>
        <p:spPr>
          <a:xfrm>
            <a:off x="1918530" y="22628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19" name="Gráfico 18" descr="Documento estrutura de tópicos">
            <a:extLst>
              <a:ext uri="{FF2B5EF4-FFF2-40B4-BE49-F238E27FC236}">
                <a16:creationId xmlns:a16="http://schemas.microsoft.com/office/drawing/2014/main" id="{6E2A6EC1-BCB7-E003-98F6-9283F19A0F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9158" y="390705"/>
            <a:ext cx="914400" cy="914400"/>
          </a:xfrm>
          <a:prstGeom prst="rect">
            <a:avLst/>
          </a:prstGeom>
        </p:spPr>
      </p:pic>
      <p:sp>
        <p:nvSpPr>
          <p:cNvPr id="24" name="Retângulo: Cantos Arredondados 15">
            <a:extLst>
              <a:ext uri="{FF2B5EF4-FFF2-40B4-BE49-F238E27FC236}">
                <a16:creationId xmlns:a16="http://schemas.microsoft.com/office/drawing/2014/main" id="{76667540-45CF-A505-304D-E00B69292002}"/>
              </a:ext>
            </a:extLst>
          </p:cNvPr>
          <p:cNvSpPr/>
          <p:nvPr/>
        </p:nvSpPr>
        <p:spPr>
          <a:xfrm>
            <a:off x="11122260" y="2730743"/>
            <a:ext cx="6156090" cy="2280892"/>
          </a:xfrm>
          <a:prstGeom prst="roundRect">
            <a:avLst/>
          </a:prstGeom>
          <a:solidFill>
            <a:srgbClr val="1F497D"/>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a:solidFill>
                  <a:schemeClr val="bg1"/>
                </a:solidFill>
                <a:latin typeface="Poppins" charset="0"/>
                <a:cs typeface="Poppins" charset="0"/>
              </a:rPr>
              <a:t>Período de transição compreendido a partir da extinção dos antigos cargos em comissão e funções de confiança  até a implementação do novo Quadro de forma escalonada entre as Secretarias com início a partir de 03/05 até 31/12/2021</a:t>
            </a:r>
          </a:p>
        </p:txBody>
      </p:sp>
      <p:sp>
        <p:nvSpPr>
          <p:cNvPr id="25" name="Retângulo: Cantos Arredondados 14">
            <a:extLst>
              <a:ext uri="{FF2B5EF4-FFF2-40B4-BE49-F238E27FC236}">
                <a16:creationId xmlns:a16="http://schemas.microsoft.com/office/drawing/2014/main" id="{0347E70B-8F86-F696-9BC3-598FB5BE325B}"/>
              </a:ext>
            </a:extLst>
          </p:cNvPr>
          <p:cNvSpPr/>
          <p:nvPr/>
        </p:nvSpPr>
        <p:spPr>
          <a:xfrm>
            <a:off x="11122260" y="7125818"/>
            <a:ext cx="6156090" cy="1471221"/>
          </a:xfrm>
          <a:prstGeom prst="roundRect">
            <a:avLst/>
          </a:prstGeom>
          <a:solidFill>
            <a:srgbClr val="1F497D"/>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a:solidFill>
                  <a:schemeClr val="bg1"/>
                </a:solidFill>
                <a:latin typeface="Poppins" charset="0"/>
                <a:cs typeface="Poppins" charset="0"/>
              </a:rPr>
              <a:t>Critérios para acomodação dos cargos e funções nas estruturas organizacionais das 24</a:t>
            </a:r>
          </a:p>
          <a:p>
            <a:pPr algn="ctr"/>
            <a:r>
              <a:rPr lang="pt-BR" sz="2000" b="1">
                <a:solidFill>
                  <a:schemeClr val="bg1"/>
                </a:solidFill>
                <a:latin typeface="Poppins" charset="0"/>
                <a:cs typeface="Poppins" charset="0"/>
              </a:rPr>
              <a:t> Secretarias e 32 Subprefeituras</a:t>
            </a:r>
          </a:p>
        </p:txBody>
      </p:sp>
      <p:sp>
        <p:nvSpPr>
          <p:cNvPr id="26" name="Retângulo: Cantos Arredondados 11">
            <a:extLst>
              <a:ext uri="{FF2B5EF4-FFF2-40B4-BE49-F238E27FC236}">
                <a16:creationId xmlns:a16="http://schemas.microsoft.com/office/drawing/2014/main" id="{09A48F32-14F3-6C79-C37B-80DD559D2E05}"/>
              </a:ext>
            </a:extLst>
          </p:cNvPr>
          <p:cNvSpPr/>
          <p:nvPr/>
        </p:nvSpPr>
        <p:spPr>
          <a:xfrm>
            <a:off x="11122260" y="5466123"/>
            <a:ext cx="6156090" cy="1126661"/>
          </a:xfrm>
          <a:prstGeom prst="roundRect">
            <a:avLst/>
          </a:prstGeom>
          <a:solidFill>
            <a:srgbClr val="1F497D"/>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a:solidFill>
                  <a:schemeClr val="bg1"/>
                </a:solidFill>
                <a:latin typeface="Poppins" charset="0"/>
                <a:cs typeface="Poppins" charset="0"/>
              </a:rPr>
              <a:t>Possibilidade do detalhamento dos critério de ocupação para além dos previstos na Lei nº 17.708/2021</a:t>
            </a:r>
          </a:p>
        </p:txBody>
      </p:sp>
    </p:spTree>
    <p:extLst>
      <p:ext uri="{BB962C8B-B14F-4D97-AF65-F5344CB8AC3E}">
        <p14:creationId xmlns:p14="http://schemas.microsoft.com/office/powerpoint/2010/main" val="3632771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67" name="Freeform 10">
            <a:extLst>
              <a:ext uri="{FF2B5EF4-FFF2-40B4-BE49-F238E27FC236}">
                <a16:creationId xmlns:a16="http://schemas.microsoft.com/office/drawing/2014/main" id="{B357DFD6-0594-08FB-D9C5-B7B2FA4356A6}"/>
              </a:ext>
            </a:extLst>
          </p:cNvPr>
          <p:cNvSpPr/>
          <p:nvPr/>
        </p:nvSpPr>
        <p:spPr>
          <a:xfrm>
            <a:off x="16676289" y="9506397"/>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9" name="object 5">
            <a:extLst>
              <a:ext uri="{FF2B5EF4-FFF2-40B4-BE49-F238E27FC236}">
                <a16:creationId xmlns:a16="http://schemas.microsoft.com/office/drawing/2014/main" id="{3775DB81-5695-FFD4-36E3-FE7929754F7D}"/>
              </a:ext>
            </a:extLst>
          </p:cNvPr>
          <p:cNvSpPr txBox="1"/>
          <p:nvPr/>
        </p:nvSpPr>
        <p:spPr>
          <a:xfrm>
            <a:off x="3383016" y="360636"/>
            <a:ext cx="14733533" cy="1141338"/>
          </a:xfrm>
          <a:prstGeom prst="rect">
            <a:avLst/>
          </a:prstGeom>
        </p:spPr>
        <p:txBody>
          <a:bodyPr vert="horz" wrap="square" lIns="0" tIns="33020" rIns="0" bIns="0" rtlCol="0" anchor="t">
            <a:spAutoFit/>
          </a:bodyPr>
          <a:lstStyle/>
          <a:p>
            <a:pPr marL="25400" marR="10160" algn="just">
              <a:spcBef>
                <a:spcPts val="260"/>
              </a:spcBef>
            </a:pPr>
            <a:r>
              <a:rPr lang="pt-BR" sz="3600" b="1" spc="20">
                <a:solidFill>
                  <a:schemeClr val="tx2"/>
                </a:solidFill>
                <a:latin typeface="Poppins Bold"/>
                <a:cs typeface="Poppins 2"/>
              </a:rPr>
              <a:t>ADAPTAÇÃO DE FLUXOS E PROCEDIMENTOS PARA VIABILIZAÇÃO DAS ETAPAS LEGAIS DE CADA FASE</a:t>
            </a:r>
            <a:endParaRPr sz="3600" b="1">
              <a:solidFill>
                <a:schemeClr val="tx2"/>
              </a:solidFill>
              <a:latin typeface="Poppins Bold"/>
              <a:cs typeface="Poppins 2"/>
            </a:endParaRPr>
          </a:p>
        </p:txBody>
      </p:sp>
      <p:sp>
        <p:nvSpPr>
          <p:cNvPr id="12" name="object 36">
            <a:extLst>
              <a:ext uri="{FF2B5EF4-FFF2-40B4-BE49-F238E27FC236}">
                <a16:creationId xmlns:a16="http://schemas.microsoft.com/office/drawing/2014/main" id="{0DEBD724-A7D0-E07F-214A-4DF5177B3D01}"/>
              </a:ext>
            </a:extLst>
          </p:cNvPr>
          <p:cNvSpPr/>
          <p:nvPr/>
        </p:nvSpPr>
        <p:spPr>
          <a:xfrm>
            <a:off x="1918530" y="24533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2" name="Gráfico 1" descr="fluxo de trabalho estrutura de tópicos">
            <a:extLst>
              <a:ext uri="{FF2B5EF4-FFF2-40B4-BE49-F238E27FC236}">
                <a16:creationId xmlns:a16="http://schemas.microsoft.com/office/drawing/2014/main" id="{D3A87DBC-B4AC-FDC4-B7CF-762B62F6EF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7592" y="409755"/>
            <a:ext cx="914400" cy="914400"/>
          </a:xfrm>
          <a:prstGeom prst="rect">
            <a:avLst/>
          </a:prstGeom>
        </p:spPr>
      </p:pic>
      <p:grpSp>
        <p:nvGrpSpPr>
          <p:cNvPr id="22" name="Grupo 21"/>
          <p:cNvGrpSpPr/>
          <p:nvPr/>
        </p:nvGrpSpPr>
        <p:grpSpPr>
          <a:xfrm>
            <a:off x="3031274" y="2455324"/>
            <a:ext cx="13756899" cy="6033898"/>
            <a:chOff x="2568951" y="2178854"/>
            <a:chExt cx="10975599" cy="4664975"/>
          </a:xfrm>
        </p:grpSpPr>
        <p:sp>
          <p:nvSpPr>
            <p:cNvPr id="10" name="Arredondar Retângulo em um Canto Diagonal 9"/>
            <p:cNvSpPr/>
            <p:nvPr/>
          </p:nvSpPr>
          <p:spPr>
            <a:xfrm>
              <a:off x="2568951" y="2381112"/>
              <a:ext cx="10975599" cy="4462717"/>
            </a:xfrm>
            <a:prstGeom prst="round2DiagRect">
              <a:avLst/>
            </a:prstGeom>
            <a:no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Seta para a direita 20"/>
            <p:cNvSpPr/>
            <p:nvPr/>
          </p:nvSpPr>
          <p:spPr>
            <a:xfrm>
              <a:off x="2937804" y="3372632"/>
              <a:ext cx="1733628" cy="547750"/>
            </a:xfrm>
            <a:prstGeom prst="rightArrow">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a direita 23"/>
            <p:cNvSpPr/>
            <p:nvPr/>
          </p:nvSpPr>
          <p:spPr>
            <a:xfrm>
              <a:off x="2937804" y="4433845"/>
              <a:ext cx="1733628" cy="547750"/>
            </a:xfrm>
            <a:prstGeom prst="rightArrow">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Seta para a direita 24"/>
            <p:cNvSpPr/>
            <p:nvPr/>
          </p:nvSpPr>
          <p:spPr>
            <a:xfrm>
              <a:off x="2937804" y="5643500"/>
              <a:ext cx="1733628" cy="547750"/>
            </a:xfrm>
            <a:prstGeom prst="rightArrow">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p:cNvSpPr txBox="1"/>
            <p:nvPr/>
          </p:nvSpPr>
          <p:spPr>
            <a:xfrm>
              <a:off x="4865174" y="3313396"/>
              <a:ext cx="8679376" cy="830997"/>
            </a:xfrm>
            <a:prstGeom prst="rect">
              <a:avLst/>
            </a:prstGeom>
            <a:noFill/>
          </p:spPr>
          <p:txBody>
            <a:bodyPr wrap="square" rtlCol="0">
              <a:spAutoFit/>
            </a:bodyPr>
            <a:lstStyle/>
            <a:p>
              <a:pPr algn="just"/>
              <a:r>
                <a:rPr lang="pt-BR" sz="2400">
                  <a:solidFill>
                    <a:srgbClr val="1F497D"/>
                  </a:solidFill>
                  <a:latin typeface="Poppins" charset="0"/>
                  <a:cs typeface="Poppins" charset="0"/>
                </a:rPr>
                <a:t>Parametrização do sistema informatizado de gestão de pessoas (SIGPEC)</a:t>
              </a:r>
            </a:p>
          </p:txBody>
        </p:sp>
        <p:sp>
          <p:nvSpPr>
            <p:cNvPr id="27" name="CaixaDeTexto 26"/>
            <p:cNvSpPr txBox="1"/>
            <p:nvPr/>
          </p:nvSpPr>
          <p:spPr>
            <a:xfrm>
              <a:off x="4922324" y="4489017"/>
              <a:ext cx="8222176" cy="461665"/>
            </a:xfrm>
            <a:prstGeom prst="rect">
              <a:avLst/>
            </a:prstGeom>
            <a:noFill/>
          </p:spPr>
          <p:txBody>
            <a:bodyPr wrap="square" rtlCol="0">
              <a:spAutoFit/>
            </a:bodyPr>
            <a:lstStyle/>
            <a:p>
              <a:pPr algn="just"/>
              <a:r>
                <a:rPr lang="pt-BR" sz="2400">
                  <a:solidFill>
                    <a:srgbClr val="1F497D"/>
                  </a:solidFill>
                  <a:latin typeface="Poppins" charset="0"/>
                  <a:cs typeface="Poppins" charset="0"/>
                </a:rPr>
                <a:t>Modulação de cargos e funções</a:t>
              </a:r>
            </a:p>
          </p:txBody>
        </p:sp>
        <p:sp>
          <p:nvSpPr>
            <p:cNvPr id="28" name="CaixaDeTexto 27"/>
            <p:cNvSpPr txBox="1"/>
            <p:nvPr/>
          </p:nvSpPr>
          <p:spPr>
            <a:xfrm>
              <a:off x="4865174" y="5643500"/>
              <a:ext cx="8546026" cy="830997"/>
            </a:xfrm>
            <a:prstGeom prst="rect">
              <a:avLst/>
            </a:prstGeom>
            <a:noFill/>
          </p:spPr>
          <p:txBody>
            <a:bodyPr wrap="square" rtlCol="0">
              <a:spAutoFit/>
            </a:bodyPr>
            <a:lstStyle/>
            <a:p>
              <a:pPr algn="just"/>
              <a:r>
                <a:rPr lang="pt-BR" sz="2400">
                  <a:solidFill>
                    <a:srgbClr val="1F497D"/>
                  </a:solidFill>
                  <a:latin typeface="Poppins" charset="0"/>
                  <a:cs typeface="Poppins" charset="0"/>
                </a:rPr>
                <a:t>Relatórios dos percentuais de ocupação de cargos por servidores</a:t>
              </a:r>
            </a:p>
          </p:txBody>
        </p:sp>
        <p:sp>
          <p:nvSpPr>
            <p:cNvPr id="13" name="CaixaDeTexto 12"/>
            <p:cNvSpPr txBox="1"/>
            <p:nvPr/>
          </p:nvSpPr>
          <p:spPr>
            <a:xfrm>
              <a:off x="5450122" y="2178854"/>
              <a:ext cx="5216377" cy="404516"/>
            </a:xfrm>
            <a:prstGeom prst="rect">
              <a:avLst/>
            </a:prstGeom>
            <a:solidFill>
              <a:srgbClr val="1F497D"/>
            </a:solidFill>
          </p:spPr>
          <p:txBody>
            <a:bodyPr wrap="square" lIns="91440" tIns="45720" rIns="91440" bIns="45720" rtlCol="0" anchor="t">
              <a:spAutoFit/>
            </a:bodyPr>
            <a:lstStyle/>
            <a:p>
              <a:r>
                <a:rPr lang="pt-BR" sz="2800" b="1">
                  <a:solidFill>
                    <a:schemeClr val="bg1"/>
                  </a:solidFill>
                  <a:latin typeface="Poppins"/>
                  <a:cs typeface="Poppins"/>
                </a:rPr>
                <a:t>DESAFIO: ADEQUAÇÃO DO SISTEMA</a:t>
              </a:r>
            </a:p>
          </p:txBody>
        </p:sp>
      </p:grpSp>
      <p:grpSp>
        <p:nvGrpSpPr>
          <p:cNvPr id="7" name="Grupo 6"/>
          <p:cNvGrpSpPr/>
          <p:nvPr/>
        </p:nvGrpSpPr>
        <p:grpSpPr>
          <a:xfrm>
            <a:off x="2068542" y="1887222"/>
            <a:ext cx="2233097" cy="2182644"/>
            <a:chOff x="15077969" y="2381112"/>
            <a:chExt cx="2233097" cy="2182644"/>
          </a:xfrm>
        </p:grpSpPr>
        <p:sp>
          <p:nvSpPr>
            <p:cNvPr id="16"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17" name="CaixaDeTexto 16">
              <a:extLst>
                <a:ext uri="{FF2B5EF4-FFF2-40B4-BE49-F238E27FC236}">
                  <a16:creationId xmlns:a16="http://schemas.microsoft.com/office/drawing/2014/main" id="{C60CCEF4-B8EC-FAF4-1FC1-9FE3A124FF7E}"/>
                </a:ext>
              </a:extLst>
            </p:cNvPr>
            <p:cNvSpPr txBox="1"/>
            <p:nvPr/>
          </p:nvSpPr>
          <p:spPr>
            <a:xfrm>
              <a:off x="15222336" y="3062769"/>
              <a:ext cx="1944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chemeClr val="tx2"/>
                  </a:solidFill>
                  <a:latin typeface="Poppins" charset="0"/>
                  <a:cs typeface="Poppins" charset="0"/>
                </a:rPr>
                <a:t>COGEDI/</a:t>
              </a:r>
            </a:p>
            <a:p>
              <a:pPr algn="ctr"/>
              <a:r>
                <a:rPr lang="pt-BR" sz="2400" b="1">
                  <a:solidFill>
                    <a:schemeClr val="tx2"/>
                  </a:solidFill>
                  <a:latin typeface="Poppins" charset="0"/>
                  <a:cs typeface="Poppins" charset="0"/>
                </a:rPr>
                <a:t>SEGES</a:t>
              </a:r>
            </a:p>
          </p:txBody>
        </p:sp>
      </p:grpSp>
      <p:grpSp>
        <p:nvGrpSpPr>
          <p:cNvPr id="18" name="Grupo 17"/>
          <p:cNvGrpSpPr/>
          <p:nvPr/>
        </p:nvGrpSpPr>
        <p:grpSpPr>
          <a:xfrm>
            <a:off x="15170199" y="7290903"/>
            <a:ext cx="2233097" cy="2182644"/>
            <a:chOff x="15077969" y="2381112"/>
            <a:chExt cx="2233097" cy="2182644"/>
          </a:xfrm>
        </p:grpSpPr>
        <p:sp>
          <p:nvSpPr>
            <p:cNvPr id="19"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20" name="CaixaDeTexto 19">
              <a:extLst>
                <a:ext uri="{FF2B5EF4-FFF2-40B4-BE49-F238E27FC236}">
                  <a16:creationId xmlns:a16="http://schemas.microsoft.com/office/drawing/2014/main" id="{C60CCEF4-B8EC-FAF4-1FC1-9FE3A124FF7E}"/>
                </a:ext>
              </a:extLst>
            </p:cNvPr>
            <p:cNvSpPr txBox="1"/>
            <p:nvPr/>
          </p:nvSpPr>
          <p:spPr>
            <a:xfrm>
              <a:off x="15222336" y="2872269"/>
              <a:ext cx="19443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chemeClr val="tx2"/>
                  </a:solidFill>
                  <a:latin typeface="Poppins" charset="0"/>
                  <a:cs typeface="Poppins" charset="0"/>
                </a:rPr>
                <a:t>Gestão de Pessoas SEGES</a:t>
              </a:r>
            </a:p>
          </p:txBody>
        </p:sp>
      </p:grpSp>
    </p:spTree>
    <p:extLst>
      <p:ext uri="{BB962C8B-B14F-4D97-AF65-F5344CB8AC3E}">
        <p14:creationId xmlns:p14="http://schemas.microsoft.com/office/powerpoint/2010/main" val="4198203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67" name="Freeform 10">
            <a:extLst>
              <a:ext uri="{FF2B5EF4-FFF2-40B4-BE49-F238E27FC236}">
                <a16:creationId xmlns:a16="http://schemas.microsoft.com/office/drawing/2014/main" id="{B357DFD6-0594-08FB-D9C5-B7B2FA4356A6}"/>
              </a:ext>
            </a:extLst>
          </p:cNvPr>
          <p:cNvSpPr/>
          <p:nvPr/>
        </p:nvSpPr>
        <p:spPr>
          <a:xfrm>
            <a:off x="16676289" y="9506397"/>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9" name="object 5">
            <a:extLst>
              <a:ext uri="{FF2B5EF4-FFF2-40B4-BE49-F238E27FC236}">
                <a16:creationId xmlns:a16="http://schemas.microsoft.com/office/drawing/2014/main" id="{3775DB81-5695-FFD4-36E3-FE7929754F7D}"/>
              </a:ext>
            </a:extLst>
          </p:cNvPr>
          <p:cNvSpPr txBox="1"/>
          <p:nvPr/>
        </p:nvSpPr>
        <p:spPr>
          <a:xfrm>
            <a:off x="3383016" y="360636"/>
            <a:ext cx="14733533" cy="1141338"/>
          </a:xfrm>
          <a:prstGeom prst="rect">
            <a:avLst/>
          </a:prstGeom>
        </p:spPr>
        <p:txBody>
          <a:bodyPr vert="horz" wrap="square" lIns="0" tIns="33020" rIns="0" bIns="0" rtlCol="0" anchor="t">
            <a:spAutoFit/>
          </a:bodyPr>
          <a:lstStyle/>
          <a:p>
            <a:pPr marL="25400" marR="10160" algn="just">
              <a:spcBef>
                <a:spcPts val="260"/>
              </a:spcBef>
            </a:pPr>
            <a:r>
              <a:rPr lang="pt-BR" sz="3600" b="1" spc="20">
                <a:solidFill>
                  <a:schemeClr val="tx2"/>
                </a:solidFill>
                <a:latin typeface="Poppins Bold"/>
                <a:cs typeface="Poppins 2"/>
              </a:rPr>
              <a:t>ADAPTAÇÃO DE FLUXOS E PROCEDIMENTOS PARA VIABILIZAÇÃO DAS ETAPAS LEGAIS DE CADA FASE</a:t>
            </a:r>
            <a:endParaRPr sz="3600" b="1">
              <a:solidFill>
                <a:schemeClr val="tx2"/>
              </a:solidFill>
              <a:latin typeface="Poppins Bold"/>
              <a:cs typeface="Poppins 2"/>
            </a:endParaRPr>
          </a:p>
        </p:txBody>
      </p:sp>
      <p:sp>
        <p:nvSpPr>
          <p:cNvPr id="12" name="object 36">
            <a:extLst>
              <a:ext uri="{FF2B5EF4-FFF2-40B4-BE49-F238E27FC236}">
                <a16:creationId xmlns:a16="http://schemas.microsoft.com/office/drawing/2014/main" id="{0DEBD724-A7D0-E07F-214A-4DF5177B3D01}"/>
              </a:ext>
            </a:extLst>
          </p:cNvPr>
          <p:cNvSpPr/>
          <p:nvPr/>
        </p:nvSpPr>
        <p:spPr>
          <a:xfrm>
            <a:off x="1918530" y="24533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2" name="Gráfico 1" descr="fluxo de trabalho estrutura de tópicos">
            <a:extLst>
              <a:ext uri="{FF2B5EF4-FFF2-40B4-BE49-F238E27FC236}">
                <a16:creationId xmlns:a16="http://schemas.microsoft.com/office/drawing/2014/main" id="{D3A87DBC-B4AC-FDC4-B7CF-762B62F6EF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7592" y="409755"/>
            <a:ext cx="914400" cy="914400"/>
          </a:xfrm>
          <a:prstGeom prst="rect">
            <a:avLst/>
          </a:prstGeom>
        </p:spPr>
      </p:pic>
      <p:grpSp>
        <p:nvGrpSpPr>
          <p:cNvPr id="22" name="Grupo 21"/>
          <p:cNvGrpSpPr/>
          <p:nvPr/>
        </p:nvGrpSpPr>
        <p:grpSpPr>
          <a:xfrm>
            <a:off x="3031274" y="2455324"/>
            <a:ext cx="13756899" cy="6033898"/>
            <a:chOff x="2568951" y="2178854"/>
            <a:chExt cx="10975599" cy="4664975"/>
          </a:xfrm>
        </p:grpSpPr>
        <p:sp>
          <p:nvSpPr>
            <p:cNvPr id="10" name="Arredondar Retângulo em um Canto Diagonal 9"/>
            <p:cNvSpPr/>
            <p:nvPr/>
          </p:nvSpPr>
          <p:spPr>
            <a:xfrm>
              <a:off x="2568951" y="2381112"/>
              <a:ext cx="10975599" cy="4462717"/>
            </a:xfrm>
            <a:prstGeom prst="round2DiagRect">
              <a:avLst/>
            </a:prstGeom>
            <a:no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Seta para a direita 20"/>
            <p:cNvSpPr/>
            <p:nvPr/>
          </p:nvSpPr>
          <p:spPr>
            <a:xfrm>
              <a:off x="2937804" y="3681920"/>
              <a:ext cx="1733628" cy="547750"/>
            </a:xfrm>
            <a:prstGeom prst="rightArrow">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a direita 23"/>
            <p:cNvSpPr/>
            <p:nvPr/>
          </p:nvSpPr>
          <p:spPr>
            <a:xfrm>
              <a:off x="2937804" y="5126061"/>
              <a:ext cx="1733628" cy="547750"/>
            </a:xfrm>
            <a:prstGeom prst="rightArrow">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p:cNvSpPr txBox="1"/>
            <p:nvPr/>
          </p:nvSpPr>
          <p:spPr>
            <a:xfrm>
              <a:off x="6265104" y="2178854"/>
              <a:ext cx="3787430" cy="404516"/>
            </a:xfrm>
            <a:prstGeom prst="rect">
              <a:avLst/>
            </a:prstGeom>
            <a:solidFill>
              <a:srgbClr val="1F497D"/>
            </a:solidFill>
          </p:spPr>
          <p:txBody>
            <a:bodyPr wrap="square" lIns="91440" tIns="45720" rIns="91440" bIns="45720" rtlCol="0" anchor="t">
              <a:spAutoFit/>
            </a:bodyPr>
            <a:lstStyle/>
            <a:p>
              <a:pPr algn="ctr"/>
              <a:r>
                <a:rPr lang="pt-BR" sz="2800" b="1">
                  <a:solidFill>
                    <a:schemeClr val="bg1"/>
                  </a:solidFill>
                  <a:latin typeface="Poppins"/>
                  <a:cs typeface="Poppins"/>
                </a:rPr>
                <a:t>DESAFIO: CRONOGRAMA</a:t>
              </a:r>
            </a:p>
          </p:txBody>
        </p:sp>
      </p:grpSp>
      <p:grpSp>
        <p:nvGrpSpPr>
          <p:cNvPr id="7" name="Grupo 6"/>
          <p:cNvGrpSpPr/>
          <p:nvPr/>
        </p:nvGrpSpPr>
        <p:grpSpPr>
          <a:xfrm>
            <a:off x="2068542" y="1887222"/>
            <a:ext cx="2233097" cy="2182644"/>
            <a:chOff x="15077969" y="2381112"/>
            <a:chExt cx="2233097" cy="2182644"/>
          </a:xfrm>
        </p:grpSpPr>
        <p:sp>
          <p:nvSpPr>
            <p:cNvPr id="16"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17" name="CaixaDeTexto 16">
              <a:extLst>
                <a:ext uri="{FF2B5EF4-FFF2-40B4-BE49-F238E27FC236}">
                  <a16:creationId xmlns:a16="http://schemas.microsoft.com/office/drawing/2014/main" id="{C60CCEF4-B8EC-FAF4-1FC1-9FE3A124FF7E}"/>
                </a:ext>
              </a:extLst>
            </p:cNvPr>
            <p:cNvSpPr txBox="1"/>
            <p:nvPr/>
          </p:nvSpPr>
          <p:spPr>
            <a:xfrm>
              <a:off x="15222336" y="3062769"/>
              <a:ext cx="1944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chemeClr val="tx2"/>
                  </a:solidFill>
                  <a:latin typeface="Poppins" charset="0"/>
                  <a:cs typeface="Poppins" charset="0"/>
                </a:rPr>
                <a:t>COGEDI/</a:t>
              </a:r>
            </a:p>
            <a:p>
              <a:pPr algn="ctr"/>
              <a:r>
                <a:rPr lang="pt-BR" sz="2400" b="1">
                  <a:solidFill>
                    <a:schemeClr val="tx2"/>
                  </a:solidFill>
                  <a:latin typeface="Poppins" charset="0"/>
                  <a:cs typeface="Poppins" charset="0"/>
                </a:rPr>
                <a:t>SEGES</a:t>
              </a:r>
            </a:p>
          </p:txBody>
        </p:sp>
      </p:grpSp>
      <p:grpSp>
        <p:nvGrpSpPr>
          <p:cNvPr id="18" name="Grupo 17"/>
          <p:cNvGrpSpPr/>
          <p:nvPr/>
        </p:nvGrpSpPr>
        <p:grpSpPr>
          <a:xfrm>
            <a:off x="15494049" y="7290903"/>
            <a:ext cx="2233097" cy="2182644"/>
            <a:chOff x="15077969" y="2381112"/>
            <a:chExt cx="2233097" cy="2182644"/>
          </a:xfrm>
        </p:grpSpPr>
        <p:sp>
          <p:nvSpPr>
            <p:cNvPr id="19"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20" name="CaixaDeTexto 19">
              <a:extLst>
                <a:ext uri="{FF2B5EF4-FFF2-40B4-BE49-F238E27FC236}">
                  <a16:creationId xmlns:a16="http://schemas.microsoft.com/office/drawing/2014/main" id="{C60CCEF4-B8EC-FAF4-1FC1-9FE3A124FF7E}"/>
                </a:ext>
              </a:extLst>
            </p:cNvPr>
            <p:cNvSpPr txBox="1"/>
            <p:nvPr/>
          </p:nvSpPr>
          <p:spPr>
            <a:xfrm>
              <a:off x="15222336" y="2872269"/>
              <a:ext cx="19443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chemeClr val="tx2"/>
                  </a:solidFill>
                  <a:latin typeface="Poppins" charset="0"/>
                  <a:cs typeface="Poppins" charset="0"/>
                </a:rPr>
                <a:t>Gestão de Pessoas SEGES</a:t>
              </a:r>
            </a:p>
          </p:txBody>
        </p:sp>
      </p:grpSp>
      <p:grpSp>
        <p:nvGrpSpPr>
          <p:cNvPr id="29" name="Grupo 28"/>
          <p:cNvGrpSpPr/>
          <p:nvPr/>
        </p:nvGrpSpPr>
        <p:grpSpPr>
          <a:xfrm>
            <a:off x="15450562" y="1893055"/>
            <a:ext cx="2233097" cy="2182644"/>
            <a:chOff x="15077969" y="2381112"/>
            <a:chExt cx="2233097" cy="2182644"/>
          </a:xfrm>
        </p:grpSpPr>
        <p:sp>
          <p:nvSpPr>
            <p:cNvPr id="30"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31" name="CaixaDeTexto 30">
              <a:extLst>
                <a:ext uri="{FF2B5EF4-FFF2-40B4-BE49-F238E27FC236}">
                  <a16:creationId xmlns:a16="http://schemas.microsoft.com/office/drawing/2014/main" id="{C60CCEF4-B8EC-FAF4-1FC1-9FE3A124FF7E}"/>
                </a:ext>
              </a:extLst>
            </p:cNvPr>
            <p:cNvSpPr txBox="1"/>
            <p:nvPr/>
          </p:nvSpPr>
          <p:spPr>
            <a:xfrm>
              <a:off x="15222336" y="3033645"/>
              <a:ext cx="1944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chemeClr val="tx2"/>
                  </a:solidFill>
                  <a:latin typeface="Poppins" charset="0"/>
                  <a:cs typeface="Poppins" charset="0"/>
                </a:rPr>
                <a:t>Gabinete</a:t>
              </a:r>
            </a:p>
            <a:p>
              <a:pPr algn="ctr"/>
              <a:r>
                <a:rPr lang="pt-BR" sz="2400" b="1">
                  <a:solidFill>
                    <a:schemeClr val="tx2"/>
                  </a:solidFill>
                  <a:latin typeface="Poppins" charset="0"/>
                  <a:cs typeface="Poppins" charset="0"/>
                </a:rPr>
                <a:t>SEGES</a:t>
              </a:r>
            </a:p>
          </p:txBody>
        </p:sp>
      </p:grpSp>
      <p:sp>
        <p:nvSpPr>
          <p:cNvPr id="3" name="Retângulo 2"/>
          <p:cNvSpPr/>
          <p:nvPr/>
        </p:nvSpPr>
        <p:spPr>
          <a:xfrm>
            <a:off x="5924600" y="4411676"/>
            <a:ext cx="9245599" cy="830997"/>
          </a:xfrm>
          <a:prstGeom prst="rect">
            <a:avLst/>
          </a:prstGeom>
        </p:spPr>
        <p:txBody>
          <a:bodyPr wrap="square">
            <a:spAutoFit/>
          </a:bodyPr>
          <a:lstStyle/>
          <a:p>
            <a:pPr algn="just"/>
            <a:r>
              <a:rPr lang="pt-BR" sz="2400">
                <a:solidFill>
                  <a:srgbClr val="1F497D"/>
                </a:solidFill>
                <a:latin typeface="Poppins" charset="0"/>
                <a:cs typeface="Poppins" charset="0"/>
              </a:rPr>
              <a:t>Organização dos órgãos  para implementação em 4 lotes (junho a Setembro)</a:t>
            </a:r>
          </a:p>
        </p:txBody>
      </p:sp>
      <p:sp>
        <p:nvSpPr>
          <p:cNvPr id="11" name="Retângulo 10"/>
          <p:cNvSpPr/>
          <p:nvPr/>
        </p:nvSpPr>
        <p:spPr>
          <a:xfrm>
            <a:off x="6026199" y="6080521"/>
            <a:ext cx="9144000" cy="1200329"/>
          </a:xfrm>
          <a:prstGeom prst="rect">
            <a:avLst/>
          </a:prstGeom>
        </p:spPr>
        <p:txBody>
          <a:bodyPr>
            <a:spAutoFit/>
          </a:bodyPr>
          <a:lstStyle/>
          <a:p>
            <a:pPr algn="just"/>
            <a:r>
              <a:rPr lang="pt-BR" sz="2400">
                <a:solidFill>
                  <a:srgbClr val="1F497D"/>
                </a:solidFill>
                <a:latin typeface="Poppins" charset="0"/>
                <a:cs typeface="Poppins" charset="0"/>
              </a:rPr>
              <a:t>Acordo de fluxo de informações dos cargos tratados em cada decreto setorial conforme cronograma estabelecido e folha de pagamento</a:t>
            </a:r>
          </a:p>
        </p:txBody>
      </p:sp>
    </p:spTree>
    <p:extLst>
      <p:ext uri="{BB962C8B-B14F-4D97-AF65-F5344CB8AC3E}">
        <p14:creationId xmlns:p14="http://schemas.microsoft.com/office/powerpoint/2010/main" val="1674439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67" name="Freeform 10">
            <a:extLst>
              <a:ext uri="{FF2B5EF4-FFF2-40B4-BE49-F238E27FC236}">
                <a16:creationId xmlns:a16="http://schemas.microsoft.com/office/drawing/2014/main" id="{B357DFD6-0594-08FB-D9C5-B7B2FA4356A6}"/>
              </a:ext>
            </a:extLst>
          </p:cNvPr>
          <p:cNvSpPr/>
          <p:nvPr/>
        </p:nvSpPr>
        <p:spPr>
          <a:xfrm>
            <a:off x="16676289" y="9506397"/>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9" name="object 5">
            <a:extLst>
              <a:ext uri="{FF2B5EF4-FFF2-40B4-BE49-F238E27FC236}">
                <a16:creationId xmlns:a16="http://schemas.microsoft.com/office/drawing/2014/main" id="{3775DB81-5695-FFD4-36E3-FE7929754F7D}"/>
              </a:ext>
            </a:extLst>
          </p:cNvPr>
          <p:cNvSpPr txBox="1"/>
          <p:nvPr/>
        </p:nvSpPr>
        <p:spPr>
          <a:xfrm>
            <a:off x="3383016" y="360636"/>
            <a:ext cx="14733533" cy="1141338"/>
          </a:xfrm>
          <a:prstGeom prst="rect">
            <a:avLst/>
          </a:prstGeom>
        </p:spPr>
        <p:txBody>
          <a:bodyPr vert="horz" wrap="square" lIns="0" tIns="33020" rIns="0" bIns="0" rtlCol="0" anchor="t">
            <a:spAutoFit/>
          </a:bodyPr>
          <a:lstStyle/>
          <a:p>
            <a:pPr marL="25400" marR="10160" algn="just">
              <a:spcBef>
                <a:spcPts val="260"/>
              </a:spcBef>
            </a:pPr>
            <a:r>
              <a:rPr lang="pt-BR" sz="3600" b="1" spc="20">
                <a:solidFill>
                  <a:schemeClr val="tx2"/>
                </a:solidFill>
                <a:latin typeface="Poppins Bold"/>
                <a:cs typeface="Poppins 2"/>
              </a:rPr>
              <a:t>ADAPTAÇÃO DE FLUXOS E PROCEDIMENTOS PARA VIABILIZAÇÃO DAS ETAPAS LEGAIS DE CADA FASE</a:t>
            </a:r>
            <a:endParaRPr sz="3600" b="1">
              <a:solidFill>
                <a:schemeClr val="tx2"/>
              </a:solidFill>
              <a:latin typeface="Poppins Bold"/>
              <a:cs typeface="Poppins 2"/>
            </a:endParaRPr>
          </a:p>
        </p:txBody>
      </p:sp>
      <p:sp>
        <p:nvSpPr>
          <p:cNvPr id="12" name="object 36">
            <a:extLst>
              <a:ext uri="{FF2B5EF4-FFF2-40B4-BE49-F238E27FC236}">
                <a16:creationId xmlns:a16="http://schemas.microsoft.com/office/drawing/2014/main" id="{0DEBD724-A7D0-E07F-214A-4DF5177B3D01}"/>
              </a:ext>
            </a:extLst>
          </p:cNvPr>
          <p:cNvSpPr/>
          <p:nvPr/>
        </p:nvSpPr>
        <p:spPr>
          <a:xfrm>
            <a:off x="1918530" y="24533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2" name="Gráfico 1" descr="fluxo de trabalho estrutura de tópicos">
            <a:extLst>
              <a:ext uri="{FF2B5EF4-FFF2-40B4-BE49-F238E27FC236}">
                <a16:creationId xmlns:a16="http://schemas.microsoft.com/office/drawing/2014/main" id="{D3A87DBC-B4AC-FDC4-B7CF-762B62F6EF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7592" y="409755"/>
            <a:ext cx="914400" cy="914400"/>
          </a:xfrm>
          <a:prstGeom prst="rect">
            <a:avLst/>
          </a:prstGeom>
        </p:spPr>
      </p:pic>
      <p:grpSp>
        <p:nvGrpSpPr>
          <p:cNvPr id="22" name="Grupo 21"/>
          <p:cNvGrpSpPr/>
          <p:nvPr/>
        </p:nvGrpSpPr>
        <p:grpSpPr>
          <a:xfrm>
            <a:off x="3031274" y="2455324"/>
            <a:ext cx="13756899" cy="6033898"/>
            <a:chOff x="2568951" y="2178854"/>
            <a:chExt cx="10975599" cy="4664975"/>
          </a:xfrm>
        </p:grpSpPr>
        <p:sp>
          <p:nvSpPr>
            <p:cNvPr id="10" name="Arredondar Retângulo em um Canto Diagonal 9"/>
            <p:cNvSpPr/>
            <p:nvPr/>
          </p:nvSpPr>
          <p:spPr>
            <a:xfrm>
              <a:off x="2568951" y="2381112"/>
              <a:ext cx="10975599" cy="4462717"/>
            </a:xfrm>
            <a:prstGeom prst="round2DiagRect">
              <a:avLst/>
            </a:prstGeom>
            <a:no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Seta para a direita 20"/>
            <p:cNvSpPr/>
            <p:nvPr/>
          </p:nvSpPr>
          <p:spPr>
            <a:xfrm>
              <a:off x="2937804" y="3681920"/>
              <a:ext cx="1733628" cy="547750"/>
            </a:xfrm>
            <a:prstGeom prst="rightArrow">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a direita 23"/>
            <p:cNvSpPr/>
            <p:nvPr/>
          </p:nvSpPr>
          <p:spPr>
            <a:xfrm>
              <a:off x="2937804" y="5126061"/>
              <a:ext cx="1733628" cy="547750"/>
            </a:xfrm>
            <a:prstGeom prst="rightArrow">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p:cNvSpPr txBox="1"/>
            <p:nvPr/>
          </p:nvSpPr>
          <p:spPr>
            <a:xfrm>
              <a:off x="4105594" y="2178854"/>
              <a:ext cx="7793423" cy="404516"/>
            </a:xfrm>
            <a:prstGeom prst="rect">
              <a:avLst/>
            </a:prstGeom>
            <a:solidFill>
              <a:srgbClr val="1F497D"/>
            </a:solidFill>
          </p:spPr>
          <p:txBody>
            <a:bodyPr wrap="square" lIns="91440" tIns="45720" rIns="91440" bIns="45720" rtlCol="0" anchor="t">
              <a:spAutoFit/>
            </a:bodyPr>
            <a:lstStyle/>
            <a:p>
              <a:pPr algn="ctr"/>
              <a:r>
                <a:rPr lang="pt-BR" sz="2800" b="1">
                  <a:solidFill>
                    <a:schemeClr val="bg1"/>
                  </a:solidFill>
                  <a:latin typeface="Poppins"/>
                  <a:cs typeface="Poppins"/>
                </a:rPr>
                <a:t>DESAFIO: FLUXOS E PROCEDIMENTOS TRANSITÓRIOS</a:t>
              </a:r>
            </a:p>
          </p:txBody>
        </p:sp>
      </p:grpSp>
      <p:grpSp>
        <p:nvGrpSpPr>
          <p:cNvPr id="7" name="Grupo 6"/>
          <p:cNvGrpSpPr/>
          <p:nvPr/>
        </p:nvGrpSpPr>
        <p:grpSpPr>
          <a:xfrm>
            <a:off x="2068542" y="1887222"/>
            <a:ext cx="2233097" cy="2182644"/>
            <a:chOff x="15077969" y="2381112"/>
            <a:chExt cx="2233097" cy="2182644"/>
          </a:xfrm>
        </p:grpSpPr>
        <p:sp>
          <p:nvSpPr>
            <p:cNvPr id="16"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17" name="CaixaDeTexto 16">
              <a:extLst>
                <a:ext uri="{FF2B5EF4-FFF2-40B4-BE49-F238E27FC236}">
                  <a16:creationId xmlns:a16="http://schemas.microsoft.com/office/drawing/2014/main" id="{C60CCEF4-B8EC-FAF4-1FC1-9FE3A124FF7E}"/>
                </a:ext>
              </a:extLst>
            </p:cNvPr>
            <p:cNvSpPr txBox="1"/>
            <p:nvPr/>
          </p:nvSpPr>
          <p:spPr>
            <a:xfrm>
              <a:off x="15222336" y="3062769"/>
              <a:ext cx="1944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chemeClr val="tx2"/>
                  </a:solidFill>
                  <a:latin typeface="Poppins" charset="0"/>
                  <a:cs typeface="Poppins" charset="0"/>
                </a:rPr>
                <a:t>COGEDI/</a:t>
              </a:r>
            </a:p>
            <a:p>
              <a:pPr algn="ctr"/>
              <a:r>
                <a:rPr lang="pt-BR" sz="2400" b="1">
                  <a:solidFill>
                    <a:schemeClr val="tx2"/>
                  </a:solidFill>
                  <a:latin typeface="Poppins" charset="0"/>
                  <a:cs typeface="Poppins" charset="0"/>
                </a:rPr>
                <a:t>SEGES</a:t>
              </a:r>
            </a:p>
          </p:txBody>
        </p:sp>
      </p:grpSp>
      <p:grpSp>
        <p:nvGrpSpPr>
          <p:cNvPr id="18" name="Grupo 17"/>
          <p:cNvGrpSpPr/>
          <p:nvPr/>
        </p:nvGrpSpPr>
        <p:grpSpPr>
          <a:xfrm>
            <a:off x="15436899" y="7290903"/>
            <a:ext cx="2233097" cy="2182644"/>
            <a:chOff x="15077969" y="2381112"/>
            <a:chExt cx="2233097" cy="2182644"/>
          </a:xfrm>
        </p:grpSpPr>
        <p:sp>
          <p:nvSpPr>
            <p:cNvPr id="19"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20" name="CaixaDeTexto 19">
              <a:extLst>
                <a:ext uri="{FF2B5EF4-FFF2-40B4-BE49-F238E27FC236}">
                  <a16:creationId xmlns:a16="http://schemas.microsoft.com/office/drawing/2014/main" id="{C60CCEF4-B8EC-FAF4-1FC1-9FE3A124FF7E}"/>
                </a:ext>
              </a:extLst>
            </p:cNvPr>
            <p:cNvSpPr txBox="1"/>
            <p:nvPr/>
          </p:nvSpPr>
          <p:spPr>
            <a:xfrm>
              <a:off x="15222336" y="2872269"/>
              <a:ext cx="19443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chemeClr val="tx2"/>
                  </a:solidFill>
                  <a:latin typeface="Poppins" charset="0"/>
                  <a:cs typeface="Poppins" charset="0"/>
                </a:rPr>
                <a:t>Gestão de Pessoas SEGES</a:t>
              </a:r>
            </a:p>
          </p:txBody>
        </p:sp>
      </p:grpSp>
      <p:grpSp>
        <p:nvGrpSpPr>
          <p:cNvPr id="29" name="Grupo 28"/>
          <p:cNvGrpSpPr/>
          <p:nvPr/>
        </p:nvGrpSpPr>
        <p:grpSpPr>
          <a:xfrm>
            <a:off x="15450562" y="1893055"/>
            <a:ext cx="2233097" cy="2182644"/>
            <a:chOff x="15077969" y="2381112"/>
            <a:chExt cx="2233097" cy="2182644"/>
          </a:xfrm>
        </p:grpSpPr>
        <p:sp>
          <p:nvSpPr>
            <p:cNvPr id="30"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31" name="CaixaDeTexto 30">
              <a:extLst>
                <a:ext uri="{FF2B5EF4-FFF2-40B4-BE49-F238E27FC236}">
                  <a16:creationId xmlns:a16="http://schemas.microsoft.com/office/drawing/2014/main" id="{C60CCEF4-B8EC-FAF4-1FC1-9FE3A124FF7E}"/>
                </a:ext>
              </a:extLst>
            </p:cNvPr>
            <p:cNvSpPr txBox="1"/>
            <p:nvPr/>
          </p:nvSpPr>
          <p:spPr>
            <a:xfrm>
              <a:off x="15222336" y="2872269"/>
              <a:ext cx="19443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chemeClr val="tx2"/>
                  </a:solidFill>
                  <a:latin typeface="Poppins" charset="0"/>
                  <a:cs typeface="Poppins" charset="0"/>
                </a:rPr>
                <a:t>Assessoria Jurídica</a:t>
              </a:r>
            </a:p>
            <a:p>
              <a:pPr algn="ctr"/>
              <a:r>
                <a:rPr lang="pt-BR" sz="2400" b="1">
                  <a:solidFill>
                    <a:schemeClr val="tx2"/>
                  </a:solidFill>
                  <a:latin typeface="Poppins" charset="0"/>
                  <a:cs typeface="Poppins" charset="0"/>
                </a:rPr>
                <a:t>SEGES</a:t>
              </a:r>
            </a:p>
          </p:txBody>
        </p:sp>
      </p:grpSp>
      <p:sp>
        <p:nvSpPr>
          <p:cNvPr id="3" name="Retângulo 2"/>
          <p:cNvSpPr/>
          <p:nvPr/>
        </p:nvSpPr>
        <p:spPr>
          <a:xfrm>
            <a:off x="5924600" y="6286910"/>
            <a:ext cx="9245599" cy="830997"/>
          </a:xfrm>
          <a:prstGeom prst="rect">
            <a:avLst/>
          </a:prstGeom>
        </p:spPr>
        <p:txBody>
          <a:bodyPr wrap="square">
            <a:spAutoFit/>
          </a:bodyPr>
          <a:lstStyle/>
          <a:p>
            <a:pPr algn="just"/>
            <a:r>
              <a:rPr lang="pt-BR" sz="2400">
                <a:solidFill>
                  <a:srgbClr val="1F497D"/>
                </a:solidFill>
                <a:latin typeface="Poppins" charset="0"/>
                <a:cs typeface="Poppins" charset="0"/>
              </a:rPr>
              <a:t>Avaliação das nomeações pelo Conselho Municipal de Administração - COMAP</a:t>
            </a:r>
          </a:p>
        </p:txBody>
      </p:sp>
      <p:sp>
        <p:nvSpPr>
          <p:cNvPr id="11" name="Retângulo 10"/>
          <p:cNvSpPr/>
          <p:nvPr/>
        </p:nvSpPr>
        <p:spPr>
          <a:xfrm>
            <a:off x="5919043" y="4195762"/>
            <a:ext cx="9144000" cy="1200329"/>
          </a:xfrm>
          <a:prstGeom prst="rect">
            <a:avLst/>
          </a:prstGeom>
        </p:spPr>
        <p:txBody>
          <a:bodyPr lIns="91440" tIns="45720" rIns="91440" bIns="45720" anchor="t">
            <a:spAutoFit/>
          </a:bodyPr>
          <a:lstStyle/>
          <a:p>
            <a:pPr algn="just"/>
            <a:r>
              <a:rPr lang="pt-BR" sz="2400">
                <a:solidFill>
                  <a:srgbClr val="1F497D"/>
                </a:solidFill>
                <a:latin typeface="Poppins"/>
                <a:cs typeface="Poppins"/>
              </a:rPr>
              <a:t>Novo formato de publicação dos atos de </a:t>
            </a:r>
            <a:r>
              <a:rPr lang="pt-BR" sz="2400" b="1">
                <a:solidFill>
                  <a:srgbClr val="1F497D"/>
                </a:solidFill>
                <a:latin typeface="Poppins"/>
                <a:cs typeface="Poppins"/>
              </a:rPr>
              <a:t>exonerações e nomeações concomitantes</a:t>
            </a:r>
            <a:r>
              <a:rPr lang="pt-BR" sz="2400">
                <a:solidFill>
                  <a:srgbClr val="1F497D"/>
                </a:solidFill>
                <a:latin typeface="Poppins"/>
                <a:cs typeface="Poppins"/>
              </a:rPr>
              <a:t> as publicações dos decretos setoriais</a:t>
            </a:r>
            <a:endParaRPr lang="pt-BR" sz="2400" err="1">
              <a:solidFill>
                <a:srgbClr val="1F497D"/>
              </a:solidFill>
              <a:latin typeface="Poppins" charset="0"/>
              <a:cs typeface="Poppins" charset="0"/>
            </a:endParaRPr>
          </a:p>
        </p:txBody>
      </p:sp>
      <p:grpSp>
        <p:nvGrpSpPr>
          <p:cNvPr id="27" name="Grupo 26"/>
          <p:cNvGrpSpPr/>
          <p:nvPr/>
        </p:nvGrpSpPr>
        <p:grpSpPr>
          <a:xfrm>
            <a:off x="2102823" y="7397900"/>
            <a:ext cx="2233097" cy="2182644"/>
            <a:chOff x="15077969" y="2381112"/>
            <a:chExt cx="2233097" cy="2182644"/>
          </a:xfrm>
        </p:grpSpPr>
        <p:sp>
          <p:nvSpPr>
            <p:cNvPr id="28"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32" name="CaixaDeTexto 31">
              <a:extLst>
                <a:ext uri="{FF2B5EF4-FFF2-40B4-BE49-F238E27FC236}">
                  <a16:creationId xmlns:a16="http://schemas.microsoft.com/office/drawing/2014/main" id="{C60CCEF4-B8EC-FAF4-1FC1-9FE3A124FF7E}"/>
                </a:ext>
              </a:extLst>
            </p:cNvPr>
            <p:cNvSpPr txBox="1"/>
            <p:nvPr/>
          </p:nvSpPr>
          <p:spPr>
            <a:xfrm>
              <a:off x="15222336" y="3062769"/>
              <a:ext cx="1944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chemeClr val="tx2"/>
                  </a:solidFill>
                  <a:latin typeface="Poppins" charset="0"/>
                  <a:cs typeface="Poppins" charset="0"/>
                </a:rPr>
                <a:t>Casa Civil/</a:t>
              </a:r>
            </a:p>
            <a:p>
              <a:pPr algn="ctr"/>
              <a:r>
                <a:rPr lang="pt-BR" sz="2400" b="1">
                  <a:solidFill>
                    <a:schemeClr val="tx2"/>
                  </a:solidFill>
                  <a:latin typeface="Poppins" charset="0"/>
                  <a:cs typeface="Poppins" charset="0"/>
                </a:rPr>
                <a:t>COMAP</a:t>
              </a:r>
            </a:p>
          </p:txBody>
        </p:sp>
      </p:grpSp>
      <p:grpSp>
        <p:nvGrpSpPr>
          <p:cNvPr id="14" name="Grupo 26">
            <a:extLst>
              <a:ext uri="{FF2B5EF4-FFF2-40B4-BE49-F238E27FC236}">
                <a16:creationId xmlns:a16="http://schemas.microsoft.com/office/drawing/2014/main" id="{3EAAD7AE-AA31-CABF-2177-C4DA09207666}"/>
              </a:ext>
            </a:extLst>
          </p:cNvPr>
          <p:cNvGrpSpPr/>
          <p:nvPr/>
        </p:nvGrpSpPr>
        <p:grpSpPr>
          <a:xfrm>
            <a:off x="8572634" y="7397900"/>
            <a:ext cx="2233097" cy="2182644"/>
            <a:chOff x="2102823" y="7397900"/>
            <a:chExt cx="2233097" cy="2182644"/>
          </a:xfrm>
        </p:grpSpPr>
        <p:sp>
          <p:nvSpPr>
            <p:cNvPr id="23" name="object 36">
              <a:extLst>
                <a:ext uri="{FF2B5EF4-FFF2-40B4-BE49-F238E27FC236}">
                  <a16:creationId xmlns:a16="http://schemas.microsoft.com/office/drawing/2014/main" id="{BCF5DF5F-3ED7-EB37-B95C-EBBC733A0E73}"/>
                </a:ext>
              </a:extLst>
            </p:cNvPr>
            <p:cNvSpPr/>
            <p:nvPr/>
          </p:nvSpPr>
          <p:spPr>
            <a:xfrm>
              <a:off x="2102823" y="7397900"/>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CaixaDeTexto 3">
              <a:extLst>
                <a:ext uri="{FF2B5EF4-FFF2-40B4-BE49-F238E27FC236}">
                  <a16:creationId xmlns:a16="http://schemas.microsoft.com/office/drawing/2014/main" id="{DE333744-7FC6-98E4-C4DB-841A3B3344C5}"/>
                </a:ext>
              </a:extLst>
            </p:cNvPr>
            <p:cNvSpPr txBox="1"/>
            <p:nvPr/>
          </p:nvSpPr>
          <p:spPr>
            <a:xfrm>
              <a:off x="2398152" y="7910623"/>
              <a:ext cx="1556174"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000" b="1">
                  <a:solidFill>
                    <a:schemeClr val="tx2"/>
                  </a:solidFill>
                  <a:latin typeface="Poppins"/>
                  <a:cs typeface="Poppins"/>
                </a:rPr>
                <a:t>AJ Decretos/SGM</a:t>
              </a:r>
            </a:p>
          </p:txBody>
        </p:sp>
      </p:grpSp>
    </p:spTree>
    <p:extLst>
      <p:ext uri="{BB962C8B-B14F-4D97-AF65-F5344CB8AC3E}">
        <p14:creationId xmlns:p14="http://schemas.microsoft.com/office/powerpoint/2010/main" val="2688511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1056635"/>
            <a:ext cx="18524319" cy="2783978"/>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3472158" y="627304"/>
            <a:ext cx="12247279" cy="566822"/>
          </a:xfrm>
          <a:prstGeom prst="rect">
            <a:avLst/>
          </a:prstGeom>
        </p:spPr>
        <p:txBody>
          <a:bodyPr lIns="0" tIns="0" rIns="0" bIns="0" rtlCol="0" anchor="t">
            <a:spAutoFit/>
          </a:bodyPr>
          <a:lstStyle/>
          <a:p>
            <a:pPr>
              <a:lnSpc>
                <a:spcPts val="4417"/>
              </a:lnSpc>
            </a:pPr>
            <a:r>
              <a:rPr lang="en-US" sz="4000" b="1">
                <a:solidFill>
                  <a:schemeClr val="tx2"/>
                </a:solidFill>
                <a:latin typeface="Poppins Bold"/>
                <a:cs typeface="Poppins 2"/>
              </a:rPr>
              <a:t>SÃO PAULO</a:t>
            </a:r>
            <a:endParaRPr lang="pt-BR"/>
          </a:p>
        </p:txBody>
      </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3" name="CaixaDeTexto 12"/>
          <p:cNvSpPr txBox="1"/>
          <p:nvPr/>
        </p:nvSpPr>
        <p:spPr>
          <a:xfrm>
            <a:off x="1769198" y="4328843"/>
            <a:ext cx="4629641" cy="261610"/>
          </a:xfrm>
          <a:prstGeom prst="rect">
            <a:avLst/>
          </a:prstGeom>
          <a:noFill/>
        </p:spPr>
        <p:txBody>
          <a:bodyPr wrap="square" lIns="91440" tIns="45720" rIns="91440" bIns="45720" rtlCol="0" anchor="t">
            <a:spAutoFit/>
          </a:bodyPr>
          <a:lstStyle/>
          <a:p>
            <a:r>
              <a:rPr lang="pt-BR" sz="1100" b="1">
                <a:solidFill>
                  <a:schemeClr val="tx2"/>
                </a:solidFill>
                <a:latin typeface="Poppins"/>
                <a:cs typeface="Poppins 2"/>
              </a:rPr>
              <a:t>Dados IBGE – CENSO 2022</a:t>
            </a:r>
          </a:p>
        </p:txBody>
      </p:sp>
      <p:pic>
        <p:nvPicPr>
          <p:cNvPr id="2" name="Imagem 1" descr="Mapa&#10;&#10;Descrição gerada automaticamente">
            <a:extLst>
              <a:ext uri="{FF2B5EF4-FFF2-40B4-BE49-F238E27FC236}">
                <a16:creationId xmlns:a16="http://schemas.microsoft.com/office/drawing/2014/main" id="{74CAF82A-E673-9D04-A0E2-FF3BF693A9CF}"/>
              </a:ext>
            </a:extLst>
          </p:cNvPr>
          <p:cNvPicPr>
            <a:picLocks noChangeAspect="1"/>
          </p:cNvPicPr>
          <p:nvPr/>
        </p:nvPicPr>
        <p:blipFill>
          <a:blip r:embed="rId5"/>
          <a:stretch>
            <a:fillRect/>
          </a:stretch>
        </p:blipFill>
        <p:spPr>
          <a:xfrm>
            <a:off x="8360323" y="1722835"/>
            <a:ext cx="8011152" cy="8555829"/>
          </a:xfrm>
          <a:prstGeom prst="rect">
            <a:avLst/>
          </a:prstGeom>
        </p:spPr>
      </p:pic>
      <p:sp>
        <p:nvSpPr>
          <p:cNvPr id="11" name="object 16">
            <a:extLst>
              <a:ext uri="{FF2B5EF4-FFF2-40B4-BE49-F238E27FC236}">
                <a16:creationId xmlns:a16="http://schemas.microsoft.com/office/drawing/2014/main" id="{E60B8615-E6BA-DC6E-5D2B-4E63A65236BF}"/>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p>
            <a:endParaRPr>
              <a:solidFill>
                <a:schemeClr val="tx2"/>
              </a:solidFill>
            </a:endParaRPr>
          </a:p>
        </p:txBody>
      </p:sp>
      <p:pic>
        <p:nvPicPr>
          <p:cNvPr id="16" name="Gráfico 15" descr="Cidade estrutura de tópicos">
            <a:extLst>
              <a:ext uri="{FF2B5EF4-FFF2-40B4-BE49-F238E27FC236}">
                <a16:creationId xmlns:a16="http://schemas.microsoft.com/office/drawing/2014/main" id="{5266DE26-689B-7DA3-1FC0-AF33AD6526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87592" y="437791"/>
            <a:ext cx="914400" cy="914400"/>
          </a:xfrm>
          <a:prstGeom prst="rect">
            <a:avLst/>
          </a:prstGeom>
        </p:spPr>
      </p:pic>
      <p:sp>
        <p:nvSpPr>
          <p:cNvPr id="10" name="Freeform 10"/>
          <p:cNvSpPr/>
          <p:nvPr/>
        </p:nvSpPr>
        <p:spPr>
          <a:xfrm>
            <a:off x="16865489" y="9745223"/>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8"/>
            <a:stretch>
              <a:fillRect t="-838"/>
            </a:stretch>
          </a:blipFill>
        </p:spPr>
      </p:sp>
      <p:sp>
        <p:nvSpPr>
          <p:cNvPr id="17" name="CaixaDeTexto 16">
            <a:extLst>
              <a:ext uri="{FF2B5EF4-FFF2-40B4-BE49-F238E27FC236}">
                <a16:creationId xmlns:a16="http://schemas.microsoft.com/office/drawing/2014/main" id="{990A1B93-39FF-7A95-EB9A-120424F6DE0F}"/>
              </a:ext>
            </a:extLst>
          </p:cNvPr>
          <p:cNvSpPr txBox="1"/>
          <p:nvPr/>
        </p:nvSpPr>
        <p:spPr>
          <a:xfrm>
            <a:off x="1910460" y="9307923"/>
            <a:ext cx="870707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50" b="1">
                <a:solidFill>
                  <a:srgbClr val="1F497D"/>
                </a:solidFill>
                <a:latin typeface="Poppins"/>
                <a:ea typeface="+mn-lt"/>
                <a:cs typeface="+mn-lt"/>
              </a:rPr>
              <a:t>FONTES</a:t>
            </a:r>
            <a:br>
              <a:rPr lang="pt-BR" sz="1050">
                <a:ea typeface="+mn-lt"/>
                <a:cs typeface="+mn-lt"/>
              </a:rPr>
            </a:br>
            <a:r>
              <a:rPr lang="pt-BR" sz="1050">
                <a:ea typeface="+mn-lt"/>
                <a:cs typeface="+mn-lt"/>
                <a:hlinkClick r:id="rId9"/>
              </a:rPr>
              <a:t>https://educacao.sme.prefeitura.sp.gov.br/noticias/dia-do-estudante-veja-sete-curiosidades-da-rede-municipal-de-sao-paulo/</a:t>
            </a:r>
            <a:r>
              <a:rPr lang="pt-BR" sz="1050">
                <a:ea typeface="+mn-lt"/>
                <a:cs typeface="+mn-lt"/>
              </a:rPr>
              <a:t> </a:t>
            </a:r>
          </a:p>
          <a:p>
            <a:r>
              <a:rPr lang="pt-BR" sz="1050">
                <a:ea typeface="+mn-lt"/>
                <a:cs typeface="+mn-lt"/>
                <a:hlinkClick r:id="rId10"/>
              </a:rPr>
              <a:t>https://paineis.cidadania.gov.br/public/extensions/observatorio-do-cadastro-unico/index.html</a:t>
            </a:r>
            <a:r>
              <a:rPr lang="pt-BR" sz="1050">
                <a:ea typeface="+mn-lt"/>
                <a:cs typeface="+mn-lt"/>
              </a:rPr>
              <a:t> </a:t>
            </a:r>
          </a:p>
          <a:p>
            <a:r>
              <a:rPr lang="pt-BR" sz="1050">
                <a:ea typeface="+mn-lt"/>
                <a:cs typeface="+mn-lt"/>
                <a:hlinkClick r:id="rId11"/>
              </a:rPr>
              <a:t>https://tabnet.saude.sp.gov.br/tacgi.exe?tabnet/ind47b_matriz.def</a:t>
            </a:r>
            <a:r>
              <a:rPr lang="pt-BR" sz="1050">
                <a:ea typeface="+mn-lt"/>
                <a:cs typeface="+mn-lt"/>
              </a:rPr>
              <a:t> </a:t>
            </a:r>
          </a:p>
        </p:txBody>
      </p:sp>
      <p:grpSp>
        <p:nvGrpSpPr>
          <p:cNvPr id="14" name="Agrupar 13">
            <a:extLst>
              <a:ext uri="{FF2B5EF4-FFF2-40B4-BE49-F238E27FC236}">
                <a16:creationId xmlns:a16="http://schemas.microsoft.com/office/drawing/2014/main" id="{43BE0F3E-41FE-A657-0FE5-F1DD7E186A2C}"/>
              </a:ext>
            </a:extLst>
          </p:cNvPr>
          <p:cNvGrpSpPr/>
          <p:nvPr/>
        </p:nvGrpSpPr>
        <p:grpSpPr>
          <a:xfrm>
            <a:off x="15781445" y="1789870"/>
            <a:ext cx="2754335" cy="1788453"/>
            <a:chOff x="4980095" y="3647245"/>
            <a:chExt cx="2754335" cy="1788453"/>
          </a:xfrm>
        </p:grpSpPr>
        <p:sp>
          <p:nvSpPr>
            <p:cNvPr id="9" name="object 16">
              <a:extLst>
                <a:ext uri="{FF2B5EF4-FFF2-40B4-BE49-F238E27FC236}">
                  <a16:creationId xmlns:a16="http://schemas.microsoft.com/office/drawing/2014/main" id="{9FCA2F28-00A3-BA24-08CD-DF0406D5326A}"/>
                </a:ext>
              </a:extLst>
            </p:cNvPr>
            <p:cNvSpPr/>
            <p:nvPr/>
          </p:nvSpPr>
          <p:spPr>
            <a:xfrm>
              <a:off x="5386466" y="3647245"/>
              <a:ext cx="1924319" cy="1788453"/>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noFill/>
            <a:ln w="57150">
              <a:solidFill>
                <a:srgbClr val="1F497D"/>
              </a:solidFill>
            </a:ln>
          </p:spPr>
          <p:txBody>
            <a:bodyPr wrap="square" lIns="0" tIns="0" rIns="0" bIns="0" rtlCol="0"/>
            <a:lstStyle/>
            <a:p>
              <a:endParaRPr>
                <a:solidFill>
                  <a:srgbClr val="000000"/>
                </a:solidFill>
              </a:endParaRPr>
            </a:p>
          </p:txBody>
        </p:sp>
        <p:sp>
          <p:nvSpPr>
            <p:cNvPr id="18" name="CaixaDeTexto 17">
              <a:extLst>
                <a:ext uri="{FF2B5EF4-FFF2-40B4-BE49-F238E27FC236}">
                  <a16:creationId xmlns:a16="http://schemas.microsoft.com/office/drawing/2014/main" id="{0B3A4851-CAC9-7708-5A63-E3A072368FC4}"/>
                </a:ext>
              </a:extLst>
            </p:cNvPr>
            <p:cNvSpPr txBox="1"/>
            <p:nvPr/>
          </p:nvSpPr>
          <p:spPr>
            <a:xfrm>
              <a:off x="4980095" y="3948315"/>
              <a:ext cx="2754335" cy="107721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pt-BR" sz="1600" err="1">
                  <a:solidFill>
                    <a:schemeClr val="tx2"/>
                  </a:solidFill>
                  <a:latin typeface="Poppins"/>
                  <a:cs typeface="Calibri"/>
                </a:rPr>
                <a:t>CADÚnico</a:t>
              </a:r>
              <a:endParaRPr lang="pt-BR" sz="1600">
                <a:solidFill>
                  <a:schemeClr val="tx2"/>
                </a:solidFill>
                <a:latin typeface="Poppins"/>
                <a:cs typeface="Calibri"/>
              </a:endParaRPr>
            </a:p>
            <a:p>
              <a:pPr algn="ctr"/>
              <a:endParaRPr lang="pt-BR" sz="1600">
                <a:solidFill>
                  <a:schemeClr val="tx2"/>
                </a:solidFill>
                <a:latin typeface="Poppins"/>
                <a:cs typeface="Calibri"/>
              </a:endParaRPr>
            </a:p>
            <a:p>
              <a:pPr algn="ctr"/>
              <a:r>
                <a:rPr lang="pt-BR" sz="1600">
                  <a:solidFill>
                    <a:schemeClr val="tx2"/>
                  </a:solidFill>
                  <a:latin typeface="Poppins"/>
                  <a:cs typeface="Calibri"/>
                </a:rPr>
                <a:t>1.873.239 Famílias</a:t>
              </a:r>
            </a:p>
            <a:p>
              <a:pPr algn="ctr"/>
              <a:r>
                <a:rPr lang="pt-BR" sz="1600">
                  <a:solidFill>
                    <a:schemeClr val="tx2"/>
                  </a:solidFill>
                  <a:latin typeface="Poppins"/>
                  <a:cs typeface="Calibri"/>
                </a:rPr>
                <a:t>4.181.103 Pessoas</a:t>
              </a:r>
            </a:p>
          </p:txBody>
        </p:sp>
      </p:grpSp>
      <p:sp>
        <p:nvSpPr>
          <p:cNvPr id="19" name="object 16">
            <a:extLst>
              <a:ext uri="{FF2B5EF4-FFF2-40B4-BE49-F238E27FC236}">
                <a16:creationId xmlns:a16="http://schemas.microsoft.com/office/drawing/2014/main" id="{B5092EA9-C676-26D8-237E-9BABAE59F057}"/>
              </a:ext>
            </a:extLst>
          </p:cNvPr>
          <p:cNvSpPr/>
          <p:nvPr/>
        </p:nvSpPr>
        <p:spPr>
          <a:xfrm>
            <a:off x="16225917" y="3699633"/>
            <a:ext cx="1924319" cy="1788453"/>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noFill/>
          <a:ln w="57150">
            <a:solidFill>
              <a:srgbClr val="1F497D"/>
            </a:solidFill>
          </a:ln>
        </p:spPr>
        <p:txBody>
          <a:bodyPr wrap="square" lIns="0" tIns="0" rIns="0" bIns="0" rtlCol="0"/>
          <a:lstStyle/>
          <a:p>
            <a:endParaRPr>
              <a:solidFill>
                <a:srgbClr val="000000"/>
              </a:solidFill>
            </a:endParaRPr>
          </a:p>
        </p:txBody>
      </p:sp>
      <p:sp>
        <p:nvSpPr>
          <p:cNvPr id="27" name="CaixaDeTexto 26">
            <a:extLst>
              <a:ext uri="{FF2B5EF4-FFF2-40B4-BE49-F238E27FC236}">
                <a16:creationId xmlns:a16="http://schemas.microsoft.com/office/drawing/2014/main" id="{A4229E5B-C5BD-C278-23C8-C544E4C25653}"/>
              </a:ext>
            </a:extLst>
          </p:cNvPr>
          <p:cNvSpPr txBox="1"/>
          <p:nvPr/>
        </p:nvSpPr>
        <p:spPr>
          <a:xfrm>
            <a:off x="15819545" y="3957840"/>
            <a:ext cx="2754335" cy="107721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pt-BR" sz="1600">
                <a:solidFill>
                  <a:schemeClr val="tx2"/>
                </a:solidFill>
                <a:latin typeface="Poppins"/>
                <a:cs typeface="Calibri"/>
              </a:rPr>
              <a:t>BOLSA FAMÍLIA</a:t>
            </a:r>
          </a:p>
          <a:p>
            <a:pPr algn="ctr"/>
            <a:endParaRPr lang="pt-BR" sz="1600">
              <a:solidFill>
                <a:schemeClr val="tx2"/>
              </a:solidFill>
              <a:latin typeface="Poppins"/>
              <a:cs typeface="Calibri"/>
            </a:endParaRPr>
          </a:p>
          <a:p>
            <a:pPr algn="ctr"/>
            <a:r>
              <a:rPr lang="pt-BR" sz="1600">
                <a:solidFill>
                  <a:schemeClr val="tx2"/>
                </a:solidFill>
                <a:latin typeface="Poppins"/>
                <a:cs typeface="Calibri"/>
              </a:rPr>
              <a:t>741.037 Famílias</a:t>
            </a:r>
          </a:p>
          <a:p>
            <a:pPr algn="ctr"/>
            <a:r>
              <a:rPr lang="pt-BR" sz="1600">
                <a:solidFill>
                  <a:schemeClr val="tx2"/>
                </a:solidFill>
                <a:latin typeface="Poppins"/>
                <a:cs typeface="Calibri"/>
              </a:rPr>
              <a:t>1.879.374 Pessoas</a:t>
            </a:r>
          </a:p>
        </p:txBody>
      </p:sp>
      <p:sp>
        <p:nvSpPr>
          <p:cNvPr id="28" name="object 16">
            <a:extLst>
              <a:ext uri="{FF2B5EF4-FFF2-40B4-BE49-F238E27FC236}">
                <a16:creationId xmlns:a16="http://schemas.microsoft.com/office/drawing/2014/main" id="{5B29EA50-535C-4F6F-34E0-50399CD28BA5}"/>
              </a:ext>
            </a:extLst>
          </p:cNvPr>
          <p:cNvSpPr/>
          <p:nvPr/>
        </p:nvSpPr>
        <p:spPr>
          <a:xfrm>
            <a:off x="16240204" y="5628444"/>
            <a:ext cx="1924319" cy="1788453"/>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noFill/>
          <a:ln w="57150">
            <a:solidFill>
              <a:srgbClr val="1F497D"/>
            </a:solidFill>
          </a:ln>
        </p:spPr>
        <p:txBody>
          <a:bodyPr wrap="square" lIns="0" tIns="0" rIns="0" bIns="0" rtlCol="0"/>
          <a:lstStyle/>
          <a:p>
            <a:endParaRPr>
              <a:solidFill>
                <a:srgbClr val="000000"/>
              </a:solidFill>
            </a:endParaRPr>
          </a:p>
        </p:txBody>
      </p:sp>
      <p:sp>
        <p:nvSpPr>
          <p:cNvPr id="29" name="CaixaDeTexto 28">
            <a:extLst>
              <a:ext uri="{FF2B5EF4-FFF2-40B4-BE49-F238E27FC236}">
                <a16:creationId xmlns:a16="http://schemas.microsoft.com/office/drawing/2014/main" id="{CE4C10CA-CDED-D05A-FD98-CB8E2B8799BB}"/>
              </a:ext>
            </a:extLst>
          </p:cNvPr>
          <p:cNvSpPr txBox="1"/>
          <p:nvPr/>
        </p:nvSpPr>
        <p:spPr>
          <a:xfrm>
            <a:off x="15990994" y="5776730"/>
            <a:ext cx="2440010" cy="135421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pt-BR" sz="1600">
                <a:solidFill>
                  <a:schemeClr val="tx2"/>
                </a:solidFill>
                <a:ea typeface="+mn-lt"/>
                <a:cs typeface="+mn-lt"/>
              </a:rPr>
              <a:t>SUS</a:t>
            </a:r>
          </a:p>
          <a:p>
            <a:pPr algn="ctr"/>
            <a:r>
              <a:rPr lang="pt-BR" sz="1600">
                <a:solidFill>
                  <a:schemeClr val="tx2"/>
                </a:solidFill>
                <a:latin typeface="Poppins"/>
                <a:cs typeface="Calibri"/>
              </a:rPr>
              <a:t>POPULAÇÃO EXCLUSIVA</a:t>
            </a:r>
          </a:p>
          <a:p>
            <a:pPr algn="ctr"/>
            <a:endParaRPr lang="pt-BR" sz="1600">
              <a:solidFill>
                <a:schemeClr val="tx2"/>
              </a:solidFill>
              <a:latin typeface="Poppins"/>
              <a:cs typeface="Calibri"/>
            </a:endParaRPr>
          </a:p>
          <a:p>
            <a:pPr algn="ctr"/>
            <a:r>
              <a:rPr lang="pt-BR">
                <a:solidFill>
                  <a:schemeClr val="tx2"/>
                </a:solidFill>
                <a:cs typeface="Calibri"/>
              </a:rPr>
              <a:t>5.959.469</a:t>
            </a:r>
            <a:endParaRPr lang="pt-BR">
              <a:solidFill>
                <a:schemeClr val="tx2"/>
              </a:solidFill>
            </a:endParaRPr>
          </a:p>
        </p:txBody>
      </p:sp>
      <p:sp>
        <p:nvSpPr>
          <p:cNvPr id="30" name="object 16">
            <a:extLst>
              <a:ext uri="{FF2B5EF4-FFF2-40B4-BE49-F238E27FC236}">
                <a16:creationId xmlns:a16="http://schemas.microsoft.com/office/drawing/2014/main" id="{738B7249-354A-2D62-1D67-36A9D180C95E}"/>
              </a:ext>
            </a:extLst>
          </p:cNvPr>
          <p:cNvSpPr/>
          <p:nvPr/>
        </p:nvSpPr>
        <p:spPr>
          <a:xfrm>
            <a:off x="16225916" y="7585832"/>
            <a:ext cx="1924319" cy="1788453"/>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noFill/>
          <a:ln w="57150">
            <a:solidFill>
              <a:srgbClr val="1F497D"/>
            </a:solidFill>
          </a:ln>
        </p:spPr>
        <p:txBody>
          <a:bodyPr wrap="square" lIns="0" tIns="0" rIns="0" bIns="0" rtlCol="0"/>
          <a:lstStyle/>
          <a:p>
            <a:endParaRPr>
              <a:solidFill>
                <a:srgbClr val="000000"/>
              </a:solidFill>
            </a:endParaRPr>
          </a:p>
        </p:txBody>
      </p:sp>
      <p:sp>
        <p:nvSpPr>
          <p:cNvPr id="31" name="CaixaDeTexto 30">
            <a:extLst>
              <a:ext uri="{FF2B5EF4-FFF2-40B4-BE49-F238E27FC236}">
                <a16:creationId xmlns:a16="http://schemas.microsoft.com/office/drawing/2014/main" id="{4847EF36-3DFB-E39B-DB2E-7AD73EF6D39F}"/>
              </a:ext>
            </a:extLst>
          </p:cNvPr>
          <p:cNvSpPr txBox="1"/>
          <p:nvPr/>
        </p:nvSpPr>
        <p:spPr>
          <a:xfrm>
            <a:off x="15976706" y="7857226"/>
            <a:ext cx="2440010" cy="110799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pt-BR" sz="1600">
                <a:solidFill>
                  <a:schemeClr val="tx2"/>
                </a:solidFill>
                <a:ea typeface="+mn-lt"/>
                <a:cs typeface="+mn-lt"/>
              </a:rPr>
              <a:t>ESTUDANTES MATRICULADOS</a:t>
            </a:r>
            <a:endParaRPr lang="pt-BR">
              <a:solidFill>
                <a:schemeClr val="tx2"/>
              </a:solidFill>
            </a:endParaRPr>
          </a:p>
          <a:p>
            <a:pPr algn="ctr"/>
            <a:endParaRPr lang="pt-BR" sz="1600">
              <a:solidFill>
                <a:schemeClr val="tx2"/>
              </a:solidFill>
              <a:cs typeface="Calibri"/>
            </a:endParaRPr>
          </a:p>
          <a:p>
            <a:pPr algn="ctr"/>
            <a:r>
              <a:rPr lang="pt-BR">
                <a:solidFill>
                  <a:schemeClr val="tx2"/>
                </a:solidFill>
                <a:cs typeface="Calibri"/>
              </a:rPr>
              <a:t>1.026.969</a:t>
            </a:r>
            <a:endParaRPr lang="pt-BR">
              <a:solidFill>
                <a:schemeClr val="tx2"/>
              </a:solidFill>
            </a:endParaRPr>
          </a:p>
        </p:txBody>
      </p:sp>
      <p:sp>
        <p:nvSpPr>
          <p:cNvPr id="12" name="Retângulo 11"/>
          <p:cNvSpPr/>
          <p:nvPr/>
        </p:nvSpPr>
        <p:spPr>
          <a:xfrm>
            <a:off x="1763589" y="3275701"/>
            <a:ext cx="8078638" cy="4942379"/>
          </a:xfrm>
          <a:prstGeom prst="rect">
            <a:avLst/>
          </a:prstGeom>
        </p:spPr>
        <p:txBody>
          <a:bodyPr wrap="square" lIns="91440" tIns="45720" rIns="91440" bIns="45720" anchor="t">
            <a:spAutoFit/>
          </a:bodyPr>
          <a:lstStyle/>
          <a:p>
            <a:pPr>
              <a:lnSpc>
                <a:spcPct val="150000"/>
              </a:lnSpc>
            </a:pPr>
            <a:r>
              <a:rPr lang="pt-BR" sz="2400" b="1">
                <a:solidFill>
                  <a:schemeClr val="tx2"/>
                </a:solidFill>
                <a:latin typeface="Poppins"/>
                <a:cs typeface="Poppins 2"/>
              </a:rPr>
              <a:t>População 11.451.245 pessoas</a:t>
            </a:r>
          </a:p>
          <a:p>
            <a:pPr>
              <a:lnSpc>
                <a:spcPct val="150000"/>
              </a:lnSpc>
            </a:pPr>
            <a:r>
              <a:rPr lang="pt-BR" sz="2400" b="1">
                <a:solidFill>
                  <a:schemeClr val="tx2"/>
                </a:solidFill>
                <a:latin typeface="Poppins"/>
                <a:cs typeface="Poppins 2"/>
              </a:rPr>
              <a:t>Área territorial 1.521,202 km²</a:t>
            </a:r>
          </a:p>
          <a:p>
            <a:pPr>
              <a:lnSpc>
                <a:spcPct val="150000"/>
              </a:lnSpc>
            </a:pPr>
            <a:endParaRPr lang="pt-BR" sz="2400" b="1">
              <a:solidFill>
                <a:schemeClr val="tx2"/>
              </a:solidFill>
              <a:latin typeface="Poppins"/>
              <a:cs typeface="Poppins 2"/>
            </a:endParaRPr>
          </a:p>
          <a:p>
            <a:pPr>
              <a:lnSpc>
                <a:spcPct val="150000"/>
              </a:lnSpc>
            </a:pPr>
            <a:r>
              <a:rPr lang="pt-BR" sz="2000" b="1">
                <a:solidFill>
                  <a:schemeClr val="tx2"/>
                </a:solidFill>
                <a:latin typeface="Poppins"/>
                <a:cs typeface="Poppins 2"/>
              </a:rPr>
              <a:t>Organização:</a:t>
            </a:r>
          </a:p>
          <a:p>
            <a:pPr marL="457200" indent="-457200">
              <a:lnSpc>
                <a:spcPct val="150000"/>
              </a:lnSpc>
              <a:buFont typeface="Arial" panose="020B0604020202020204" pitchFamily="34" charset="0"/>
              <a:buChar char="•"/>
            </a:pPr>
            <a:r>
              <a:rPr lang="pt-BR" sz="2000" b="1">
                <a:solidFill>
                  <a:schemeClr val="tx2"/>
                </a:solidFill>
                <a:latin typeface="Poppins"/>
                <a:cs typeface="Poppins 2"/>
              </a:rPr>
              <a:t>24 </a:t>
            </a:r>
            <a:r>
              <a:rPr lang="pt-BR" sz="2000">
                <a:solidFill>
                  <a:schemeClr val="tx2"/>
                </a:solidFill>
                <a:latin typeface="Poppins"/>
                <a:cs typeface="Poppins 2"/>
              </a:rPr>
              <a:t>Secretarias Municipais</a:t>
            </a:r>
          </a:p>
          <a:p>
            <a:pPr marL="457200" indent="-457200">
              <a:lnSpc>
                <a:spcPct val="150000"/>
              </a:lnSpc>
              <a:buFont typeface="Arial" panose="020B0604020202020204" pitchFamily="34" charset="0"/>
              <a:buChar char="•"/>
            </a:pPr>
            <a:r>
              <a:rPr lang="pt-BR" sz="2000" b="1">
                <a:solidFill>
                  <a:schemeClr val="tx2"/>
                </a:solidFill>
                <a:latin typeface="Poppins"/>
                <a:cs typeface="Poppins 2"/>
              </a:rPr>
              <a:t>32 </a:t>
            </a:r>
            <a:r>
              <a:rPr lang="pt-BR" sz="2000">
                <a:solidFill>
                  <a:schemeClr val="tx2"/>
                </a:solidFill>
                <a:latin typeface="Poppins"/>
                <a:cs typeface="Poppins 2"/>
              </a:rPr>
              <a:t>Subprefeituras</a:t>
            </a:r>
          </a:p>
          <a:p>
            <a:pPr marL="457200" indent="-457200">
              <a:lnSpc>
                <a:spcPct val="150000"/>
              </a:lnSpc>
              <a:buFont typeface="Arial" panose="020B0604020202020204" pitchFamily="34" charset="0"/>
              <a:buChar char="•"/>
            </a:pPr>
            <a:r>
              <a:rPr lang="pt-BR" sz="2000" b="1">
                <a:solidFill>
                  <a:schemeClr val="tx2"/>
                </a:solidFill>
                <a:latin typeface="Poppins"/>
                <a:cs typeface="Poppins 2"/>
              </a:rPr>
              <a:t>96 </a:t>
            </a:r>
            <a:r>
              <a:rPr lang="pt-BR" sz="2000">
                <a:solidFill>
                  <a:schemeClr val="tx2"/>
                </a:solidFill>
                <a:latin typeface="Poppins"/>
                <a:cs typeface="Poppins 2"/>
              </a:rPr>
              <a:t>Distritos</a:t>
            </a:r>
          </a:p>
          <a:p>
            <a:pPr marL="457200" indent="-457200">
              <a:lnSpc>
                <a:spcPct val="150000"/>
              </a:lnSpc>
              <a:buFont typeface="Arial" panose="020B0604020202020204" pitchFamily="34" charset="0"/>
              <a:buChar char="•"/>
            </a:pPr>
            <a:r>
              <a:rPr lang="pt-BR" sz="2000">
                <a:solidFill>
                  <a:schemeClr val="tx2"/>
                </a:solidFill>
                <a:latin typeface="Poppins"/>
                <a:cs typeface="Poppins 2"/>
              </a:rPr>
              <a:t>Aproximadamente </a:t>
            </a:r>
            <a:r>
              <a:rPr lang="pt-BR" sz="2000" b="1">
                <a:solidFill>
                  <a:schemeClr val="tx2"/>
                </a:solidFill>
                <a:latin typeface="Poppins"/>
                <a:cs typeface="Poppins 2"/>
              </a:rPr>
              <a:t>9.500</a:t>
            </a:r>
            <a:r>
              <a:rPr lang="pt-BR" sz="2000">
                <a:solidFill>
                  <a:schemeClr val="tx2"/>
                </a:solidFill>
                <a:latin typeface="Poppins"/>
                <a:cs typeface="Poppins 2"/>
              </a:rPr>
              <a:t> Equipamentos Públicos</a:t>
            </a:r>
            <a:endParaRPr lang="pt-BR" sz="2000">
              <a:solidFill>
                <a:schemeClr val="tx2"/>
              </a:solidFill>
              <a:latin typeface="Poppins"/>
              <a:cs typeface="Poppins 2" panose="020B0604020202020204" charset="0"/>
            </a:endParaRPr>
          </a:p>
          <a:p>
            <a:pPr>
              <a:lnSpc>
                <a:spcPct val="150000"/>
              </a:lnSpc>
            </a:pPr>
            <a:r>
              <a:rPr lang="pt-BR" sz="2000">
                <a:solidFill>
                  <a:schemeClr val="tx2"/>
                </a:solidFill>
                <a:latin typeface="Poppins"/>
                <a:cs typeface="Poppins 2"/>
              </a:rPr>
              <a:t>(gestão direta e indireta)</a:t>
            </a:r>
            <a:endParaRPr lang="pt-BR" sz="2000">
              <a:solidFill>
                <a:schemeClr val="tx2"/>
              </a:solidFill>
              <a:latin typeface="Poppins"/>
              <a:cs typeface="Poppins 2" panose="020B0604020202020204" charset="0"/>
            </a:endParaRPr>
          </a:p>
          <a:p>
            <a:pPr marL="457200" indent="-457200">
              <a:lnSpc>
                <a:spcPct val="150000"/>
              </a:lnSpc>
              <a:buFont typeface="Arial" panose="020B0604020202020204" pitchFamily="34" charset="0"/>
              <a:buChar char="•"/>
            </a:pPr>
            <a:r>
              <a:rPr lang="pt-BR" sz="2000" b="1">
                <a:solidFill>
                  <a:schemeClr val="tx2"/>
                </a:solidFill>
                <a:latin typeface="Poppins"/>
                <a:cs typeface="Poppins 2"/>
              </a:rPr>
              <a:t>129 mil</a:t>
            </a:r>
            <a:r>
              <a:rPr lang="pt-BR" sz="2000">
                <a:solidFill>
                  <a:schemeClr val="tx2"/>
                </a:solidFill>
                <a:latin typeface="Poppins"/>
                <a:cs typeface="Poppins 2"/>
              </a:rPr>
              <a:t> servidores ativos</a:t>
            </a:r>
          </a:p>
        </p:txBody>
      </p:sp>
    </p:spTree>
    <p:extLst>
      <p:ext uri="{BB962C8B-B14F-4D97-AF65-F5344CB8AC3E}">
        <p14:creationId xmlns:p14="http://schemas.microsoft.com/office/powerpoint/2010/main" val="188724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67" name="Freeform 10">
            <a:extLst>
              <a:ext uri="{FF2B5EF4-FFF2-40B4-BE49-F238E27FC236}">
                <a16:creationId xmlns:a16="http://schemas.microsoft.com/office/drawing/2014/main" id="{B357DFD6-0594-08FB-D9C5-B7B2FA4356A6}"/>
              </a:ext>
            </a:extLst>
          </p:cNvPr>
          <p:cNvSpPr/>
          <p:nvPr/>
        </p:nvSpPr>
        <p:spPr>
          <a:xfrm>
            <a:off x="16676289" y="9506397"/>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9" name="object 5">
            <a:extLst>
              <a:ext uri="{FF2B5EF4-FFF2-40B4-BE49-F238E27FC236}">
                <a16:creationId xmlns:a16="http://schemas.microsoft.com/office/drawing/2014/main" id="{3775DB81-5695-FFD4-36E3-FE7929754F7D}"/>
              </a:ext>
            </a:extLst>
          </p:cNvPr>
          <p:cNvSpPr txBox="1"/>
          <p:nvPr/>
        </p:nvSpPr>
        <p:spPr>
          <a:xfrm>
            <a:off x="3383016" y="360636"/>
            <a:ext cx="14733533" cy="1141338"/>
          </a:xfrm>
          <a:prstGeom prst="rect">
            <a:avLst/>
          </a:prstGeom>
        </p:spPr>
        <p:txBody>
          <a:bodyPr vert="horz" wrap="square" lIns="0" tIns="33020" rIns="0" bIns="0" rtlCol="0" anchor="t">
            <a:spAutoFit/>
          </a:bodyPr>
          <a:lstStyle/>
          <a:p>
            <a:pPr marL="25400" marR="10160" algn="just">
              <a:spcBef>
                <a:spcPts val="260"/>
              </a:spcBef>
            </a:pPr>
            <a:r>
              <a:rPr lang="pt-BR" sz="3600" b="1" spc="20">
                <a:solidFill>
                  <a:schemeClr val="tx2"/>
                </a:solidFill>
                <a:latin typeface="Poppins Bold"/>
                <a:cs typeface="Poppins 2"/>
              </a:rPr>
              <a:t>ADAPTAÇÃO DE FLUXOS E PROCEDIMENTOS PARA VIABILIZAÇÃO DAS ETAPAS LEGAIS DE CADA FASE</a:t>
            </a:r>
            <a:endParaRPr sz="3600" b="1">
              <a:solidFill>
                <a:schemeClr val="tx2"/>
              </a:solidFill>
              <a:latin typeface="Poppins Bold"/>
              <a:cs typeface="Poppins 2"/>
            </a:endParaRPr>
          </a:p>
        </p:txBody>
      </p:sp>
      <p:sp>
        <p:nvSpPr>
          <p:cNvPr id="12" name="object 36">
            <a:extLst>
              <a:ext uri="{FF2B5EF4-FFF2-40B4-BE49-F238E27FC236}">
                <a16:creationId xmlns:a16="http://schemas.microsoft.com/office/drawing/2014/main" id="{0DEBD724-A7D0-E07F-214A-4DF5177B3D01}"/>
              </a:ext>
            </a:extLst>
          </p:cNvPr>
          <p:cNvSpPr/>
          <p:nvPr/>
        </p:nvSpPr>
        <p:spPr>
          <a:xfrm>
            <a:off x="1918530" y="24533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2" name="Gráfico 1" descr="fluxo de trabalho estrutura de tópicos">
            <a:extLst>
              <a:ext uri="{FF2B5EF4-FFF2-40B4-BE49-F238E27FC236}">
                <a16:creationId xmlns:a16="http://schemas.microsoft.com/office/drawing/2014/main" id="{D3A87DBC-B4AC-FDC4-B7CF-762B62F6EF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7592" y="409755"/>
            <a:ext cx="914400" cy="914400"/>
          </a:xfrm>
          <a:prstGeom prst="rect">
            <a:avLst/>
          </a:prstGeom>
        </p:spPr>
      </p:pic>
      <p:grpSp>
        <p:nvGrpSpPr>
          <p:cNvPr id="22" name="Grupo 21"/>
          <p:cNvGrpSpPr/>
          <p:nvPr/>
        </p:nvGrpSpPr>
        <p:grpSpPr>
          <a:xfrm>
            <a:off x="3031274" y="2455324"/>
            <a:ext cx="13756899" cy="6033898"/>
            <a:chOff x="2568951" y="2178854"/>
            <a:chExt cx="10975599" cy="4664975"/>
          </a:xfrm>
        </p:grpSpPr>
        <p:sp>
          <p:nvSpPr>
            <p:cNvPr id="10" name="Arredondar Retângulo em um Canto Diagonal 9"/>
            <p:cNvSpPr/>
            <p:nvPr/>
          </p:nvSpPr>
          <p:spPr>
            <a:xfrm>
              <a:off x="2568951" y="2381112"/>
              <a:ext cx="10975599" cy="4462717"/>
            </a:xfrm>
            <a:prstGeom prst="round2DiagRect">
              <a:avLst/>
            </a:prstGeom>
            <a:no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Seta para a direita 20"/>
            <p:cNvSpPr/>
            <p:nvPr/>
          </p:nvSpPr>
          <p:spPr>
            <a:xfrm>
              <a:off x="2937804" y="3681920"/>
              <a:ext cx="1733628" cy="547750"/>
            </a:xfrm>
            <a:prstGeom prst="rightArrow">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a direita 23"/>
            <p:cNvSpPr/>
            <p:nvPr/>
          </p:nvSpPr>
          <p:spPr>
            <a:xfrm>
              <a:off x="2937804" y="5399936"/>
              <a:ext cx="1733628" cy="547750"/>
            </a:xfrm>
            <a:prstGeom prst="rightArrow">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p:cNvSpPr txBox="1"/>
            <p:nvPr/>
          </p:nvSpPr>
          <p:spPr>
            <a:xfrm>
              <a:off x="4466918" y="2178854"/>
              <a:ext cx="7432100" cy="737647"/>
            </a:xfrm>
            <a:prstGeom prst="rect">
              <a:avLst/>
            </a:prstGeom>
            <a:solidFill>
              <a:srgbClr val="1F497D"/>
            </a:solidFill>
          </p:spPr>
          <p:txBody>
            <a:bodyPr wrap="square" lIns="91440" tIns="45720" rIns="91440" bIns="45720" rtlCol="0" anchor="t">
              <a:spAutoFit/>
            </a:bodyPr>
            <a:lstStyle/>
            <a:p>
              <a:pPr algn="ctr"/>
              <a:r>
                <a:rPr lang="pt-BR" sz="2800" b="1">
                  <a:solidFill>
                    <a:schemeClr val="bg1"/>
                  </a:solidFill>
                  <a:latin typeface="Poppins"/>
                  <a:cs typeface="Poppins"/>
                </a:rPr>
                <a:t>DESAFIO: ACOMODAÇÃO DOS CARGOS NAS ESTRUTURAS DAS SECRETARIAS</a:t>
              </a:r>
            </a:p>
          </p:txBody>
        </p:sp>
      </p:grpSp>
      <p:grpSp>
        <p:nvGrpSpPr>
          <p:cNvPr id="7" name="Grupo 6"/>
          <p:cNvGrpSpPr/>
          <p:nvPr/>
        </p:nvGrpSpPr>
        <p:grpSpPr>
          <a:xfrm>
            <a:off x="2068542" y="1887222"/>
            <a:ext cx="2233097" cy="2182644"/>
            <a:chOff x="15077969" y="2381112"/>
            <a:chExt cx="2233097" cy="2182644"/>
          </a:xfrm>
        </p:grpSpPr>
        <p:sp>
          <p:nvSpPr>
            <p:cNvPr id="16"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17" name="CaixaDeTexto 16">
              <a:extLst>
                <a:ext uri="{FF2B5EF4-FFF2-40B4-BE49-F238E27FC236}">
                  <a16:creationId xmlns:a16="http://schemas.microsoft.com/office/drawing/2014/main" id="{C60CCEF4-B8EC-FAF4-1FC1-9FE3A124FF7E}"/>
                </a:ext>
              </a:extLst>
            </p:cNvPr>
            <p:cNvSpPr txBox="1"/>
            <p:nvPr/>
          </p:nvSpPr>
          <p:spPr>
            <a:xfrm>
              <a:off x="15222336" y="3062769"/>
              <a:ext cx="1944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chemeClr val="tx2"/>
                  </a:solidFill>
                  <a:latin typeface="Poppins" charset="0"/>
                  <a:cs typeface="Poppins" charset="0"/>
                </a:rPr>
                <a:t>COGEDI/</a:t>
              </a:r>
            </a:p>
            <a:p>
              <a:pPr algn="ctr"/>
              <a:r>
                <a:rPr lang="pt-BR" sz="2400" b="1">
                  <a:solidFill>
                    <a:schemeClr val="tx2"/>
                  </a:solidFill>
                  <a:latin typeface="Poppins" charset="0"/>
                  <a:cs typeface="Poppins" charset="0"/>
                </a:rPr>
                <a:t>SEGES</a:t>
              </a:r>
            </a:p>
          </p:txBody>
        </p:sp>
      </p:grpSp>
      <p:grpSp>
        <p:nvGrpSpPr>
          <p:cNvPr id="29" name="Grupo 28"/>
          <p:cNvGrpSpPr/>
          <p:nvPr/>
        </p:nvGrpSpPr>
        <p:grpSpPr>
          <a:xfrm>
            <a:off x="15450562" y="1893055"/>
            <a:ext cx="2233097" cy="2182644"/>
            <a:chOff x="15077969" y="2381112"/>
            <a:chExt cx="2233097" cy="2182644"/>
          </a:xfrm>
        </p:grpSpPr>
        <p:sp>
          <p:nvSpPr>
            <p:cNvPr id="30"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31" name="CaixaDeTexto 30">
              <a:extLst>
                <a:ext uri="{FF2B5EF4-FFF2-40B4-BE49-F238E27FC236}">
                  <a16:creationId xmlns:a16="http://schemas.microsoft.com/office/drawing/2014/main" id="{C60CCEF4-B8EC-FAF4-1FC1-9FE3A124FF7E}"/>
                </a:ext>
              </a:extLst>
            </p:cNvPr>
            <p:cNvSpPr txBox="1"/>
            <p:nvPr/>
          </p:nvSpPr>
          <p:spPr>
            <a:xfrm>
              <a:off x="15222336" y="2719869"/>
              <a:ext cx="194436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b="1">
                  <a:solidFill>
                    <a:schemeClr val="tx2"/>
                  </a:solidFill>
                  <a:latin typeface="Poppins" charset="0"/>
                  <a:cs typeface="Poppins" charset="0"/>
                </a:rPr>
                <a:t>Gabinetes e Unidades de Gestão de Pessoas dos Órgãos</a:t>
              </a:r>
            </a:p>
          </p:txBody>
        </p:sp>
      </p:grpSp>
      <p:sp>
        <p:nvSpPr>
          <p:cNvPr id="3" name="Retângulo 2"/>
          <p:cNvSpPr/>
          <p:nvPr/>
        </p:nvSpPr>
        <p:spPr>
          <a:xfrm>
            <a:off x="5924600" y="4411676"/>
            <a:ext cx="9245599" cy="830997"/>
          </a:xfrm>
          <a:prstGeom prst="rect">
            <a:avLst/>
          </a:prstGeom>
        </p:spPr>
        <p:txBody>
          <a:bodyPr wrap="square">
            <a:spAutoFit/>
          </a:bodyPr>
          <a:lstStyle/>
          <a:p>
            <a:pPr algn="just"/>
            <a:r>
              <a:rPr lang="pt-BR" sz="2400">
                <a:solidFill>
                  <a:srgbClr val="1F497D"/>
                </a:solidFill>
                <a:latin typeface="Poppins" charset="0"/>
                <a:cs typeface="Poppins" charset="0"/>
              </a:rPr>
              <a:t>Reuniões de alinhamento e apresentação das diretrizes do novo modelo de cargos e funções</a:t>
            </a:r>
          </a:p>
        </p:txBody>
      </p:sp>
      <p:sp>
        <p:nvSpPr>
          <p:cNvPr id="34" name="Seta para a direita 33"/>
          <p:cNvSpPr/>
          <p:nvPr/>
        </p:nvSpPr>
        <p:spPr>
          <a:xfrm>
            <a:off x="3569797" y="5505385"/>
            <a:ext cx="2172942" cy="708486"/>
          </a:xfrm>
          <a:prstGeom prst="rightArrow">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p:cNvSpPr/>
          <p:nvPr/>
        </p:nvSpPr>
        <p:spPr>
          <a:xfrm>
            <a:off x="5981749" y="5539379"/>
            <a:ext cx="9245599" cy="830997"/>
          </a:xfrm>
          <a:prstGeom prst="rect">
            <a:avLst/>
          </a:prstGeom>
        </p:spPr>
        <p:txBody>
          <a:bodyPr wrap="square">
            <a:spAutoFit/>
          </a:bodyPr>
          <a:lstStyle/>
          <a:p>
            <a:pPr algn="just"/>
            <a:r>
              <a:rPr lang="pt-BR" sz="2400">
                <a:solidFill>
                  <a:srgbClr val="1F497D"/>
                </a:solidFill>
                <a:latin typeface="Poppins" charset="0"/>
                <a:cs typeface="Poppins" charset="0"/>
              </a:rPr>
              <a:t>Fornecimento de modelo de minuta de decreto setorial e anexos de cargos e funções</a:t>
            </a:r>
          </a:p>
        </p:txBody>
      </p:sp>
      <p:sp>
        <p:nvSpPr>
          <p:cNvPr id="36" name="Retângulo 35"/>
          <p:cNvSpPr/>
          <p:nvPr/>
        </p:nvSpPr>
        <p:spPr>
          <a:xfrm>
            <a:off x="5981749" y="6743599"/>
            <a:ext cx="9245599" cy="461665"/>
          </a:xfrm>
          <a:prstGeom prst="rect">
            <a:avLst/>
          </a:prstGeom>
        </p:spPr>
        <p:txBody>
          <a:bodyPr wrap="square">
            <a:spAutoFit/>
          </a:bodyPr>
          <a:lstStyle/>
          <a:p>
            <a:pPr algn="just"/>
            <a:r>
              <a:rPr lang="pt-BR" sz="2400">
                <a:solidFill>
                  <a:srgbClr val="1F497D"/>
                </a:solidFill>
                <a:latin typeface="Poppins" charset="0"/>
                <a:cs typeface="Poppins" charset="0"/>
              </a:rPr>
              <a:t>Padronização dos pareceres técnicos</a:t>
            </a:r>
          </a:p>
        </p:txBody>
      </p:sp>
    </p:spTree>
    <p:extLst>
      <p:ext uri="{BB962C8B-B14F-4D97-AF65-F5344CB8AC3E}">
        <p14:creationId xmlns:p14="http://schemas.microsoft.com/office/powerpoint/2010/main" val="1485461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67" name="Freeform 10">
            <a:extLst>
              <a:ext uri="{FF2B5EF4-FFF2-40B4-BE49-F238E27FC236}">
                <a16:creationId xmlns:a16="http://schemas.microsoft.com/office/drawing/2014/main" id="{B357DFD6-0594-08FB-D9C5-B7B2FA4356A6}"/>
              </a:ext>
            </a:extLst>
          </p:cNvPr>
          <p:cNvSpPr/>
          <p:nvPr/>
        </p:nvSpPr>
        <p:spPr>
          <a:xfrm>
            <a:off x="16676289" y="9506397"/>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9" name="object 5">
            <a:extLst>
              <a:ext uri="{FF2B5EF4-FFF2-40B4-BE49-F238E27FC236}">
                <a16:creationId xmlns:a16="http://schemas.microsoft.com/office/drawing/2014/main" id="{3775DB81-5695-FFD4-36E3-FE7929754F7D}"/>
              </a:ext>
            </a:extLst>
          </p:cNvPr>
          <p:cNvSpPr txBox="1"/>
          <p:nvPr/>
        </p:nvSpPr>
        <p:spPr>
          <a:xfrm>
            <a:off x="3383016" y="360636"/>
            <a:ext cx="14733533" cy="1141338"/>
          </a:xfrm>
          <a:prstGeom prst="rect">
            <a:avLst/>
          </a:prstGeom>
        </p:spPr>
        <p:txBody>
          <a:bodyPr vert="horz" wrap="square" lIns="0" tIns="33020" rIns="0" bIns="0" rtlCol="0" anchor="t">
            <a:spAutoFit/>
          </a:bodyPr>
          <a:lstStyle/>
          <a:p>
            <a:pPr marL="25400" marR="10160" algn="just">
              <a:spcBef>
                <a:spcPts val="260"/>
              </a:spcBef>
            </a:pPr>
            <a:r>
              <a:rPr lang="pt-BR" sz="3600" b="1" spc="20">
                <a:solidFill>
                  <a:schemeClr val="tx2"/>
                </a:solidFill>
                <a:latin typeface="Poppins Bold"/>
                <a:cs typeface="Poppins 2"/>
              </a:rPr>
              <a:t>ADAPTAÇÃO DE FLUXOS E PROCEDIMENTOS PARA VIABILIZAÇÃO DAS ETAPAS LEGAIS DE CADA FASE</a:t>
            </a:r>
            <a:endParaRPr sz="3600" b="1">
              <a:solidFill>
                <a:schemeClr val="tx2"/>
              </a:solidFill>
              <a:latin typeface="Poppins Bold"/>
              <a:cs typeface="Poppins 2"/>
            </a:endParaRPr>
          </a:p>
        </p:txBody>
      </p:sp>
      <p:sp>
        <p:nvSpPr>
          <p:cNvPr id="12" name="object 36">
            <a:extLst>
              <a:ext uri="{FF2B5EF4-FFF2-40B4-BE49-F238E27FC236}">
                <a16:creationId xmlns:a16="http://schemas.microsoft.com/office/drawing/2014/main" id="{0DEBD724-A7D0-E07F-214A-4DF5177B3D01}"/>
              </a:ext>
            </a:extLst>
          </p:cNvPr>
          <p:cNvSpPr/>
          <p:nvPr/>
        </p:nvSpPr>
        <p:spPr>
          <a:xfrm>
            <a:off x="1918530" y="24533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2" name="Gráfico 1" descr="fluxo de trabalho estrutura de tópicos">
            <a:extLst>
              <a:ext uri="{FF2B5EF4-FFF2-40B4-BE49-F238E27FC236}">
                <a16:creationId xmlns:a16="http://schemas.microsoft.com/office/drawing/2014/main" id="{D3A87DBC-B4AC-FDC4-B7CF-762B62F6EF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7592" y="409755"/>
            <a:ext cx="914400" cy="914400"/>
          </a:xfrm>
          <a:prstGeom prst="rect">
            <a:avLst/>
          </a:prstGeom>
        </p:spPr>
      </p:pic>
      <p:grpSp>
        <p:nvGrpSpPr>
          <p:cNvPr id="22" name="Grupo 21"/>
          <p:cNvGrpSpPr/>
          <p:nvPr/>
        </p:nvGrpSpPr>
        <p:grpSpPr>
          <a:xfrm>
            <a:off x="3031274" y="4374701"/>
            <a:ext cx="13756899" cy="3450175"/>
            <a:chOff x="2568951" y="2178854"/>
            <a:chExt cx="10975599" cy="2667427"/>
          </a:xfrm>
        </p:grpSpPr>
        <p:sp>
          <p:nvSpPr>
            <p:cNvPr id="10" name="Arredondar Retângulo em um Canto Diagonal 9"/>
            <p:cNvSpPr/>
            <p:nvPr/>
          </p:nvSpPr>
          <p:spPr>
            <a:xfrm>
              <a:off x="2568951" y="2381112"/>
              <a:ext cx="10975599" cy="2465169"/>
            </a:xfrm>
            <a:prstGeom prst="round2DiagRect">
              <a:avLst/>
            </a:prstGeom>
            <a:no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Seta para a direita 20"/>
            <p:cNvSpPr/>
            <p:nvPr/>
          </p:nvSpPr>
          <p:spPr>
            <a:xfrm>
              <a:off x="2937804" y="3681920"/>
              <a:ext cx="1733628" cy="547750"/>
            </a:xfrm>
            <a:prstGeom prst="rightArrow">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p:cNvSpPr txBox="1"/>
            <p:nvPr/>
          </p:nvSpPr>
          <p:spPr>
            <a:xfrm>
              <a:off x="4466918" y="2178854"/>
              <a:ext cx="7432100" cy="404516"/>
            </a:xfrm>
            <a:prstGeom prst="rect">
              <a:avLst/>
            </a:prstGeom>
            <a:solidFill>
              <a:srgbClr val="1F497D"/>
            </a:solidFill>
          </p:spPr>
          <p:txBody>
            <a:bodyPr wrap="square" lIns="91440" tIns="45720" rIns="91440" bIns="45720" rtlCol="0" anchor="t">
              <a:spAutoFit/>
            </a:bodyPr>
            <a:lstStyle/>
            <a:p>
              <a:pPr algn="ctr"/>
              <a:r>
                <a:rPr lang="pt-BR" sz="2800" b="1">
                  <a:solidFill>
                    <a:schemeClr val="bg1"/>
                  </a:solidFill>
                  <a:latin typeface="Poppins"/>
                  <a:cs typeface="Poppins"/>
                </a:rPr>
                <a:t>DESAFIO: OCUPAÇÃO DOS CARGOS</a:t>
              </a:r>
            </a:p>
          </p:txBody>
        </p:sp>
      </p:grpSp>
      <p:grpSp>
        <p:nvGrpSpPr>
          <p:cNvPr id="7" name="Grupo 6"/>
          <p:cNvGrpSpPr/>
          <p:nvPr/>
        </p:nvGrpSpPr>
        <p:grpSpPr>
          <a:xfrm>
            <a:off x="2068542" y="3806599"/>
            <a:ext cx="2233097" cy="2182644"/>
            <a:chOff x="15077969" y="2381112"/>
            <a:chExt cx="2233097" cy="2182644"/>
          </a:xfrm>
        </p:grpSpPr>
        <p:sp>
          <p:nvSpPr>
            <p:cNvPr id="16"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17" name="CaixaDeTexto 16">
              <a:extLst>
                <a:ext uri="{FF2B5EF4-FFF2-40B4-BE49-F238E27FC236}">
                  <a16:creationId xmlns:a16="http://schemas.microsoft.com/office/drawing/2014/main" id="{C60CCEF4-B8EC-FAF4-1FC1-9FE3A124FF7E}"/>
                </a:ext>
              </a:extLst>
            </p:cNvPr>
            <p:cNvSpPr txBox="1"/>
            <p:nvPr/>
          </p:nvSpPr>
          <p:spPr>
            <a:xfrm>
              <a:off x="15222336" y="2954939"/>
              <a:ext cx="19443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400" b="1">
                  <a:solidFill>
                    <a:schemeClr val="tx2"/>
                  </a:solidFill>
                  <a:latin typeface="Poppins" charset="0"/>
                  <a:cs typeface="Poppins" charset="0"/>
                </a:rPr>
                <a:t>Gestão de Pessoas</a:t>
              </a:r>
            </a:p>
            <a:p>
              <a:pPr algn="ctr"/>
              <a:r>
                <a:rPr lang="pt-BR" sz="2400" b="1">
                  <a:solidFill>
                    <a:schemeClr val="tx2"/>
                  </a:solidFill>
                  <a:latin typeface="Poppins" charset="0"/>
                  <a:cs typeface="Poppins" charset="0"/>
                </a:rPr>
                <a:t>SEGES</a:t>
              </a:r>
            </a:p>
          </p:txBody>
        </p:sp>
      </p:grpSp>
      <p:grpSp>
        <p:nvGrpSpPr>
          <p:cNvPr id="29" name="Grupo 28"/>
          <p:cNvGrpSpPr/>
          <p:nvPr/>
        </p:nvGrpSpPr>
        <p:grpSpPr>
          <a:xfrm>
            <a:off x="15472128" y="3661470"/>
            <a:ext cx="2233097" cy="2182644"/>
            <a:chOff x="15077969" y="2381112"/>
            <a:chExt cx="2233097" cy="2182644"/>
          </a:xfrm>
        </p:grpSpPr>
        <p:sp>
          <p:nvSpPr>
            <p:cNvPr id="30" name="object 36">
              <a:extLst>
                <a:ext uri="{FF2B5EF4-FFF2-40B4-BE49-F238E27FC236}">
                  <a16:creationId xmlns:a16="http://schemas.microsoft.com/office/drawing/2014/main" id="{C3D3D01C-3A17-4F1C-6A8F-0BB5BDB0FC6D}"/>
                </a:ext>
              </a:extLst>
            </p:cNvPr>
            <p:cNvSpPr/>
            <p:nvPr/>
          </p:nvSpPr>
          <p:spPr>
            <a:xfrm>
              <a:off x="15077969" y="2381112"/>
              <a:ext cx="2233097" cy="2182644"/>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sp>
          <p:nvSpPr>
            <p:cNvPr id="31" name="CaixaDeTexto 30">
              <a:extLst>
                <a:ext uri="{FF2B5EF4-FFF2-40B4-BE49-F238E27FC236}">
                  <a16:creationId xmlns:a16="http://schemas.microsoft.com/office/drawing/2014/main" id="{C60CCEF4-B8EC-FAF4-1FC1-9FE3A124FF7E}"/>
                </a:ext>
              </a:extLst>
            </p:cNvPr>
            <p:cNvSpPr txBox="1"/>
            <p:nvPr/>
          </p:nvSpPr>
          <p:spPr>
            <a:xfrm>
              <a:off x="15222336" y="2872269"/>
              <a:ext cx="194436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b="1">
                  <a:solidFill>
                    <a:schemeClr val="tx2"/>
                  </a:solidFill>
                  <a:latin typeface="Poppins" charset="0"/>
                  <a:cs typeface="Poppins" charset="0"/>
                </a:rPr>
                <a:t>Unidades de Gestão de Pessoas dos Órgãos</a:t>
              </a:r>
            </a:p>
          </p:txBody>
        </p:sp>
      </p:grpSp>
      <p:sp>
        <p:nvSpPr>
          <p:cNvPr id="3" name="Retângulo 2"/>
          <p:cNvSpPr/>
          <p:nvPr/>
        </p:nvSpPr>
        <p:spPr>
          <a:xfrm>
            <a:off x="5924600" y="6331053"/>
            <a:ext cx="9245599" cy="830997"/>
          </a:xfrm>
          <a:prstGeom prst="rect">
            <a:avLst/>
          </a:prstGeom>
        </p:spPr>
        <p:txBody>
          <a:bodyPr wrap="square">
            <a:spAutoFit/>
          </a:bodyPr>
          <a:lstStyle/>
          <a:p>
            <a:pPr algn="just"/>
            <a:r>
              <a:rPr lang="pt-BR" sz="2400" err="1">
                <a:solidFill>
                  <a:srgbClr val="1F497D"/>
                </a:solidFill>
                <a:latin typeface="Poppins" charset="0"/>
                <a:cs typeface="Poppins" charset="0"/>
              </a:rPr>
              <a:t>Pactuação</a:t>
            </a:r>
            <a:r>
              <a:rPr lang="pt-BR" sz="2400">
                <a:solidFill>
                  <a:srgbClr val="1F497D"/>
                </a:solidFill>
                <a:latin typeface="Poppins" charset="0"/>
                <a:cs typeface="Poppins" charset="0"/>
              </a:rPr>
              <a:t> do novo fluxo com as unidades de gestão de pessoas para os procedimentos de ingresso e cadastro</a:t>
            </a:r>
          </a:p>
        </p:txBody>
      </p:sp>
    </p:spTree>
    <p:extLst>
      <p:ext uri="{BB962C8B-B14F-4D97-AF65-F5344CB8AC3E}">
        <p14:creationId xmlns:p14="http://schemas.microsoft.com/office/powerpoint/2010/main" val="2042504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A6C0E84E-0942-1F43-2213-617A4E6F298C}"/>
              </a:ext>
            </a:extLst>
          </p:cNvPr>
          <p:cNvSpPr/>
          <p:nvPr/>
        </p:nvSpPr>
        <p:spPr>
          <a:xfrm>
            <a:off x="3546633" y="2920359"/>
            <a:ext cx="4550433" cy="4313207"/>
          </a:xfrm>
          <a:prstGeom prst="ellipse">
            <a:avLst/>
          </a:prstGeom>
          <a:solidFill>
            <a:srgbClr val="1F497D"/>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7" name="object 5">
            <a:extLst>
              <a:ext uri="{FF2B5EF4-FFF2-40B4-BE49-F238E27FC236}">
                <a16:creationId xmlns:a16="http://schemas.microsoft.com/office/drawing/2014/main" id="{4AAA4BAF-5A9A-6CBF-0FB4-93DBEA5B1A5E}"/>
              </a:ext>
            </a:extLst>
          </p:cNvPr>
          <p:cNvSpPr txBox="1"/>
          <p:nvPr/>
        </p:nvSpPr>
        <p:spPr>
          <a:xfrm>
            <a:off x="3383017" y="265386"/>
            <a:ext cx="14085176" cy="1087477"/>
          </a:xfrm>
          <a:prstGeom prst="rect">
            <a:avLst/>
          </a:prstGeom>
        </p:spPr>
        <p:txBody>
          <a:bodyPr vert="horz" wrap="square" lIns="0" tIns="33020" rIns="0" bIns="0" rtlCol="0" anchor="t">
            <a:spAutoFit/>
          </a:bodyPr>
          <a:lstStyle/>
          <a:p>
            <a:pPr marL="25400" marR="10160" algn="just">
              <a:spcBef>
                <a:spcPts val="260"/>
              </a:spcBef>
            </a:pPr>
            <a:endParaRPr lang="pt-BR" sz="2600" b="1" spc="20">
              <a:solidFill>
                <a:schemeClr val="tx2"/>
              </a:solidFill>
              <a:latin typeface="Poppins 2" panose="020B0604020202020204" charset="0"/>
              <a:cs typeface="Poppins 2" panose="020B0604020202020204" charset="0"/>
            </a:endParaRPr>
          </a:p>
          <a:p>
            <a:pPr marL="25400" marR="10160" algn="just">
              <a:spcBef>
                <a:spcPts val="260"/>
              </a:spcBef>
            </a:pPr>
            <a:r>
              <a:rPr lang="pt-BR" sz="4000" b="1" spc="20">
                <a:solidFill>
                  <a:schemeClr val="tx2"/>
                </a:solidFill>
                <a:latin typeface="Poppins Bold"/>
                <a:cs typeface="Poppins 2"/>
              </a:rPr>
              <a:t>RESULTADOS</a:t>
            </a:r>
          </a:p>
        </p:txBody>
      </p:sp>
      <p:sp>
        <p:nvSpPr>
          <p:cNvPr id="11" name="object 36">
            <a:extLst>
              <a:ext uri="{FF2B5EF4-FFF2-40B4-BE49-F238E27FC236}">
                <a16:creationId xmlns:a16="http://schemas.microsoft.com/office/drawing/2014/main" id="{595FD76A-DB9F-7229-4DB0-52FABBD985F9}"/>
              </a:ext>
            </a:extLst>
          </p:cNvPr>
          <p:cNvSpPr/>
          <p:nvPr/>
        </p:nvSpPr>
        <p:spPr>
          <a:xfrm>
            <a:off x="1918530" y="35963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2" name="Gráfico 1" descr="Rolagem estrutura de tópicos">
            <a:extLst>
              <a:ext uri="{FF2B5EF4-FFF2-40B4-BE49-F238E27FC236}">
                <a16:creationId xmlns:a16="http://schemas.microsoft.com/office/drawing/2014/main" id="{5EB52F4D-98DB-C19B-F775-10FA44FE64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6026" y="545621"/>
            <a:ext cx="914400" cy="914400"/>
          </a:xfrm>
          <a:prstGeom prst="rect">
            <a:avLst/>
          </a:prstGeom>
        </p:spPr>
      </p:pic>
      <p:sp>
        <p:nvSpPr>
          <p:cNvPr id="9" name="Retângulo: Cantos Arredondados 6">
            <a:extLst>
              <a:ext uri="{FF2B5EF4-FFF2-40B4-BE49-F238E27FC236}">
                <a16:creationId xmlns:a16="http://schemas.microsoft.com/office/drawing/2014/main" id="{DF56477C-6D13-B735-6190-940108B75DB0}"/>
              </a:ext>
            </a:extLst>
          </p:cNvPr>
          <p:cNvSpPr/>
          <p:nvPr/>
        </p:nvSpPr>
        <p:spPr>
          <a:xfrm>
            <a:off x="9308245" y="3626610"/>
            <a:ext cx="7370844" cy="2900105"/>
          </a:xfrm>
          <a:prstGeom prst="roundRect">
            <a:avLst/>
          </a:prstGeom>
          <a:solidFill>
            <a:srgbClr val="EE783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pt-BR" sz="3200">
                <a:solidFill>
                  <a:schemeClr val="bg1"/>
                </a:solidFill>
                <a:latin typeface="Poppins"/>
                <a:cs typeface="Poppins"/>
              </a:rPr>
              <a:t>Implementação em 4 lotes – Junho a Setembro</a:t>
            </a:r>
            <a:endParaRPr lang="en-US" sz="3200">
              <a:solidFill>
                <a:schemeClr val="bg1"/>
              </a:solidFill>
              <a:latin typeface="Poppins"/>
              <a:cs typeface="Poppins"/>
            </a:endParaRPr>
          </a:p>
          <a:p>
            <a:pPr algn="ctr">
              <a:lnSpc>
                <a:spcPct val="150000"/>
              </a:lnSpc>
            </a:pPr>
            <a:r>
              <a:rPr lang="pt-BR" sz="3200" b="1">
                <a:solidFill>
                  <a:schemeClr val="bg1"/>
                </a:solidFill>
                <a:latin typeface="Poppins"/>
                <a:cs typeface="Poppins"/>
              </a:rPr>
              <a:t>8.582</a:t>
            </a:r>
            <a:r>
              <a:rPr lang="pt-BR" sz="3200">
                <a:solidFill>
                  <a:schemeClr val="bg1"/>
                </a:solidFill>
                <a:latin typeface="Poppins"/>
                <a:cs typeface="Poppins"/>
              </a:rPr>
              <a:t> Cargos </a:t>
            </a:r>
            <a:endParaRPr lang="en-US" sz="3200">
              <a:solidFill>
                <a:schemeClr val="bg1"/>
              </a:solidFill>
              <a:latin typeface="Poppins"/>
              <a:cs typeface="Poppins"/>
            </a:endParaRPr>
          </a:p>
          <a:p>
            <a:pPr algn="ctr">
              <a:lnSpc>
                <a:spcPct val="150000"/>
              </a:lnSpc>
            </a:pPr>
            <a:r>
              <a:rPr lang="pt-BR" sz="3200" b="1">
                <a:solidFill>
                  <a:schemeClr val="bg1"/>
                </a:solidFill>
                <a:latin typeface="Poppins"/>
                <a:cs typeface="Poppins"/>
              </a:rPr>
              <a:t>23.359</a:t>
            </a:r>
            <a:r>
              <a:rPr lang="pt-BR" sz="3200">
                <a:solidFill>
                  <a:schemeClr val="bg1"/>
                </a:solidFill>
                <a:latin typeface="Poppins"/>
                <a:cs typeface="Poppins"/>
              </a:rPr>
              <a:t> CDA-unitários</a:t>
            </a:r>
          </a:p>
        </p:txBody>
      </p:sp>
      <p:sp>
        <p:nvSpPr>
          <p:cNvPr id="14" name="Retângulo 13">
            <a:extLst>
              <a:ext uri="{FF2B5EF4-FFF2-40B4-BE49-F238E27FC236}">
                <a16:creationId xmlns:a16="http://schemas.microsoft.com/office/drawing/2014/main" id="{2C3381F4-C764-EECC-1EE9-34271415B8F0}"/>
              </a:ext>
            </a:extLst>
          </p:cNvPr>
          <p:cNvSpPr/>
          <p:nvPr/>
        </p:nvSpPr>
        <p:spPr>
          <a:xfrm>
            <a:off x="3210465" y="8000175"/>
            <a:ext cx="13649330" cy="954107"/>
          </a:xfrm>
          <a:prstGeom prst="rect">
            <a:avLst/>
          </a:prstGeom>
          <a:ln>
            <a:solidFill>
              <a:srgbClr val="1F497D"/>
            </a:solidFill>
          </a:ln>
        </p:spPr>
        <p:txBody>
          <a:bodyPr wrap="square" lIns="91440" tIns="45720" rIns="91440" bIns="45720" anchor="ctr">
            <a:spAutoFit/>
          </a:bodyPr>
          <a:lstStyle/>
          <a:p>
            <a:r>
              <a:rPr lang="pt-BR" sz="2800" b="1">
                <a:solidFill>
                  <a:schemeClr val="tx2">
                    <a:lumMod val="75000"/>
                  </a:schemeClr>
                </a:solidFill>
                <a:latin typeface="Poppins"/>
                <a:cs typeface="Poppins"/>
              </a:rPr>
              <a:t>sem que houvesse interrupção ou paralisação da máquina administrativa</a:t>
            </a:r>
          </a:p>
        </p:txBody>
      </p:sp>
      <p:sp>
        <p:nvSpPr>
          <p:cNvPr id="16" name="CaixaDeTexto 15">
            <a:extLst>
              <a:ext uri="{FF2B5EF4-FFF2-40B4-BE49-F238E27FC236}">
                <a16:creationId xmlns:a16="http://schemas.microsoft.com/office/drawing/2014/main" id="{3606C2B7-BA20-4E98-9433-DD74D6208F3B}"/>
              </a:ext>
            </a:extLst>
          </p:cNvPr>
          <p:cNvSpPr txBox="1"/>
          <p:nvPr/>
        </p:nvSpPr>
        <p:spPr>
          <a:xfrm>
            <a:off x="4451230" y="4332618"/>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3200" b="1">
                <a:solidFill>
                  <a:srgbClr val="FFFFFF"/>
                </a:solidFill>
                <a:latin typeface="Poppins"/>
              </a:rPr>
              <a:t>32</a:t>
            </a:r>
            <a:r>
              <a:rPr lang="pt-BR" sz="3200">
                <a:solidFill>
                  <a:srgbClr val="FFFFFF"/>
                </a:solidFill>
                <a:latin typeface="Poppins"/>
              </a:rPr>
              <a:t> Decretos Setoriais publicados</a:t>
            </a:r>
            <a:endParaRPr lang="pt-BR" sz="3200">
              <a:cs typeface="Calibri"/>
            </a:endParaRPr>
          </a:p>
        </p:txBody>
      </p:sp>
    </p:spTree>
    <p:extLst>
      <p:ext uri="{BB962C8B-B14F-4D97-AF65-F5344CB8AC3E}">
        <p14:creationId xmlns:p14="http://schemas.microsoft.com/office/powerpoint/2010/main" val="642617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pic>
        <p:nvPicPr>
          <p:cNvPr id="35" name="object 5"/>
          <p:cNvPicPr/>
          <p:nvPr/>
        </p:nvPicPr>
        <p:blipFill>
          <a:blip r:embed="rId6" cstate="print"/>
          <a:stretch>
            <a:fillRect/>
          </a:stretch>
        </p:blipFill>
        <p:spPr>
          <a:xfrm>
            <a:off x="13087350" y="6076950"/>
            <a:ext cx="5088176" cy="3638550"/>
          </a:xfrm>
          <a:prstGeom prst="rect">
            <a:avLst/>
          </a:prstGeom>
          <a:ln>
            <a:noFill/>
          </a:ln>
        </p:spPr>
      </p:pic>
      <p:pic>
        <p:nvPicPr>
          <p:cNvPr id="38" name="object 8"/>
          <p:cNvPicPr/>
          <p:nvPr/>
        </p:nvPicPr>
        <p:blipFill>
          <a:blip r:embed="rId6" cstate="print"/>
          <a:stretch>
            <a:fillRect/>
          </a:stretch>
        </p:blipFill>
        <p:spPr>
          <a:xfrm>
            <a:off x="7620001" y="6057900"/>
            <a:ext cx="5200648" cy="3638550"/>
          </a:xfrm>
          <a:prstGeom prst="rect">
            <a:avLst/>
          </a:prstGeom>
          <a:ln>
            <a:noFill/>
          </a:ln>
        </p:spPr>
      </p:pic>
      <p:pic>
        <p:nvPicPr>
          <p:cNvPr id="41" name="object 11"/>
          <p:cNvPicPr/>
          <p:nvPr/>
        </p:nvPicPr>
        <p:blipFill>
          <a:blip r:embed="rId6" cstate="print"/>
          <a:stretch>
            <a:fillRect/>
          </a:stretch>
        </p:blipFill>
        <p:spPr>
          <a:xfrm>
            <a:off x="2076450" y="6076950"/>
            <a:ext cx="5181600" cy="3638550"/>
          </a:xfrm>
          <a:prstGeom prst="rect">
            <a:avLst/>
          </a:prstGeom>
          <a:ln>
            <a:noFill/>
          </a:ln>
        </p:spPr>
      </p:pic>
      <p:sp>
        <p:nvSpPr>
          <p:cNvPr id="44" name="object 14"/>
          <p:cNvSpPr txBox="1"/>
          <p:nvPr/>
        </p:nvSpPr>
        <p:spPr>
          <a:xfrm>
            <a:off x="2076450" y="7060753"/>
            <a:ext cx="5192024" cy="2271135"/>
          </a:xfrm>
          <a:prstGeom prst="rect">
            <a:avLst/>
          </a:prstGeom>
        </p:spPr>
        <p:txBody>
          <a:bodyPr vert="horz" wrap="square" lIns="0" tIns="39370" rIns="0" bIns="0" rtlCol="0" anchor="t">
            <a:spAutoFit/>
          </a:bodyPr>
          <a:lstStyle/>
          <a:p>
            <a:pPr marL="501650" marR="509270" algn="ctr">
              <a:lnSpc>
                <a:spcPts val="2860"/>
              </a:lnSpc>
              <a:spcBef>
                <a:spcPts val="310"/>
              </a:spcBef>
            </a:pPr>
            <a:r>
              <a:rPr lang="pt-BR" sz="2400" b="1">
                <a:solidFill>
                  <a:srgbClr val="1F497D"/>
                </a:solidFill>
                <a:latin typeface="Poppins 2"/>
                <a:cs typeface="Poppins 2"/>
              </a:rPr>
              <a:t>Atração, retenção de  talentos e</a:t>
            </a:r>
            <a:r>
              <a:rPr lang="pt-BR" sz="2400">
                <a:solidFill>
                  <a:srgbClr val="1F497D"/>
                </a:solidFill>
                <a:latin typeface="Poppins 2"/>
                <a:cs typeface="Poppins 2"/>
              </a:rPr>
              <a:t> </a:t>
            </a:r>
            <a:r>
              <a:rPr lang="pt-BR" sz="2400" b="1">
                <a:solidFill>
                  <a:srgbClr val="1F497D"/>
                </a:solidFill>
                <a:latin typeface="Poppins 2"/>
                <a:cs typeface="Poppins 2"/>
              </a:rPr>
              <a:t>valorização: Remuneração</a:t>
            </a:r>
            <a:r>
              <a:rPr lang="pt-BR" sz="2400">
                <a:solidFill>
                  <a:srgbClr val="1F497D"/>
                </a:solidFill>
                <a:latin typeface="Poppins 2"/>
                <a:cs typeface="Poppins 2"/>
              </a:rPr>
              <a:t> </a:t>
            </a:r>
            <a:r>
              <a:rPr lang="pt-BR" sz="2400" b="1">
                <a:solidFill>
                  <a:srgbClr val="1F497D"/>
                </a:solidFill>
                <a:latin typeface="Poppins 2"/>
                <a:cs typeface="Poppins 2"/>
              </a:rPr>
              <a:t>dos cargos </a:t>
            </a:r>
            <a:r>
              <a:rPr lang="pt-BR" sz="2400">
                <a:solidFill>
                  <a:srgbClr val="1F497D"/>
                </a:solidFill>
                <a:latin typeface="Poppins 2"/>
                <a:cs typeface="Poppins 2"/>
              </a:rPr>
              <a:t>compatível e equilibrada em comparação a outros governos</a:t>
            </a:r>
          </a:p>
        </p:txBody>
      </p:sp>
      <p:sp>
        <p:nvSpPr>
          <p:cNvPr id="45" name="object 15"/>
          <p:cNvSpPr txBox="1"/>
          <p:nvPr/>
        </p:nvSpPr>
        <p:spPr>
          <a:xfrm>
            <a:off x="7562850" y="7084443"/>
            <a:ext cx="5200649" cy="2219838"/>
          </a:xfrm>
          <a:prstGeom prst="rect">
            <a:avLst/>
          </a:prstGeom>
        </p:spPr>
        <p:txBody>
          <a:bodyPr vert="horz" wrap="square" lIns="0" tIns="39370" rIns="0" bIns="0" rtlCol="0" anchor="t">
            <a:spAutoFit/>
          </a:bodyPr>
          <a:lstStyle/>
          <a:p>
            <a:pPr marL="215900" marR="386080" indent="457200" algn="ctr">
              <a:lnSpc>
                <a:spcPts val="2860"/>
              </a:lnSpc>
              <a:spcBef>
                <a:spcPts val="310"/>
              </a:spcBef>
            </a:pPr>
            <a:r>
              <a:rPr lang="pt-BR" sz="2400" b="1" err="1">
                <a:solidFill>
                  <a:srgbClr val="1F497D"/>
                </a:solidFill>
                <a:latin typeface="Poppins 2"/>
                <a:cs typeface="Poppins 2"/>
              </a:rPr>
              <a:t>Flexibilidade</a:t>
            </a:r>
            <a:r>
              <a:rPr lang="pt-BR" sz="2400" b="1">
                <a:solidFill>
                  <a:srgbClr val="1F497D"/>
                </a:solidFill>
                <a:latin typeface="Poppins 2"/>
                <a:cs typeface="Poppins 2"/>
              </a:rPr>
              <a:t> para  </a:t>
            </a:r>
            <a:r>
              <a:rPr lang="pt-BR" sz="2400" b="1" err="1">
                <a:solidFill>
                  <a:srgbClr val="1F497D"/>
                </a:solidFill>
                <a:latin typeface="Poppins 2"/>
                <a:cs typeface="Poppins 2"/>
              </a:rPr>
              <a:t>tomadores</a:t>
            </a:r>
            <a:r>
              <a:rPr lang="pt-BR" sz="2400" b="1">
                <a:solidFill>
                  <a:srgbClr val="1F497D"/>
                </a:solidFill>
                <a:latin typeface="Poppins 2"/>
                <a:cs typeface="Poppins 2"/>
              </a:rPr>
              <a:t> de </a:t>
            </a:r>
            <a:r>
              <a:rPr lang="pt-BR" sz="2400" b="1" err="1">
                <a:solidFill>
                  <a:srgbClr val="1F497D"/>
                </a:solidFill>
                <a:latin typeface="Poppins 2"/>
                <a:cs typeface="Poppins 2"/>
              </a:rPr>
              <a:t>decisão</a:t>
            </a:r>
            <a:r>
              <a:rPr lang="pt-BR" sz="2400" b="1">
                <a:solidFill>
                  <a:srgbClr val="1F497D"/>
                </a:solidFill>
                <a:latin typeface="Poppins 2"/>
                <a:cs typeface="Poppins 2"/>
              </a:rPr>
              <a:t>:</a:t>
            </a:r>
          </a:p>
          <a:p>
            <a:pPr marL="368300" indent="-342900" algn="ctr">
              <a:lnSpc>
                <a:spcPts val="2750"/>
              </a:lnSpc>
              <a:buFont typeface="Arial" panose="020B0604020202020204" pitchFamily="34" charset="0"/>
              <a:buChar char="•"/>
            </a:pPr>
            <a:r>
              <a:rPr lang="pt-BR" sz="2400" spc="-10">
                <a:solidFill>
                  <a:srgbClr val="1F497D"/>
                </a:solidFill>
                <a:latin typeface="Poppins 2"/>
                <a:cs typeface="Poppins 2"/>
              </a:rPr>
              <a:t>Alteração de </a:t>
            </a:r>
            <a:r>
              <a:rPr lang="pt-BR" sz="2400" spc="-10" err="1">
                <a:solidFill>
                  <a:srgbClr val="1F497D"/>
                </a:solidFill>
                <a:latin typeface="Poppins 2"/>
                <a:cs typeface="Poppins 2"/>
              </a:rPr>
              <a:t>quantitavo</a:t>
            </a:r>
            <a:r>
              <a:rPr lang="pt-BR" sz="2400" spc="-10">
                <a:solidFill>
                  <a:srgbClr val="1F497D"/>
                </a:solidFill>
                <a:latin typeface="Poppins 2"/>
                <a:cs typeface="Poppins 2"/>
              </a:rPr>
              <a:t> </a:t>
            </a:r>
            <a:r>
              <a:rPr lang="pt-BR" sz="2400" spc="10">
                <a:solidFill>
                  <a:srgbClr val="1F497D"/>
                </a:solidFill>
                <a:latin typeface="Poppins 2"/>
                <a:cs typeface="Poppins 2"/>
              </a:rPr>
              <a:t>de</a:t>
            </a:r>
            <a:r>
              <a:rPr lang="pt-BR" sz="2400" spc="-90">
                <a:solidFill>
                  <a:srgbClr val="1F497D"/>
                </a:solidFill>
                <a:latin typeface="Poppins 2"/>
                <a:cs typeface="Poppins 2"/>
              </a:rPr>
              <a:t> </a:t>
            </a:r>
            <a:r>
              <a:rPr lang="pt-BR" sz="2400">
                <a:solidFill>
                  <a:srgbClr val="1F497D"/>
                </a:solidFill>
                <a:latin typeface="Poppins 2"/>
                <a:cs typeface="Poppins 2"/>
              </a:rPr>
              <a:t>cargos</a:t>
            </a:r>
            <a:r>
              <a:rPr lang="pt-BR" sz="2400" spc="-90">
                <a:solidFill>
                  <a:srgbClr val="1F497D"/>
                </a:solidFill>
                <a:latin typeface="Poppins 2"/>
                <a:cs typeface="Poppins 2"/>
              </a:rPr>
              <a:t> </a:t>
            </a:r>
            <a:r>
              <a:rPr lang="pt-BR" sz="2400" spc="10">
                <a:solidFill>
                  <a:srgbClr val="1F497D"/>
                </a:solidFill>
                <a:latin typeface="Poppins 2"/>
                <a:cs typeface="Poppins 2"/>
              </a:rPr>
              <a:t>por </a:t>
            </a:r>
            <a:r>
              <a:rPr lang="pt-BR" sz="2400" spc="-10">
                <a:solidFill>
                  <a:srgbClr val="1F497D"/>
                </a:solidFill>
                <a:latin typeface="Poppins 2"/>
                <a:cs typeface="Poppins 2"/>
              </a:rPr>
              <a:t>decreto</a:t>
            </a:r>
          </a:p>
          <a:p>
            <a:pPr marL="368300" indent="-342900" algn="ctr">
              <a:lnSpc>
                <a:spcPts val="2750"/>
              </a:lnSpc>
              <a:buFont typeface="Arial" panose="020B0604020202020204" pitchFamily="34" charset="0"/>
              <a:buChar char="•"/>
            </a:pPr>
            <a:r>
              <a:rPr lang="pt-BR" sz="2400" spc="90">
                <a:solidFill>
                  <a:srgbClr val="1F497D"/>
                </a:solidFill>
                <a:latin typeface="Poppins 2"/>
                <a:cs typeface="Poppins 2"/>
              </a:rPr>
              <a:t>critérios de ocupação básicos e simplificados </a:t>
            </a:r>
            <a:endParaRPr lang="pt-BR" sz="2400">
              <a:solidFill>
                <a:srgbClr val="1F497D"/>
              </a:solidFill>
              <a:latin typeface="Poppins 2"/>
              <a:cs typeface="Poppins 2"/>
            </a:endParaRPr>
          </a:p>
        </p:txBody>
      </p:sp>
      <p:sp>
        <p:nvSpPr>
          <p:cNvPr id="46" name="object 16"/>
          <p:cNvSpPr txBox="1"/>
          <p:nvPr/>
        </p:nvSpPr>
        <p:spPr>
          <a:xfrm>
            <a:off x="13087350" y="7005926"/>
            <a:ext cx="5090825" cy="2708434"/>
          </a:xfrm>
          <a:prstGeom prst="rect">
            <a:avLst/>
          </a:prstGeom>
        </p:spPr>
        <p:txBody>
          <a:bodyPr vert="horz" wrap="square" lIns="0" tIns="25400" rIns="0" bIns="0" rtlCol="0" anchor="t">
            <a:spAutoFit/>
          </a:bodyPr>
          <a:lstStyle/>
          <a:p>
            <a:pPr marL="215900" marR="386080" indent="457200" algn="ctr">
              <a:lnSpc>
                <a:spcPts val="2860"/>
              </a:lnSpc>
              <a:spcBef>
                <a:spcPts val="310"/>
              </a:spcBef>
            </a:pPr>
            <a:r>
              <a:rPr lang="pt-BR" sz="2400" b="1" err="1">
                <a:solidFill>
                  <a:srgbClr val="1F497D"/>
                </a:solidFill>
                <a:latin typeface="Poppins 2"/>
                <a:cs typeface="Poppins 2"/>
              </a:rPr>
              <a:t>Simplificação</a:t>
            </a:r>
            <a:r>
              <a:rPr lang="pt-BR" sz="2400" b="1">
                <a:solidFill>
                  <a:srgbClr val="1F497D"/>
                </a:solidFill>
                <a:latin typeface="Poppins 2"/>
                <a:cs typeface="Poppins 2"/>
              </a:rPr>
              <a:t> e  </a:t>
            </a:r>
          </a:p>
          <a:p>
            <a:pPr marL="215900" marR="386080" indent="457200" algn="ctr">
              <a:lnSpc>
                <a:spcPts val="2860"/>
              </a:lnSpc>
              <a:spcBef>
                <a:spcPts val="310"/>
              </a:spcBef>
            </a:pPr>
            <a:r>
              <a:rPr lang="pt-BR" sz="2400" b="1" err="1">
                <a:solidFill>
                  <a:srgbClr val="1F497D"/>
                </a:solidFill>
                <a:latin typeface="Poppins 2"/>
                <a:cs typeface="Poppins 2"/>
              </a:rPr>
              <a:t>transparência</a:t>
            </a:r>
            <a:r>
              <a:rPr lang="pt-BR" sz="2400" b="1">
                <a:solidFill>
                  <a:srgbClr val="1F497D"/>
                </a:solidFill>
                <a:latin typeface="Poppins 2"/>
                <a:cs typeface="Poppins 2"/>
              </a:rPr>
              <a:t> </a:t>
            </a:r>
            <a:r>
              <a:rPr lang="pt-BR" sz="2400" b="1" err="1">
                <a:solidFill>
                  <a:srgbClr val="1F497D"/>
                </a:solidFill>
                <a:latin typeface="Poppins 2"/>
                <a:cs typeface="Poppins 2"/>
              </a:rPr>
              <a:t>para</a:t>
            </a:r>
            <a:r>
              <a:rPr lang="pt-BR" sz="2400" b="1">
                <a:solidFill>
                  <a:srgbClr val="1F497D"/>
                </a:solidFill>
                <a:latin typeface="Poppins 2"/>
                <a:cs typeface="Poppins 2"/>
              </a:rPr>
              <a:t>  P</a:t>
            </a:r>
            <a:r>
              <a:rPr lang="pt-BR" sz="2400" b="1" err="1">
                <a:solidFill>
                  <a:srgbClr val="1F497D"/>
                </a:solidFill>
                <a:latin typeface="Poppins 2"/>
                <a:cs typeface="Poppins 2"/>
              </a:rPr>
              <a:t>refeitura</a:t>
            </a:r>
            <a:r>
              <a:rPr lang="pt-BR" sz="2400" b="1" spc="-20">
                <a:solidFill>
                  <a:srgbClr val="1F497D"/>
                </a:solidFill>
                <a:latin typeface="Poppins 2"/>
                <a:cs typeface="Poppins 2"/>
              </a:rPr>
              <a:t>:</a:t>
            </a:r>
            <a:r>
              <a:rPr lang="pt-BR" sz="2400" b="1" spc="120">
                <a:solidFill>
                  <a:srgbClr val="1F497D"/>
                </a:solidFill>
                <a:latin typeface="Poppins 2"/>
                <a:cs typeface="Poppins 2"/>
              </a:rPr>
              <a:t> </a:t>
            </a:r>
          </a:p>
          <a:p>
            <a:pPr marL="355600" marR="10160" indent="-342900" algn="ctr">
              <a:spcBef>
                <a:spcPts val="200"/>
              </a:spcBef>
              <a:buFont typeface="Arial" panose="020B0604020202020204" pitchFamily="34" charset="0"/>
              <a:buChar char="•"/>
            </a:pPr>
            <a:r>
              <a:rPr lang="pt-BR" sz="2400" spc="-30">
                <a:solidFill>
                  <a:srgbClr val="1F497D"/>
                </a:solidFill>
                <a:latin typeface="Poppins 2"/>
                <a:cs typeface="Poppins 2"/>
              </a:rPr>
              <a:t>Redução </a:t>
            </a:r>
            <a:r>
              <a:rPr lang="pt-BR" sz="2400" spc="-640">
                <a:solidFill>
                  <a:srgbClr val="1F497D"/>
                </a:solidFill>
                <a:latin typeface="Poppins 2"/>
                <a:cs typeface="Poppins 2"/>
              </a:rPr>
              <a:t> </a:t>
            </a:r>
            <a:r>
              <a:rPr lang="pt-BR" sz="2400">
                <a:solidFill>
                  <a:srgbClr val="1F497D"/>
                </a:solidFill>
                <a:latin typeface="Poppins 2"/>
                <a:cs typeface="Poppins 2"/>
              </a:rPr>
              <a:t>de 16 </a:t>
            </a:r>
            <a:r>
              <a:rPr lang="pt-BR" sz="2400" spc="-20">
                <a:solidFill>
                  <a:srgbClr val="1F497D"/>
                </a:solidFill>
                <a:latin typeface="Poppins 2"/>
                <a:cs typeface="Poppins 2"/>
              </a:rPr>
              <a:t>níveis </a:t>
            </a:r>
            <a:r>
              <a:rPr lang="pt-BR" sz="2400">
                <a:solidFill>
                  <a:srgbClr val="1F497D"/>
                </a:solidFill>
                <a:latin typeface="Poppins 2"/>
                <a:cs typeface="Poppins 2"/>
              </a:rPr>
              <a:t>para 6 </a:t>
            </a:r>
            <a:r>
              <a:rPr lang="pt-BR" sz="2400" spc="-20">
                <a:solidFill>
                  <a:srgbClr val="1F497D"/>
                </a:solidFill>
                <a:latin typeface="Poppins 2"/>
                <a:cs typeface="Poppins 2"/>
              </a:rPr>
              <a:t>níveis </a:t>
            </a:r>
            <a:r>
              <a:rPr lang="pt-BR" sz="2400" spc="-640">
                <a:solidFill>
                  <a:srgbClr val="1F497D"/>
                </a:solidFill>
                <a:latin typeface="Poppins 2"/>
                <a:cs typeface="Poppins 2"/>
              </a:rPr>
              <a:t> </a:t>
            </a:r>
            <a:r>
              <a:rPr lang="pt-BR" sz="2400" spc="10">
                <a:solidFill>
                  <a:srgbClr val="1F497D"/>
                </a:solidFill>
                <a:latin typeface="Poppins 2"/>
                <a:cs typeface="Poppins 2"/>
              </a:rPr>
              <a:t>de</a:t>
            </a:r>
            <a:r>
              <a:rPr lang="pt-BR" sz="2400" spc="-70">
                <a:solidFill>
                  <a:srgbClr val="1F497D"/>
                </a:solidFill>
                <a:latin typeface="Poppins 2"/>
                <a:cs typeface="Poppins 2"/>
              </a:rPr>
              <a:t> </a:t>
            </a:r>
            <a:r>
              <a:rPr lang="pt-BR" sz="2400" spc="-10">
                <a:solidFill>
                  <a:srgbClr val="1F497D"/>
                </a:solidFill>
                <a:latin typeface="Poppins 2"/>
                <a:cs typeface="Poppins 2"/>
              </a:rPr>
              <a:t>referências</a:t>
            </a:r>
          </a:p>
          <a:p>
            <a:pPr marL="355600" marR="10160" indent="-342900" algn="ctr">
              <a:spcBef>
                <a:spcPts val="200"/>
              </a:spcBef>
              <a:buFont typeface="Arial" panose="020B0604020202020204" pitchFamily="34" charset="0"/>
              <a:buChar char="•"/>
            </a:pPr>
            <a:r>
              <a:rPr lang="pt-BR" sz="2400" spc="-10">
                <a:solidFill>
                  <a:srgbClr val="1F497D"/>
                </a:solidFill>
                <a:latin typeface="Poppins 2"/>
                <a:cs typeface="Poppins 2"/>
              </a:rPr>
              <a:t>Padronização das denominações dos cargos</a:t>
            </a:r>
            <a:r>
              <a:rPr lang="pt-BR" sz="2400" b="1" spc="-10">
                <a:solidFill>
                  <a:schemeClr val="tx2">
                    <a:lumMod val="75000"/>
                  </a:schemeClr>
                </a:solidFill>
                <a:latin typeface="Poppins 2"/>
                <a:cs typeface="Poppins 2"/>
              </a:rPr>
              <a:t> </a:t>
            </a:r>
            <a:endParaRPr lang="pt-BR" sz="2400">
              <a:solidFill>
                <a:schemeClr val="tx2">
                  <a:lumMod val="75000"/>
                </a:schemeClr>
              </a:solidFill>
              <a:latin typeface="Poppins 2"/>
              <a:cs typeface="Poppins 2"/>
            </a:endParaRPr>
          </a:p>
        </p:txBody>
      </p:sp>
      <p:sp>
        <p:nvSpPr>
          <p:cNvPr id="7" name="object 5">
            <a:extLst>
              <a:ext uri="{FF2B5EF4-FFF2-40B4-BE49-F238E27FC236}">
                <a16:creationId xmlns:a16="http://schemas.microsoft.com/office/drawing/2014/main" id="{4AAA4BAF-5A9A-6CBF-0FB4-93DBEA5B1A5E}"/>
              </a:ext>
            </a:extLst>
          </p:cNvPr>
          <p:cNvSpPr txBox="1"/>
          <p:nvPr/>
        </p:nvSpPr>
        <p:spPr>
          <a:xfrm>
            <a:off x="3383017" y="265386"/>
            <a:ext cx="14085176" cy="1087477"/>
          </a:xfrm>
          <a:prstGeom prst="rect">
            <a:avLst/>
          </a:prstGeom>
        </p:spPr>
        <p:txBody>
          <a:bodyPr vert="horz" wrap="square" lIns="0" tIns="33020" rIns="0" bIns="0" rtlCol="0" anchor="t">
            <a:spAutoFit/>
          </a:bodyPr>
          <a:lstStyle/>
          <a:p>
            <a:pPr marL="25400" marR="10160" algn="just">
              <a:spcBef>
                <a:spcPts val="260"/>
              </a:spcBef>
            </a:pPr>
            <a:endParaRPr lang="pt-BR" sz="2600" b="1" spc="20">
              <a:solidFill>
                <a:schemeClr val="tx2"/>
              </a:solidFill>
              <a:latin typeface="Poppins 2" panose="020B0604020202020204" charset="0"/>
              <a:cs typeface="Poppins 2" panose="020B0604020202020204" charset="0"/>
            </a:endParaRPr>
          </a:p>
          <a:p>
            <a:pPr marL="25400" marR="10160" algn="just">
              <a:spcBef>
                <a:spcPts val="260"/>
              </a:spcBef>
            </a:pPr>
            <a:r>
              <a:rPr lang="pt-BR" sz="4000" b="1" spc="20">
                <a:solidFill>
                  <a:schemeClr val="tx2"/>
                </a:solidFill>
                <a:latin typeface="Poppins Bold"/>
                <a:cs typeface="Poppins 2"/>
              </a:rPr>
              <a:t>RESULTADOS</a:t>
            </a:r>
          </a:p>
        </p:txBody>
      </p:sp>
      <p:sp>
        <p:nvSpPr>
          <p:cNvPr id="11" name="object 36">
            <a:extLst>
              <a:ext uri="{FF2B5EF4-FFF2-40B4-BE49-F238E27FC236}">
                <a16:creationId xmlns:a16="http://schemas.microsoft.com/office/drawing/2014/main" id="{595FD76A-DB9F-7229-4DB0-52FABBD985F9}"/>
              </a:ext>
            </a:extLst>
          </p:cNvPr>
          <p:cNvSpPr/>
          <p:nvPr/>
        </p:nvSpPr>
        <p:spPr>
          <a:xfrm>
            <a:off x="1918530" y="35963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2" name="Gráfico 1" descr="Rolagem estrutura de tópicos">
            <a:extLst>
              <a:ext uri="{FF2B5EF4-FFF2-40B4-BE49-F238E27FC236}">
                <a16:creationId xmlns:a16="http://schemas.microsoft.com/office/drawing/2014/main" id="{5EB52F4D-98DB-C19B-F775-10FA44FE64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66026" y="545621"/>
            <a:ext cx="914400" cy="914400"/>
          </a:xfrm>
          <a:prstGeom prst="rect">
            <a:avLst/>
          </a:prstGeom>
        </p:spPr>
      </p:pic>
      <p:graphicFrame>
        <p:nvGraphicFramePr>
          <p:cNvPr id="13" name="Tabela 12"/>
          <p:cNvGraphicFramePr>
            <a:graphicFrameLocks noGrp="1"/>
          </p:cNvGraphicFramePr>
          <p:nvPr>
            <p:extLst>
              <p:ext uri="{D42A27DB-BD31-4B8C-83A1-F6EECF244321}">
                <p14:modId xmlns:p14="http://schemas.microsoft.com/office/powerpoint/2010/main" val="215003630"/>
              </p:ext>
            </p:extLst>
          </p:nvPr>
        </p:nvGraphicFramePr>
        <p:xfrm>
          <a:off x="2163348" y="2603500"/>
          <a:ext cx="15304845" cy="2834640"/>
        </p:xfrm>
        <a:graphic>
          <a:graphicData uri="http://schemas.openxmlformats.org/drawingml/2006/table">
            <a:tbl>
              <a:tblPr firstRow="1" bandRow="1">
                <a:tableStyleId>{5C22544A-7EE6-4342-B048-85BDC9FD1C3A}</a:tableStyleId>
              </a:tblPr>
              <a:tblGrid>
                <a:gridCol w="3060969">
                  <a:extLst>
                    <a:ext uri="{9D8B030D-6E8A-4147-A177-3AD203B41FA5}">
                      <a16:colId xmlns:a16="http://schemas.microsoft.com/office/drawing/2014/main" val="20000"/>
                    </a:ext>
                  </a:extLst>
                </a:gridCol>
                <a:gridCol w="3060969">
                  <a:extLst>
                    <a:ext uri="{9D8B030D-6E8A-4147-A177-3AD203B41FA5}">
                      <a16:colId xmlns:a16="http://schemas.microsoft.com/office/drawing/2014/main" val="20001"/>
                    </a:ext>
                  </a:extLst>
                </a:gridCol>
                <a:gridCol w="3060969">
                  <a:extLst>
                    <a:ext uri="{9D8B030D-6E8A-4147-A177-3AD203B41FA5}">
                      <a16:colId xmlns:a16="http://schemas.microsoft.com/office/drawing/2014/main" val="20002"/>
                    </a:ext>
                  </a:extLst>
                </a:gridCol>
                <a:gridCol w="3060969">
                  <a:extLst>
                    <a:ext uri="{9D8B030D-6E8A-4147-A177-3AD203B41FA5}">
                      <a16:colId xmlns:a16="http://schemas.microsoft.com/office/drawing/2014/main" val="20003"/>
                    </a:ext>
                  </a:extLst>
                </a:gridCol>
                <a:gridCol w="3060969">
                  <a:extLst>
                    <a:ext uri="{9D8B030D-6E8A-4147-A177-3AD203B41FA5}">
                      <a16:colId xmlns:a16="http://schemas.microsoft.com/office/drawing/2014/main" val="20004"/>
                    </a:ext>
                  </a:extLst>
                </a:gridCol>
              </a:tblGrid>
              <a:tr h="370840">
                <a:tc>
                  <a:txBody>
                    <a:bodyPr/>
                    <a:lstStyle/>
                    <a:p>
                      <a:pPr algn="ctr"/>
                      <a:endParaRPr lang="pt-BR" sz="2400">
                        <a:latin typeface="Poppins" charset="0"/>
                        <a:cs typeface="Poppins" charset="0"/>
                      </a:endParaRPr>
                    </a:p>
                  </a:txBody>
                  <a:tcPr anchor="ctr">
                    <a:noFill/>
                  </a:tcPr>
                </a:tc>
                <a:tc>
                  <a:txBody>
                    <a:bodyPr/>
                    <a:lstStyle/>
                    <a:p>
                      <a:pPr algn="ctr"/>
                      <a:r>
                        <a:rPr lang="pt-BR" sz="2400">
                          <a:latin typeface="Poppins 2"/>
                          <a:cs typeface="Poppins"/>
                        </a:rPr>
                        <a:t>REMUNERAÇÃO</a:t>
                      </a:r>
                    </a:p>
                  </a:txBody>
                  <a:tcPr anchor="ctr">
                    <a:solidFill>
                      <a:srgbClr val="1F497D"/>
                    </a:solidFill>
                  </a:tcPr>
                </a:tc>
                <a:tc>
                  <a:txBody>
                    <a:bodyPr/>
                    <a:lstStyle/>
                    <a:p>
                      <a:pPr algn="ctr"/>
                      <a:r>
                        <a:rPr lang="pt-BR" sz="2400">
                          <a:latin typeface="Poppins 2"/>
                          <a:cs typeface="Poppins"/>
                        </a:rPr>
                        <a:t>CRITÉRIOS DE</a:t>
                      </a:r>
                      <a:r>
                        <a:rPr lang="pt-BR" sz="2400" baseline="0">
                          <a:latin typeface="Poppins 2"/>
                          <a:cs typeface="Poppins"/>
                        </a:rPr>
                        <a:t> OCUPAÇÃO</a:t>
                      </a:r>
                      <a:endParaRPr lang="pt-BR" sz="2400">
                        <a:latin typeface="Poppins 2"/>
                        <a:cs typeface="Poppins"/>
                      </a:endParaRPr>
                    </a:p>
                  </a:txBody>
                  <a:tcPr anchor="ctr">
                    <a:solidFill>
                      <a:srgbClr val="1F497D"/>
                    </a:solidFill>
                  </a:tcPr>
                </a:tc>
                <a:tc>
                  <a:txBody>
                    <a:bodyPr/>
                    <a:lstStyle/>
                    <a:p>
                      <a:pPr algn="ctr"/>
                      <a:r>
                        <a:rPr lang="pt-BR" sz="2400">
                          <a:latin typeface="Poppins 2"/>
                          <a:cs typeface="Poppins"/>
                        </a:rPr>
                        <a:t>OTIMIZAÇÃO DOS CARGOS</a:t>
                      </a:r>
                    </a:p>
                  </a:txBody>
                  <a:tcPr anchor="ctr">
                    <a:solidFill>
                      <a:srgbClr val="1F497D"/>
                    </a:solidFill>
                  </a:tcPr>
                </a:tc>
                <a:tc>
                  <a:txBody>
                    <a:bodyPr/>
                    <a:lstStyle/>
                    <a:p>
                      <a:pPr algn="ctr"/>
                      <a:r>
                        <a:rPr lang="pt-BR" sz="2400">
                          <a:latin typeface="Poppins 2"/>
                          <a:cs typeface="Poppins"/>
                        </a:rPr>
                        <a:t>REFERÊNCIAS DE PAGAMENTO</a:t>
                      </a:r>
                    </a:p>
                  </a:txBody>
                  <a:tcPr anchor="ctr">
                    <a:solidFill>
                      <a:srgbClr val="1F497D"/>
                    </a:solidFill>
                  </a:tcPr>
                </a:tc>
                <a:extLst>
                  <a:ext uri="{0D108BD9-81ED-4DB2-BD59-A6C34878D82A}">
                    <a16:rowId xmlns:a16="http://schemas.microsoft.com/office/drawing/2014/main" val="10000"/>
                  </a:ext>
                </a:extLst>
              </a:tr>
              <a:tr h="370840">
                <a:tc>
                  <a:txBody>
                    <a:bodyPr/>
                    <a:lstStyle/>
                    <a:p>
                      <a:pPr algn="ctr"/>
                      <a:r>
                        <a:rPr lang="pt-BR" sz="2400" b="1">
                          <a:solidFill>
                            <a:schemeClr val="bg1"/>
                          </a:solidFill>
                          <a:latin typeface="Poppins 2"/>
                          <a:cs typeface="Poppins"/>
                        </a:rPr>
                        <a:t>MODELO ANTERIOR</a:t>
                      </a:r>
                    </a:p>
                  </a:txBody>
                  <a:tcPr anchor="ctr">
                    <a:solidFill>
                      <a:srgbClr val="1F497D"/>
                    </a:solidFill>
                  </a:tcPr>
                </a:tc>
                <a:tc>
                  <a:txBody>
                    <a:bodyPr/>
                    <a:lstStyle/>
                    <a:p>
                      <a:pPr algn="ctr"/>
                      <a:r>
                        <a:rPr lang="pt-BR" sz="2400">
                          <a:solidFill>
                            <a:srgbClr val="1F497D"/>
                          </a:solidFill>
                          <a:latin typeface="Poppins 2"/>
                          <a:cs typeface="Poppins"/>
                        </a:rPr>
                        <a:t>Defasada</a:t>
                      </a:r>
                      <a:r>
                        <a:rPr lang="pt-BR" sz="2400" baseline="0">
                          <a:solidFill>
                            <a:srgbClr val="1F497D"/>
                          </a:solidFill>
                          <a:latin typeface="Poppins 2"/>
                          <a:cs typeface="Poppins"/>
                        </a:rPr>
                        <a:t> e incompatível</a:t>
                      </a:r>
                      <a:endParaRPr lang="pt-BR" sz="2400">
                        <a:solidFill>
                          <a:srgbClr val="1F497D"/>
                        </a:solidFill>
                        <a:latin typeface="Poppins 2"/>
                        <a:cs typeface="Poppins"/>
                      </a:endParaRPr>
                    </a:p>
                  </a:txBody>
                  <a:tcPr anchor="ctr">
                    <a:solidFill>
                      <a:schemeClr val="bg2"/>
                    </a:solidFill>
                  </a:tcPr>
                </a:tc>
                <a:tc>
                  <a:txBody>
                    <a:bodyPr/>
                    <a:lstStyle/>
                    <a:p>
                      <a:pPr algn="ctr"/>
                      <a:r>
                        <a:rPr lang="pt-BR" sz="2400">
                          <a:solidFill>
                            <a:srgbClr val="1F497D"/>
                          </a:solidFill>
                          <a:latin typeface="Poppins 2"/>
                          <a:cs typeface="Poppins"/>
                        </a:rPr>
                        <a:t>Individuais </a:t>
                      </a:r>
                      <a:r>
                        <a:rPr lang="pt-BR" sz="2400" baseline="0">
                          <a:solidFill>
                            <a:srgbClr val="1F497D"/>
                          </a:solidFill>
                          <a:latin typeface="Poppins 2"/>
                          <a:cs typeface="Poppins"/>
                        </a:rPr>
                        <a:t> e definidos por Lei</a:t>
                      </a:r>
                      <a:endParaRPr lang="pt-BR" sz="2400">
                        <a:solidFill>
                          <a:srgbClr val="1F497D"/>
                        </a:solidFill>
                        <a:latin typeface="Poppins 2"/>
                        <a:cs typeface="Poppins"/>
                      </a:endParaRPr>
                    </a:p>
                  </a:txBody>
                  <a:tcPr anchor="ctr">
                    <a:solidFill>
                      <a:schemeClr val="bg2"/>
                    </a:solidFill>
                  </a:tcPr>
                </a:tc>
                <a:tc>
                  <a:txBody>
                    <a:bodyPr/>
                    <a:lstStyle/>
                    <a:p>
                      <a:pPr algn="ctr"/>
                      <a:r>
                        <a:rPr lang="pt-BR" sz="2400">
                          <a:solidFill>
                            <a:srgbClr val="1F497D"/>
                          </a:solidFill>
                          <a:latin typeface="Poppins 2"/>
                          <a:cs typeface="Poppins"/>
                        </a:rPr>
                        <a:t>Somente por Lei</a:t>
                      </a:r>
                    </a:p>
                  </a:txBody>
                  <a:tcPr anchor="ctr">
                    <a:solidFill>
                      <a:schemeClr val="bg2"/>
                    </a:solidFill>
                  </a:tcPr>
                </a:tc>
                <a:tc>
                  <a:txBody>
                    <a:bodyPr/>
                    <a:lstStyle/>
                    <a:p>
                      <a:pPr algn="ctr"/>
                      <a:r>
                        <a:rPr lang="pt-BR" sz="2400">
                          <a:solidFill>
                            <a:srgbClr val="1F497D"/>
                          </a:solidFill>
                          <a:latin typeface="Poppins 2"/>
                          <a:cs typeface="Poppins"/>
                        </a:rPr>
                        <a:t>16</a:t>
                      </a:r>
                    </a:p>
                  </a:txBody>
                  <a:tcPr anchor="ctr">
                    <a:solidFill>
                      <a:schemeClr val="bg2"/>
                    </a:solidFill>
                  </a:tcPr>
                </a:tc>
                <a:extLst>
                  <a:ext uri="{0D108BD9-81ED-4DB2-BD59-A6C34878D82A}">
                    <a16:rowId xmlns:a16="http://schemas.microsoft.com/office/drawing/2014/main" val="10001"/>
                  </a:ext>
                </a:extLst>
              </a:tr>
              <a:tr h="370840">
                <a:tc>
                  <a:txBody>
                    <a:bodyPr/>
                    <a:lstStyle/>
                    <a:p>
                      <a:pPr algn="ctr"/>
                      <a:r>
                        <a:rPr lang="pt-BR" sz="2400" b="1">
                          <a:solidFill>
                            <a:schemeClr val="bg1"/>
                          </a:solidFill>
                          <a:latin typeface="Poppins 2"/>
                          <a:cs typeface="Poppins"/>
                        </a:rPr>
                        <a:t>MODELO NOVO</a:t>
                      </a:r>
                    </a:p>
                  </a:txBody>
                  <a:tcPr anchor="ctr">
                    <a:solidFill>
                      <a:srgbClr val="1F497D"/>
                    </a:solidFill>
                  </a:tcPr>
                </a:tc>
                <a:tc>
                  <a:txBody>
                    <a:bodyPr/>
                    <a:lstStyle/>
                    <a:p>
                      <a:pPr algn="ctr"/>
                      <a:r>
                        <a:rPr lang="pt-BR" sz="2400" b="1">
                          <a:solidFill>
                            <a:srgbClr val="1F497D"/>
                          </a:solidFill>
                          <a:latin typeface="Poppins 2"/>
                          <a:cs typeface="Poppins"/>
                        </a:rPr>
                        <a:t>Adequada</a:t>
                      </a:r>
                    </a:p>
                  </a:txBody>
                  <a:tcPr anchor="ctr">
                    <a:solidFill>
                      <a:schemeClr val="bg2"/>
                    </a:solidFill>
                  </a:tcPr>
                </a:tc>
                <a:tc>
                  <a:txBody>
                    <a:bodyPr/>
                    <a:lstStyle/>
                    <a:p>
                      <a:pPr algn="ctr"/>
                      <a:r>
                        <a:rPr lang="pt-BR" sz="2400" b="1">
                          <a:solidFill>
                            <a:srgbClr val="1F497D"/>
                          </a:solidFill>
                          <a:latin typeface="Poppins 2"/>
                          <a:cs typeface="Poppins"/>
                        </a:rPr>
                        <a:t>Por nível e definidos por Decreto</a:t>
                      </a:r>
                    </a:p>
                  </a:txBody>
                  <a:tcPr anchor="ctr">
                    <a:solidFill>
                      <a:schemeClr val="bg2"/>
                    </a:solidFill>
                  </a:tcPr>
                </a:tc>
                <a:tc>
                  <a:txBody>
                    <a:bodyPr/>
                    <a:lstStyle/>
                    <a:p>
                      <a:pPr algn="ctr"/>
                      <a:r>
                        <a:rPr lang="pt-BR" sz="2400" b="1">
                          <a:solidFill>
                            <a:srgbClr val="1F497D"/>
                          </a:solidFill>
                          <a:latin typeface="Poppins 2"/>
                          <a:cs typeface="Poppins"/>
                        </a:rPr>
                        <a:t>Por decreto desde que sem impacto</a:t>
                      </a:r>
                    </a:p>
                  </a:txBody>
                  <a:tcPr anchor="ctr">
                    <a:solidFill>
                      <a:schemeClr val="bg2"/>
                    </a:solidFill>
                  </a:tcPr>
                </a:tc>
                <a:tc>
                  <a:txBody>
                    <a:bodyPr/>
                    <a:lstStyle/>
                    <a:p>
                      <a:pPr algn="ctr"/>
                      <a:r>
                        <a:rPr lang="pt-BR" sz="2400" b="1">
                          <a:solidFill>
                            <a:srgbClr val="1F497D"/>
                          </a:solidFill>
                          <a:latin typeface="Poppins 2"/>
                          <a:cs typeface="Poppins"/>
                        </a:rPr>
                        <a:t>6</a:t>
                      </a:r>
                    </a:p>
                  </a:txBody>
                  <a:tcPr anchor="ctr">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03821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aphicFrame>
        <p:nvGraphicFramePr>
          <p:cNvPr id="23" name="Diagrama 22"/>
          <p:cNvGraphicFramePr/>
          <p:nvPr>
            <p:extLst>
              <p:ext uri="{D42A27DB-BD31-4B8C-83A1-F6EECF244321}">
                <p14:modId xmlns:p14="http://schemas.microsoft.com/office/powerpoint/2010/main" val="707591758"/>
              </p:ext>
            </p:extLst>
          </p:nvPr>
        </p:nvGraphicFramePr>
        <p:xfrm>
          <a:off x="2286000" y="-7848"/>
          <a:ext cx="16002000" cy="83646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9"/>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10"/>
            <a:stretch>
              <a:fillRect t="-838"/>
            </a:stretch>
          </a:blipFill>
        </p:spPr>
      </p:sp>
      <p:sp>
        <p:nvSpPr>
          <p:cNvPr id="2" name="Retângulo 1"/>
          <p:cNvSpPr/>
          <p:nvPr/>
        </p:nvSpPr>
        <p:spPr>
          <a:xfrm>
            <a:off x="1366518" y="2146873"/>
            <a:ext cx="18402299" cy="464230"/>
          </a:xfrm>
          <a:prstGeom prst="rect">
            <a:avLst/>
          </a:prstGeom>
        </p:spPr>
        <p:txBody>
          <a:bodyPr wrap="square">
            <a:spAutoFit/>
          </a:bodyPr>
          <a:lstStyle/>
          <a:p>
            <a:pPr marL="215900" marR="386080" indent="457200" algn="just">
              <a:lnSpc>
                <a:spcPts val="2860"/>
              </a:lnSpc>
              <a:spcBef>
                <a:spcPts val="310"/>
              </a:spcBef>
            </a:pPr>
            <a:r>
              <a:rPr lang="pt-BR" sz="2400" b="1" spc="-20">
                <a:solidFill>
                  <a:srgbClr val="1F497D"/>
                </a:solidFill>
                <a:latin typeface="Poppins 2" panose="020B0604020202020204" charset="0"/>
                <a:cs typeface="Poppins 2" panose="020B0604020202020204" charset="0"/>
              </a:rPr>
              <a:t>Flexibilidade</a:t>
            </a:r>
            <a:r>
              <a:rPr lang="pt-BR" sz="2400" b="1" spc="-10">
                <a:solidFill>
                  <a:srgbClr val="1F497D"/>
                </a:solidFill>
                <a:latin typeface="Poppins 2" panose="020B0604020202020204" charset="0"/>
                <a:cs typeface="Poppins 2" panose="020B0604020202020204" charset="0"/>
              </a:rPr>
              <a:t> na remodelagem das estruturas de forma ágil para atendimento às políticas públicas  </a:t>
            </a:r>
            <a:endParaRPr lang="pt-BR" sz="2400">
              <a:solidFill>
                <a:srgbClr val="1F497D"/>
              </a:solidFill>
              <a:latin typeface="Poppins 2" panose="020B0604020202020204" charset="0"/>
              <a:cs typeface="Poppins 2" panose="020B0604020202020204" charset="0"/>
            </a:endParaRPr>
          </a:p>
        </p:txBody>
      </p:sp>
      <p:grpSp>
        <p:nvGrpSpPr>
          <p:cNvPr id="24" name="Grupo 23"/>
          <p:cNvGrpSpPr/>
          <p:nvPr/>
        </p:nvGrpSpPr>
        <p:grpSpPr>
          <a:xfrm>
            <a:off x="2126497" y="5699820"/>
            <a:ext cx="8058150" cy="3443351"/>
            <a:chOff x="1771650" y="2881249"/>
            <a:chExt cx="8058150" cy="3443351"/>
          </a:xfrm>
        </p:grpSpPr>
        <p:sp>
          <p:nvSpPr>
            <p:cNvPr id="11" name="Retângulo 10"/>
            <p:cNvSpPr/>
            <p:nvPr/>
          </p:nvSpPr>
          <p:spPr>
            <a:xfrm>
              <a:off x="3486150" y="2881249"/>
              <a:ext cx="4262500" cy="928751"/>
            </a:xfrm>
            <a:prstGeom prst="rect">
              <a:avLst/>
            </a:prstGeom>
            <a:solidFill>
              <a:schemeClr val="bg1"/>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a:solidFill>
                    <a:srgbClr val="1F497D"/>
                  </a:solidFill>
                  <a:latin typeface="Poppins" charset="0"/>
                  <a:cs typeface="Poppins" charset="0"/>
                </a:rPr>
                <a:t>Secretaria de Municipal de Assistência  e Desenvolvimento Social - SMADS</a:t>
              </a:r>
            </a:p>
          </p:txBody>
        </p:sp>
        <p:sp>
          <p:nvSpPr>
            <p:cNvPr id="12" name="Retângulo 11"/>
            <p:cNvSpPr/>
            <p:nvPr/>
          </p:nvSpPr>
          <p:spPr>
            <a:xfrm>
              <a:off x="1771650" y="5391150"/>
              <a:ext cx="1714500" cy="914400"/>
            </a:xfrm>
            <a:prstGeom prst="rect">
              <a:avLst/>
            </a:prstGeom>
            <a:solidFill>
              <a:schemeClr val="bg1"/>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a:solidFill>
                    <a:srgbClr val="1F497D"/>
                  </a:solidFill>
                  <a:latin typeface="Poppins" charset="0"/>
                  <a:cs typeface="Poppins" charset="0"/>
                </a:rPr>
                <a:t>Coordenadoria de Gestão do SUAS</a:t>
              </a:r>
            </a:p>
          </p:txBody>
        </p:sp>
        <p:sp>
          <p:nvSpPr>
            <p:cNvPr id="31" name="Retângulo 30"/>
            <p:cNvSpPr/>
            <p:nvPr/>
          </p:nvSpPr>
          <p:spPr>
            <a:xfrm>
              <a:off x="3676650" y="5410200"/>
              <a:ext cx="1962150" cy="914400"/>
            </a:xfrm>
            <a:prstGeom prst="rect">
              <a:avLst/>
            </a:prstGeom>
            <a:solidFill>
              <a:schemeClr val="bg1"/>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a:solidFill>
                    <a:srgbClr val="1F497D"/>
                  </a:solidFill>
                  <a:latin typeface="Poppins" charset="0"/>
                  <a:cs typeface="Poppins" charset="0"/>
                </a:rPr>
                <a:t>Coordenadoria de Administração e Finanças</a:t>
              </a:r>
            </a:p>
          </p:txBody>
        </p:sp>
        <p:sp>
          <p:nvSpPr>
            <p:cNvPr id="32" name="Retângulo 31"/>
            <p:cNvSpPr/>
            <p:nvPr/>
          </p:nvSpPr>
          <p:spPr>
            <a:xfrm>
              <a:off x="5848350" y="5410200"/>
              <a:ext cx="1714500" cy="914400"/>
            </a:xfrm>
            <a:prstGeom prst="rect">
              <a:avLst/>
            </a:prstGeom>
            <a:solidFill>
              <a:schemeClr val="bg1"/>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a:solidFill>
                    <a:srgbClr val="1F497D"/>
                  </a:solidFill>
                  <a:latin typeface="Poppins" charset="0"/>
                  <a:cs typeface="Poppins" charset="0"/>
                </a:rPr>
                <a:t>Coordenadoria Jurídica</a:t>
              </a:r>
            </a:p>
          </p:txBody>
        </p:sp>
        <p:sp>
          <p:nvSpPr>
            <p:cNvPr id="47" name="Retângulo 46"/>
            <p:cNvSpPr/>
            <p:nvPr/>
          </p:nvSpPr>
          <p:spPr>
            <a:xfrm>
              <a:off x="7748650" y="5391150"/>
              <a:ext cx="2081150" cy="914400"/>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a:solidFill>
                    <a:schemeClr val="bg1"/>
                  </a:solidFill>
                  <a:latin typeface="Poppins" charset="0"/>
                  <a:cs typeface="Poppins" charset="0"/>
                </a:rPr>
                <a:t>Núcleo de Desenvolvimento Social</a:t>
              </a:r>
            </a:p>
          </p:txBody>
        </p:sp>
        <p:sp>
          <p:nvSpPr>
            <p:cNvPr id="49" name="Retângulo 48"/>
            <p:cNvSpPr/>
            <p:nvPr/>
          </p:nvSpPr>
          <p:spPr>
            <a:xfrm>
              <a:off x="6758051" y="4095750"/>
              <a:ext cx="1714500" cy="723900"/>
            </a:xfrm>
            <a:prstGeom prst="rect">
              <a:avLst/>
            </a:prstGeom>
            <a:solidFill>
              <a:schemeClr val="bg1"/>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solidFill>
                    <a:srgbClr val="1F497D"/>
                  </a:solidFill>
                  <a:latin typeface="Poppins" charset="0"/>
                  <a:cs typeface="Poppins" charset="0"/>
                </a:rPr>
                <a:t>Gabinete</a:t>
              </a:r>
            </a:p>
          </p:txBody>
        </p:sp>
        <p:cxnSp>
          <p:nvCxnSpPr>
            <p:cNvPr id="14" name="Conector reto 13"/>
            <p:cNvCxnSpPr>
              <a:stCxn id="11" idx="2"/>
            </p:cNvCxnSpPr>
            <p:nvPr/>
          </p:nvCxnSpPr>
          <p:spPr>
            <a:xfrm>
              <a:off x="5617400" y="3810000"/>
              <a:ext cx="21400" cy="12192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2628900" y="5010150"/>
              <a:ext cx="6160325" cy="38100"/>
            </a:xfrm>
            <a:prstGeom prst="line">
              <a:avLst/>
            </a:prstGeom>
            <a:ln w="28575">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a:stCxn id="12" idx="0"/>
            </p:cNvCxnSpPr>
            <p:nvPr/>
          </p:nvCxnSpPr>
          <p:spPr>
            <a:xfrm flipV="1">
              <a:off x="2628900" y="5010150"/>
              <a:ext cx="0" cy="381000"/>
            </a:xfrm>
            <a:prstGeom prst="line">
              <a:avLst/>
            </a:prstGeom>
            <a:ln w="28575">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50" name="Conector reto 49"/>
            <p:cNvCxnSpPr/>
            <p:nvPr/>
          </p:nvCxnSpPr>
          <p:spPr>
            <a:xfrm flipV="1">
              <a:off x="4629150" y="5048250"/>
              <a:ext cx="0" cy="381000"/>
            </a:xfrm>
            <a:prstGeom prst="line">
              <a:avLst/>
            </a:prstGeom>
            <a:ln w="28575">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51" name="Conector reto 50"/>
            <p:cNvCxnSpPr/>
            <p:nvPr/>
          </p:nvCxnSpPr>
          <p:spPr>
            <a:xfrm flipV="1">
              <a:off x="6686550" y="5048250"/>
              <a:ext cx="0" cy="381000"/>
            </a:xfrm>
            <a:prstGeom prst="line">
              <a:avLst/>
            </a:prstGeom>
            <a:ln w="28575">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52" name="Conector reto 51"/>
            <p:cNvCxnSpPr/>
            <p:nvPr/>
          </p:nvCxnSpPr>
          <p:spPr>
            <a:xfrm flipV="1">
              <a:off x="8782050" y="5029200"/>
              <a:ext cx="0" cy="381000"/>
            </a:xfrm>
            <a:prstGeom prst="line">
              <a:avLst/>
            </a:prstGeom>
            <a:ln w="28575">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20" name="Conector reto 19"/>
            <p:cNvCxnSpPr>
              <a:stCxn id="49" idx="1"/>
            </p:cNvCxnSpPr>
            <p:nvPr/>
          </p:nvCxnSpPr>
          <p:spPr>
            <a:xfrm flipH="1">
              <a:off x="5638800" y="4457700"/>
              <a:ext cx="1119251" cy="0"/>
            </a:xfrm>
            <a:prstGeom prst="line">
              <a:avLst/>
            </a:prstGeom>
            <a:ln w="28575">
              <a:solidFill>
                <a:srgbClr val="1F497D"/>
              </a:solidFill>
            </a:ln>
          </p:spPr>
          <p:style>
            <a:lnRef idx="1">
              <a:schemeClr val="accent1"/>
            </a:lnRef>
            <a:fillRef idx="0">
              <a:schemeClr val="accent1"/>
            </a:fillRef>
            <a:effectRef idx="0">
              <a:schemeClr val="accent1"/>
            </a:effectRef>
            <a:fontRef idx="minor">
              <a:schemeClr val="tx1"/>
            </a:fontRef>
          </p:style>
        </p:cxnSp>
      </p:grpSp>
      <p:grpSp>
        <p:nvGrpSpPr>
          <p:cNvPr id="67" name="Grupo 66"/>
          <p:cNvGrpSpPr/>
          <p:nvPr/>
        </p:nvGrpSpPr>
        <p:grpSpPr>
          <a:xfrm>
            <a:off x="12835508" y="6611162"/>
            <a:ext cx="3223897" cy="1941884"/>
            <a:chOff x="13012038" y="6697423"/>
            <a:chExt cx="3485261" cy="2464798"/>
          </a:xfrm>
        </p:grpSpPr>
        <p:sp>
          <p:nvSpPr>
            <p:cNvPr id="53" name="object 12"/>
            <p:cNvSpPr/>
            <p:nvPr/>
          </p:nvSpPr>
          <p:spPr>
            <a:xfrm>
              <a:off x="13378434" y="6697423"/>
              <a:ext cx="1190623" cy="636695"/>
            </a:xfrm>
            <a:custGeom>
              <a:avLst/>
              <a:gdLst/>
              <a:ahLst/>
              <a:cxnLst/>
              <a:rect l="l" t="t" r="r" b="b"/>
              <a:pathLst>
                <a:path w="666750" h="457200">
                  <a:moveTo>
                    <a:pt x="590550" y="0"/>
                  </a:moveTo>
                  <a:lnTo>
                    <a:pt x="76200" y="0"/>
                  </a:lnTo>
                  <a:lnTo>
                    <a:pt x="46537" y="5994"/>
                  </a:lnTo>
                  <a:lnTo>
                    <a:pt x="22317" y="22336"/>
                  </a:lnTo>
                  <a:lnTo>
                    <a:pt x="5987" y="46559"/>
                  </a:lnTo>
                  <a:lnTo>
                    <a:pt x="0" y="76200"/>
                  </a:lnTo>
                  <a:lnTo>
                    <a:pt x="0" y="381000"/>
                  </a:lnTo>
                  <a:lnTo>
                    <a:pt x="5987" y="410640"/>
                  </a:lnTo>
                  <a:lnTo>
                    <a:pt x="22317" y="434863"/>
                  </a:lnTo>
                  <a:lnTo>
                    <a:pt x="46537" y="451205"/>
                  </a:lnTo>
                  <a:lnTo>
                    <a:pt x="76200" y="457200"/>
                  </a:lnTo>
                  <a:lnTo>
                    <a:pt x="590550" y="457200"/>
                  </a:lnTo>
                  <a:lnTo>
                    <a:pt x="620212" y="451205"/>
                  </a:lnTo>
                  <a:lnTo>
                    <a:pt x="644432" y="434863"/>
                  </a:lnTo>
                  <a:lnTo>
                    <a:pt x="660762" y="410640"/>
                  </a:lnTo>
                  <a:lnTo>
                    <a:pt x="666750" y="381000"/>
                  </a:lnTo>
                  <a:lnTo>
                    <a:pt x="666750" y="76200"/>
                  </a:lnTo>
                  <a:lnTo>
                    <a:pt x="660762" y="46559"/>
                  </a:lnTo>
                  <a:lnTo>
                    <a:pt x="644432" y="22336"/>
                  </a:lnTo>
                  <a:lnTo>
                    <a:pt x="620212" y="5994"/>
                  </a:lnTo>
                  <a:lnTo>
                    <a:pt x="590550" y="0"/>
                  </a:lnTo>
                  <a:close/>
                </a:path>
              </a:pathLst>
            </a:custGeom>
            <a:solidFill>
              <a:srgbClr val="1F497D"/>
            </a:solidFill>
            <a:ln>
              <a:noFill/>
            </a:ln>
          </p:spPr>
          <p:txBody>
            <a:bodyPr wrap="square" lIns="0" tIns="0" rIns="0" bIns="0" rtlCol="0"/>
            <a:lstStyle/>
            <a:p>
              <a:endParaRPr>
                <a:solidFill>
                  <a:schemeClr val="bg1"/>
                </a:solidFill>
              </a:endParaRPr>
            </a:p>
          </p:txBody>
        </p:sp>
        <p:sp>
          <p:nvSpPr>
            <p:cNvPr id="54" name="object 13"/>
            <p:cNvSpPr txBox="1"/>
            <p:nvPr/>
          </p:nvSpPr>
          <p:spPr>
            <a:xfrm>
              <a:off x="13454635" y="6834456"/>
              <a:ext cx="1114422" cy="431349"/>
            </a:xfrm>
            <a:prstGeom prst="rect">
              <a:avLst/>
            </a:prstGeom>
            <a:noFill/>
            <a:ln>
              <a:noFill/>
            </a:ln>
          </p:spPr>
          <p:txBody>
            <a:bodyPr vert="horz" wrap="square" lIns="0" tIns="31750" rIns="0" bIns="0" rtlCol="0">
              <a:spAutoFit/>
            </a:bodyPr>
            <a:lstStyle/>
            <a:p>
              <a:pPr marL="25400">
                <a:spcBef>
                  <a:spcPts val="250"/>
                </a:spcBef>
              </a:pPr>
              <a:r>
                <a:rPr sz="2000" b="1" spc="50">
                  <a:solidFill>
                    <a:schemeClr val="bg1"/>
                  </a:solidFill>
                  <a:latin typeface="Poppins" charset="0"/>
                  <a:cs typeface="Poppins" charset="0"/>
                </a:rPr>
                <a:t>CD</a:t>
              </a:r>
              <a:r>
                <a:rPr sz="2000" b="1" spc="-120">
                  <a:solidFill>
                    <a:schemeClr val="bg1"/>
                  </a:solidFill>
                  <a:latin typeface="Poppins" charset="0"/>
                  <a:cs typeface="Poppins" charset="0"/>
                </a:rPr>
                <a:t>A</a:t>
              </a:r>
              <a:r>
                <a:rPr sz="2000" b="1">
                  <a:solidFill>
                    <a:schemeClr val="bg1"/>
                  </a:solidFill>
                  <a:latin typeface="Poppins" charset="0"/>
                  <a:cs typeface="Poppins" charset="0"/>
                </a:rPr>
                <a:t>-</a:t>
              </a:r>
              <a:r>
                <a:rPr lang="pt-BR" sz="2000" b="1">
                  <a:solidFill>
                    <a:schemeClr val="bg1"/>
                  </a:solidFill>
                  <a:latin typeface="Poppins" charset="0"/>
                  <a:cs typeface="Poppins" charset="0"/>
                </a:rPr>
                <a:t>2</a:t>
              </a:r>
              <a:endParaRPr sz="2000" b="1">
                <a:solidFill>
                  <a:schemeClr val="bg1"/>
                </a:solidFill>
                <a:latin typeface="Poppins" charset="0"/>
                <a:cs typeface="Poppins" charset="0"/>
              </a:endParaRPr>
            </a:p>
          </p:txBody>
        </p:sp>
        <p:grpSp>
          <p:nvGrpSpPr>
            <p:cNvPr id="57" name="object 20"/>
            <p:cNvGrpSpPr/>
            <p:nvPr/>
          </p:nvGrpSpPr>
          <p:grpSpPr>
            <a:xfrm>
              <a:off x="14372298" y="7448550"/>
              <a:ext cx="704850" cy="607942"/>
              <a:chOff x="1333563" y="2790888"/>
              <a:chExt cx="352425" cy="809625"/>
            </a:xfrm>
            <a:solidFill>
              <a:schemeClr val="bg1">
                <a:lumMod val="65000"/>
              </a:schemeClr>
            </a:solidFill>
          </p:grpSpPr>
          <p:sp>
            <p:nvSpPr>
              <p:cNvPr id="58" name="object 21"/>
              <p:cNvSpPr/>
              <p:nvPr/>
            </p:nvSpPr>
            <p:spPr>
              <a:xfrm>
                <a:off x="1338325" y="2795651"/>
                <a:ext cx="342900" cy="800100"/>
              </a:xfrm>
              <a:custGeom>
                <a:avLst/>
                <a:gdLst/>
                <a:ahLst/>
                <a:cxnLst/>
                <a:rect l="l" t="t" r="r" b="b"/>
                <a:pathLst>
                  <a:path w="342900" h="800100">
                    <a:moveTo>
                      <a:pt x="257175" y="0"/>
                    </a:moveTo>
                    <a:lnTo>
                      <a:pt x="85725" y="0"/>
                    </a:lnTo>
                    <a:lnTo>
                      <a:pt x="85725" y="628650"/>
                    </a:lnTo>
                    <a:lnTo>
                      <a:pt x="0" y="628650"/>
                    </a:lnTo>
                    <a:lnTo>
                      <a:pt x="171450" y="800100"/>
                    </a:lnTo>
                    <a:lnTo>
                      <a:pt x="342900" y="628650"/>
                    </a:lnTo>
                    <a:lnTo>
                      <a:pt x="257175" y="628650"/>
                    </a:lnTo>
                    <a:lnTo>
                      <a:pt x="257175" y="0"/>
                    </a:lnTo>
                    <a:close/>
                  </a:path>
                </a:pathLst>
              </a:custGeom>
              <a:grpFill/>
              <a:ln>
                <a:solidFill>
                  <a:schemeClr val="bg1">
                    <a:lumMod val="65000"/>
                  </a:schemeClr>
                </a:solidFill>
              </a:ln>
            </p:spPr>
            <p:txBody>
              <a:bodyPr wrap="square" lIns="0" tIns="0" rIns="0" bIns="0" rtlCol="0"/>
              <a:lstStyle/>
              <a:p>
                <a:endParaRPr>
                  <a:solidFill>
                    <a:schemeClr val="bg1"/>
                  </a:solidFill>
                </a:endParaRPr>
              </a:p>
            </p:txBody>
          </p:sp>
          <p:sp>
            <p:nvSpPr>
              <p:cNvPr id="59" name="object 22"/>
              <p:cNvSpPr/>
              <p:nvPr/>
            </p:nvSpPr>
            <p:spPr>
              <a:xfrm>
                <a:off x="1338325" y="2795651"/>
                <a:ext cx="342900" cy="800100"/>
              </a:xfrm>
              <a:custGeom>
                <a:avLst/>
                <a:gdLst/>
                <a:ahLst/>
                <a:cxnLst/>
                <a:rect l="l" t="t" r="r" b="b"/>
                <a:pathLst>
                  <a:path w="342900" h="800100">
                    <a:moveTo>
                      <a:pt x="0" y="628650"/>
                    </a:moveTo>
                    <a:lnTo>
                      <a:pt x="85725" y="628650"/>
                    </a:lnTo>
                    <a:lnTo>
                      <a:pt x="85725" y="0"/>
                    </a:lnTo>
                    <a:lnTo>
                      <a:pt x="257175" y="0"/>
                    </a:lnTo>
                    <a:lnTo>
                      <a:pt x="257175" y="628650"/>
                    </a:lnTo>
                    <a:lnTo>
                      <a:pt x="342900" y="628650"/>
                    </a:lnTo>
                    <a:lnTo>
                      <a:pt x="171450" y="800100"/>
                    </a:lnTo>
                    <a:lnTo>
                      <a:pt x="0" y="628650"/>
                    </a:lnTo>
                    <a:close/>
                  </a:path>
                </a:pathLst>
              </a:custGeom>
              <a:solidFill>
                <a:srgbClr val="EE7830"/>
              </a:solidFill>
              <a:ln w="9525">
                <a:noFill/>
              </a:ln>
            </p:spPr>
            <p:txBody>
              <a:bodyPr wrap="square" lIns="0" tIns="0" rIns="0" bIns="0" rtlCol="0"/>
              <a:lstStyle/>
              <a:p>
                <a:endParaRPr>
                  <a:solidFill>
                    <a:schemeClr val="bg1"/>
                  </a:solidFill>
                </a:endParaRPr>
              </a:p>
            </p:txBody>
          </p:sp>
        </p:grpSp>
        <p:sp>
          <p:nvSpPr>
            <p:cNvPr id="60" name="object 25"/>
            <p:cNvSpPr/>
            <p:nvPr/>
          </p:nvSpPr>
          <p:spPr>
            <a:xfrm>
              <a:off x="13283185" y="8141944"/>
              <a:ext cx="2952750" cy="1020277"/>
            </a:xfrm>
            <a:custGeom>
              <a:avLst/>
              <a:gdLst/>
              <a:ahLst/>
              <a:cxnLst/>
              <a:rect l="l" t="t" r="r" b="b"/>
              <a:pathLst>
                <a:path w="1390650" h="876300">
                  <a:moveTo>
                    <a:pt x="1244600" y="0"/>
                  </a:moveTo>
                  <a:lnTo>
                    <a:pt x="146050" y="0"/>
                  </a:lnTo>
                  <a:lnTo>
                    <a:pt x="99888" y="7447"/>
                  </a:lnTo>
                  <a:lnTo>
                    <a:pt x="59796" y="28183"/>
                  </a:lnTo>
                  <a:lnTo>
                    <a:pt x="28180" y="59801"/>
                  </a:lnTo>
                  <a:lnTo>
                    <a:pt x="7446" y="99893"/>
                  </a:lnTo>
                  <a:lnTo>
                    <a:pt x="0" y="146050"/>
                  </a:lnTo>
                  <a:lnTo>
                    <a:pt x="0" y="730250"/>
                  </a:lnTo>
                  <a:lnTo>
                    <a:pt x="7446" y="776411"/>
                  </a:lnTo>
                  <a:lnTo>
                    <a:pt x="28180" y="816503"/>
                  </a:lnTo>
                  <a:lnTo>
                    <a:pt x="59796" y="848119"/>
                  </a:lnTo>
                  <a:lnTo>
                    <a:pt x="99888" y="868853"/>
                  </a:lnTo>
                  <a:lnTo>
                    <a:pt x="146050" y="876300"/>
                  </a:lnTo>
                  <a:lnTo>
                    <a:pt x="1244600" y="876300"/>
                  </a:lnTo>
                  <a:lnTo>
                    <a:pt x="1290756" y="868853"/>
                  </a:lnTo>
                  <a:lnTo>
                    <a:pt x="1330848" y="848119"/>
                  </a:lnTo>
                  <a:lnTo>
                    <a:pt x="1362466" y="816503"/>
                  </a:lnTo>
                  <a:lnTo>
                    <a:pt x="1383202" y="776411"/>
                  </a:lnTo>
                  <a:lnTo>
                    <a:pt x="1390650" y="730250"/>
                  </a:lnTo>
                  <a:lnTo>
                    <a:pt x="1390650" y="146050"/>
                  </a:lnTo>
                  <a:lnTo>
                    <a:pt x="1383202" y="99893"/>
                  </a:lnTo>
                  <a:lnTo>
                    <a:pt x="1362466" y="59801"/>
                  </a:lnTo>
                  <a:lnTo>
                    <a:pt x="1330848" y="28183"/>
                  </a:lnTo>
                  <a:lnTo>
                    <a:pt x="1290756" y="7447"/>
                  </a:lnTo>
                  <a:lnTo>
                    <a:pt x="1244600" y="0"/>
                  </a:lnTo>
                  <a:close/>
                </a:path>
              </a:pathLst>
            </a:custGeom>
            <a:solidFill>
              <a:srgbClr val="1F497D"/>
            </a:solidFill>
            <a:ln>
              <a:noFill/>
            </a:ln>
          </p:spPr>
          <p:txBody>
            <a:bodyPr wrap="square" lIns="0" tIns="0" rIns="0" bIns="0" rtlCol="0"/>
            <a:lstStyle/>
            <a:p>
              <a:endParaRPr>
                <a:solidFill>
                  <a:schemeClr val="bg1"/>
                </a:solidFill>
              </a:endParaRPr>
            </a:p>
          </p:txBody>
        </p:sp>
        <p:sp>
          <p:nvSpPr>
            <p:cNvPr id="61" name="object 26"/>
            <p:cNvSpPr txBox="1"/>
            <p:nvPr/>
          </p:nvSpPr>
          <p:spPr>
            <a:xfrm>
              <a:off x="13012038" y="8141944"/>
              <a:ext cx="3485261" cy="872464"/>
            </a:xfrm>
            <a:prstGeom prst="rect">
              <a:avLst/>
            </a:prstGeom>
            <a:noFill/>
            <a:ln>
              <a:noFill/>
            </a:ln>
          </p:spPr>
          <p:txBody>
            <a:bodyPr vert="horz" wrap="square" lIns="0" tIns="33020" rIns="0" bIns="0" rtlCol="0">
              <a:spAutoFit/>
            </a:bodyPr>
            <a:lstStyle/>
            <a:p>
              <a:pPr marL="25400" algn="ctr">
                <a:spcBef>
                  <a:spcPts val="260"/>
                </a:spcBef>
              </a:pPr>
              <a:r>
                <a:rPr sz="2000" b="1" spc="80">
                  <a:solidFill>
                    <a:schemeClr val="bg1"/>
                  </a:solidFill>
                  <a:latin typeface="Poppins" charset="0"/>
                  <a:cs typeface="Poppins" charset="0"/>
                </a:rPr>
                <a:t>CD</a:t>
              </a:r>
              <a:r>
                <a:rPr sz="2000" b="1" spc="70">
                  <a:solidFill>
                    <a:schemeClr val="bg1"/>
                  </a:solidFill>
                  <a:latin typeface="Poppins" charset="0"/>
                  <a:cs typeface="Poppins" charset="0"/>
                </a:rPr>
                <a:t>A</a:t>
              </a:r>
              <a:r>
                <a:rPr sz="2000" b="1" spc="-30">
                  <a:solidFill>
                    <a:schemeClr val="bg1"/>
                  </a:solidFill>
                  <a:latin typeface="Poppins" charset="0"/>
                  <a:cs typeface="Poppins" charset="0"/>
                </a:rPr>
                <a:t>-</a:t>
              </a:r>
              <a:r>
                <a:rPr lang="pt-BR" sz="2000" b="1" spc="-30">
                  <a:solidFill>
                    <a:schemeClr val="bg1"/>
                  </a:solidFill>
                  <a:latin typeface="Poppins" charset="0"/>
                  <a:cs typeface="Poppins" charset="0"/>
                </a:rPr>
                <a:t>4</a:t>
              </a:r>
            </a:p>
            <a:p>
              <a:pPr marL="25400" algn="ctr">
                <a:spcBef>
                  <a:spcPts val="260"/>
                </a:spcBef>
              </a:pPr>
              <a:r>
                <a:rPr lang="pt-BR" sz="2000" b="1" spc="-30">
                  <a:solidFill>
                    <a:schemeClr val="bg1"/>
                  </a:solidFill>
                  <a:latin typeface="Poppins" charset="0"/>
                  <a:cs typeface="Poppins" charset="0"/>
                </a:rPr>
                <a:t>Chefe de Núcleo II</a:t>
              </a:r>
              <a:endParaRPr sz="2000">
                <a:solidFill>
                  <a:schemeClr val="bg1"/>
                </a:solidFill>
                <a:latin typeface="Poppins" charset="0"/>
                <a:cs typeface="Poppins" charset="0"/>
              </a:endParaRPr>
            </a:p>
          </p:txBody>
        </p:sp>
        <p:sp>
          <p:nvSpPr>
            <p:cNvPr id="64" name="object 12"/>
            <p:cNvSpPr/>
            <p:nvPr/>
          </p:nvSpPr>
          <p:spPr>
            <a:xfrm>
              <a:off x="14711934" y="6697423"/>
              <a:ext cx="1190623" cy="636695"/>
            </a:xfrm>
            <a:custGeom>
              <a:avLst/>
              <a:gdLst/>
              <a:ahLst/>
              <a:cxnLst/>
              <a:rect l="l" t="t" r="r" b="b"/>
              <a:pathLst>
                <a:path w="666750" h="457200">
                  <a:moveTo>
                    <a:pt x="590550" y="0"/>
                  </a:moveTo>
                  <a:lnTo>
                    <a:pt x="76200" y="0"/>
                  </a:lnTo>
                  <a:lnTo>
                    <a:pt x="46537" y="5994"/>
                  </a:lnTo>
                  <a:lnTo>
                    <a:pt x="22317" y="22336"/>
                  </a:lnTo>
                  <a:lnTo>
                    <a:pt x="5987" y="46559"/>
                  </a:lnTo>
                  <a:lnTo>
                    <a:pt x="0" y="76200"/>
                  </a:lnTo>
                  <a:lnTo>
                    <a:pt x="0" y="381000"/>
                  </a:lnTo>
                  <a:lnTo>
                    <a:pt x="5987" y="410640"/>
                  </a:lnTo>
                  <a:lnTo>
                    <a:pt x="22317" y="434863"/>
                  </a:lnTo>
                  <a:lnTo>
                    <a:pt x="46537" y="451205"/>
                  </a:lnTo>
                  <a:lnTo>
                    <a:pt x="76200" y="457200"/>
                  </a:lnTo>
                  <a:lnTo>
                    <a:pt x="590550" y="457200"/>
                  </a:lnTo>
                  <a:lnTo>
                    <a:pt x="620212" y="451205"/>
                  </a:lnTo>
                  <a:lnTo>
                    <a:pt x="644432" y="434863"/>
                  </a:lnTo>
                  <a:lnTo>
                    <a:pt x="660762" y="410640"/>
                  </a:lnTo>
                  <a:lnTo>
                    <a:pt x="666750" y="381000"/>
                  </a:lnTo>
                  <a:lnTo>
                    <a:pt x="666750" y="76200"/>
                  </a:lnTo>
                  <a:lnTo>
                    <a:pt x="660762" y="46559"/>
                  </a:lnTo>
                  <a:lnTo>
                    <a:pt x="644432" y="22336"/>
                  </a:lnTo>
                  <a:lnTo>
                    <a:pt x="620212" y="5994"/>
                  </a:lnTo>
                  <a:lnTo>
                    <a:pt x="590550" y="0"/>
                  </a:lnTo>
                  <a:close/>
                </a:path>
              </a:pathLst>
            </a:custGeom>
            <a:solidFill>
              <a:srgbClr val="1F497D"/>
            </a:solidFill>
            <a:ln>
              <a:noFill/>
            </a:ln>
          </p:spPr>
          <p:txBody>
            <a:bodyPr wrap="square" lIns="0" tIns="0" rIns="0" bIns="0" rtlCol="0"/>
            <a:lstStyle/>
            <a:p>
              <a:endParaRPr>
                <a:solidFill>
                  <a:schemeClr val="bg1"/>
                </a:solidFill>
              </a:endParaRPr>
            </a:p>
          </p:txBody>
        </p:sp>
        <p:sp>
          <p:nvSpPr>
            <p:cNvPr id="65" name="object 13"/>
            <p:cNvSpPr txBox="1"/>
            <p:nvPr/>
          </p:nvSpPr>
          <p:spPr>
            <a:xfrm>
              <a:off x="14788135" y="6834456"/>
              <a:ext cx="1114422" cy="431349"/>
            </a:xfrm>
            <a:prstGeom prst="rect">
              <a:avLst/>
            </a:prstGeom>
            <a:noFill/>
            <a:ln>
              <a:noFill/>
            </a:ln>
          </p:spPr>
          <p:txBody>
            <a:bodyPr vert="horz" wrap="square" lIns="0" tIns="31750" rIns="0" bIns="0" rtlCol="0">
              <a:spAutoFit/>
            </a:bodyPr>
            <a:lstStyle/>
            <a:p>
              <a:pPr marL="25400">
                <a:spcBef>
                  <a:spcPts val="250"/>
                </a:spcBef>
              </a:pPr>
              <a:r>
                <a:rPr sz="2000" b="1" spc="50">
                  <a:solidFill>
                    <a:schemeClr val="bg1"/>
                  </a:solidFill>
                  <a:latin typeface="Poppins" charset="0"/>
                  <a:cs typeface="Poppins" charset="0"/>
                </a:rPr>
                <a:t>CD</a:t>
              </a:r>
              <a:r>
                <a:rPr sz="2000" b="1" spc="-120">
                  <a:solidFill>
                    <a:schemeClr val="bg1"/>
                  </a:solidFill>
                  <a:latin typeface="Poppins" charset="0"/>
                  <a:cs typeface="Poppins" charset="0"/>
                </a:rPr>
                <a:t>A</a:t>
              </a:r>
              <a:r>
                <a:rPr sz="2000" b="1">
                  <a:solidFill>
                    <a:schemeClr val="bg1"/>
                  </a:solidFill>
                  <a:latin typeface="Poppins" charset="0"/>
                  <a:cs typeface="Poppins" charset="0"/>
                </a:rPr>
                <a:t>-</a:t>
              </a:r>
              <a:r>
                <a:rPr lang="pt-BR" sz="2000" b="1">
                  <a:solidFill>
                    <a:schemeClr val="bg1"/>
                  </a:solidFill>
                  <a:latin typeface="Poppins" charset="0"/>
                  <a:cs typeface="Poppins" charset="0"/>
                </a:rPr>
                <a:t>2</a:t>
              </a:r>
              <a:endParaRPr sz="2000" b="1">
                <a:solidFill>
                  <a:schemeClr val="bg1"/>
                </a:solidFill>
                <a:latin typeface="Poppins" charset="0"/>
                <a:cs typeface="Poppins" charset="0"/>
              </a:endParaRPr>
            </a:p>
          </p:txBody>
        </p:sp>
      </p:grpSp>
      <p:sp>
        <p:nvSpPr>
          <p:cNvPr id="66" name="Texto explicativo em seta para a esquerda 65"/>
          <p:cNvSpPr/>
          <p:nvPr/>
        </p:nvSpPr>
        <p:spPr>
          <a:xfrm>
            <a:off x="11005819" y="6494699"/>
            <a:ext cx="5935821" cy="2235090"/>
          </a:xfrm>
          <a:prstGeom prst="leftArrowCallout">
            <a:avLst>
              <a:gd name="adj1" fmla="val 11286"/>
              <a:gd name="adj2" fmla="val 20886"/>
              <a:gd name="adj3" fmla="val 31857"/>
              <a:gd name="adj4" fmla="val 84801"/>
            </a:avLst>
          </a:prstGeom>
          <a:noFill/>
          <a:ln w="3810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object 5">
            <a:extLst>
              <a:ext uri="{FF2B5EF4-FFF2-40B4-BE49-F238E27FC236}">
                <a16:creationId xmlns:a16="http://schemas.microsoft.com/office/drawing/2014/main" id="{3D951AED-B2E5-2E59-ED52-E3A5184AF364}"/>
              </a:ext>
            </a:extLst>
          </p:cNvPr>
          <p:cNvSpPr txBox="1"/>
          <p:nvPr/>
        </p:nvSpPr>
        <p:spPr>
          <a:xfrm>
            <a:off x="3383017" y="265386"/>
            <a:ext cx="14085176" cy="1087477"/>
          </a:xfrm>
          <a:prstGeom prst="rect">
            <a:avLst/>
          </a:prstGeom>
        </p:spPr>
        <p:txBody>
          <a:bodyPr vert="horz" wrap="square" lIns="0" tIns="33020" rIns="0" bIns="0" rtlCol="0" anchor="t">
            <a:spAutoFit/>
          </a:bodyPr>
          <a:lstStyle/>
          <a:p>
            <a:pPr marL="25400" marR="10160" algn="just">
              <a:spcBef>
                <a:spcPts val="260"/>
              </a:spcBef>
            </a:pPr>
            <a:endParaRPr lang="pt-BR" sz="2600" b="1" spc="20">
              <a:solidFill>
                <a:schemeClr val="tx2"/>
              </a:solidFill>
              <a:latin typeface="Poppins 2" panose="020B0604020202020204" charset="0"/>
              <a:cs typeface="Poppins 2" panose="020B0604020202020204" charset="0"/>
            </a:endParaRPr>
          </a:p>
          <a:p>
            <a:pPr marL="25400" marR="10160" algn="just">
              <a:spcBef>
                <a:spcPts val="260"/>
              </a:spcBef>
            </a:pPr>
            <a:r>
              <a:rPr lang="pt-BR" sz="4000" b="1" spc="20">
                <a:solidFill>
                  <a:schemeClr val="tx2"/>
                </a:solidFill>
                <a:latin typeface="Poppins Bold"/>
                <a:cs typeface="Poppins 2"/>
              </a:rPr>
              <a:t>RESULTADOS</a:t>
            </a:r>
          </a:p>
        </p:txBody>
      </p:sp>
      <p:sp>
        <p:nvSpPr>
          <p:cNvPr id="36" name="object 36">
            <a:extLst>
              <a:ext uri="{FF2B5EF4-FFF2-40B4-BE49-F238E27FC236}">
                <a16:creationId xmlns:a16="http://schemas.microsoft.com/office/drawing/2014/main" id="{921A63CD-4385-E416-2166-80039093770F}"/>
              </a:ext>
            </a:extLst>
          </p:cNvPr>
          <p:cNvSpPr/>
          <p:nvPr/>
        </p:nvSpPr>
        <p:spPr>
          <a:xfrm>
            <a:off x="1918530" y="28343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25" name="Gráfico 24" descr="Rolagem estrutura de tópicos">
            <a:extLst>
              <a:ext uri="{FF2B5EF4-FFF2-40B4-BE49-F238E27FC236}">
                <a16:creationId xmlns:a16="http://schemas.microsoft.com/office/drawing/2014/main" id="{17FACDC8-F22B-2D83-59AE-F8E38ACBC1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66026" y="488471"/>
            <a:ext cx="914400" cy="914400"/>
          </a:xfrm>
          <a:prstGeom prst="rect">
            <a:avLst/>
          </a:prstGeom>
        </p:spPr>
      </p:pic>
    </p:spTree>
    <p:extLst>
      <p:ext uri="{BB962C8B-B14F-4D97-AF65-F5344CB8AC3E}">
        <p14:creationId xmlns:p14="http://schemas.microsoft.com/office/powerpoint/2010/main" val="2281650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2" name="Retângulo 1"/>
          <p:cNvSpPr/>
          <p:nvPr/>
        </p:nvSpPr>
        <p:spPr>
          <a:xfrm>
            <a:off x="11161170" y="3950581"/>
            <a:ext cx="8022180" cy="443070"/>
          </a:xfrm>
          <a:prstGeom prst="rect">
            <a:avLst/>
          </a:prstGeom>
        </p:spPr>
        <p:txBody>
          <a:bodyPr wrap="square">
            <a:spAutoFit/>
          </a:bodyPr>
          <a:lstStyle/>
          <a:p>
            <a:pPr marL="215900" marR="386080" indent="457200">
              <a:lnSpc>
                <a:spcPts val="2860"/>
              </a:lnSpc>
              <a:spcBef>
                <a:spcPts val="310"/>
              </a:spcBef>
            </a:pPr>
            <a:r>
              <a:rPr lang="pt-BR" sz="2000" b="1" spc="-20">
                <a:solidFill>
                  <a:srgbClr val="1F497D"/>
                </a:solidFill>
                <a:latin typeface="Poppins" charset="0"/>
                <a:cs typeface="Poppins" charset="0"/>
              </a:rPr>
              <a:t>NOVOS ARRANJOS ORGANIZACIONAS</a:t>
            </a:r>
            <a:endParaRPr lang="pt-BR" sz="2000">
              <a:solidFill>
                <a:srgbClr val="1F497D"/>
              </a:solidFill>
              <a:latin typeface="Poppins" charset="0"/>
              <a:cs typeface="Poppins" charset="0"/>
            </a:endParaRPr>
          </a:p>
        </p:txBody>
      </p:sp>
      <p:sp>
        <p:nvSpPr>
          <p:cNvPr id="15" name="Retângulo 14"/>
          <p:cNvSpPr/>
          <p:nvPr/>
        </p:nvSpPr>
        <p:spPr>
          <a:xfrm>
            <a:off x="11502089" y="4488111"/>
            <a:ext cx="5490511" cy="3285515"/>
          </a:xfrm>
          <a:prstGeom prst="rect">
            <a:avLst/>
          </a:prstGeom>
        </p:spPr>
        <p:txBody>
          <a:bodyPr wrap="square">
            <a:spAutoFit/>
          </a:bodyPr>
          <a:lstStyle/>
          <a:p>
            <a:pPr marL="368300" marR="10160" indent="-342900">
              <a:lnSpc>
                <a:spcPct val="200000"/>
              </a:lnSpc>
              <a:spcBef>
                <a:spcPts val="310"/>
              </a:spcBef>
              <a:buFont typeface="Arial" panose="020B0604020202020204" pitchFamily="34" charset="0"/>
              <a:buChar char="•"/>
            </a:pPr>
            <a:r>
              <a:rPr lang="pt-BR" sz="2000" b="1">
                <a:solidFill>
                  <a:srgbClr val="1F497D"/>
                </a:solidFill>
                <a:latin typeface="Poppins" charset="0"/>
                <a:cs typeface="Poppins" charset="0"/>
              </a:rPr>
              <a:t>Organização do trabalho em equipes</a:t>
            </a:r>
          </a:p>
          <a:p>
            <a:pPr marL="368300" marR="10160" indent="-342900">
              <a:lnSpc>
                <a:spcPct val="200000"/>
              </a:lnSpc>
              <a:spcBef>
                <a:spcPts val="310"/>
              </a:spcBef>
              <a:buFont typeface="Arial" panose="020B0604020202020204" pitchFamily="34" charset="0"/>
              <a:buChar char="•"/>
            </a:pPr>
            <a:r>
              <a:rPr lang="pt-BR" sz="2000" b="1">
                <a:solidFill>
                  <a:srgbClr val="1F497D"/>
                </a:solidFill>
                <a:latin typeface="Poppins" charset="0"/>
                <a:cs typeface="Poppins" charset="0"/>
              </a:rPr>
              <a:t>Cargos de liderança</a:t>
            </a:r>
          </a:p>
          <a:p>
            <a:pPr marL="368300" marR="10160" indent="-342900">
              <a:lnSpc>
                <a:spcPct val="200000"/>
              </a:lnSpc>
              <a:spcBef>
                <a:spcPts val="310"/>
              </a:spcBef>
              <a:buFont typeface="Arial" panose="020B0604020202020204" pitchFamily="34" charset="0"/>
              <a:buChar char="•"/>
            </a:pPr>
            <a:r>
              <a:rPr lang="pt-BR" sz="2000" b="1">
                <a:solidFill>
                  <a:srgbClr val="1F497D"/>
                </a:solidFill>
                <a:latin typeface="Poppins" charset="0"/>
                <a:cs typeface="Poppins" charset="0"/>
              </a:rPr>
              <a:t>Flexibilidade ao atendimento das demandas</a:t>
            </a:r>
          </a:p>
          <a:p>
            <a:pPr marL="368300" marR="10160" indent="-342900">
              <a:lnSpc>
                <a:spcPct val="200000"/>
              </a:lnSpc>
              <a:spcBef>
                <a:spcPts val="310"/>
              </a:spcBef>
              <a:buFont typeface="Arial" panose="020B0604020202020204" pitchFamily="34" charset="0"/>
              <a:buChar char="•"/>
            </a:pPr>
            <a:r>
              <a:rPr lang="pt-BR" sz="2000" b="1">
                <a:solidFill>
                  <a:srgbClr val="1F497D"/>
                </a:solidFill>
                <a:latin typeface="Poppins" charset="0"/>
                <a:cs typeface="Poppins" charset="0"/>
              </a:rPr>
              <a:t>Redução de níveis hierárquicos</a:t>
            </a:r>
          </a:p>
        </p:txBody>
      </p:sp>
      <p:grpSp>
        <p:nvGrpSpPr>
          <p:cNvPr id="19" name="Grupo 18"/>
          <p:cNvGrpSpPr/>
          <p:nvPr/>
        </p:nvGrpSpPr>
        <p:grpSpPr>
          <a:xfrm>
            <a:off x="2602070" y="3197811"/>
            <a:ext cx="7143376" cy="4594944"/>
            <a:chOff x="2735420" y="2512011"/>
            <a:chExt cx="7143376" cy="4594944"/>
          </a:xfrm>
        </p:grpSpPr>
        <p:sp>
          <p:nvSpPr>
            <p:cNvPr id="7" name="Retângulo de cantos arredondados 6"/>
            <p:cNvSpPr/>
            <p:nvPr/>
          </p:nvSpPr>
          <p:spPr>
            <a:xfrm>
              <a:off x="2756994" y="4068950"/>
              <a:ext cx="2859177" cy="1598728"/>
            </a:xfrm>
            <a:prstGeom prst="roundRect">
              <a:avLst/>
            </a:prstGeom>
            <a:noFill/>
            <a:ln w="5715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schemeClr val="tx1"/>
                </a:solidFill>
                <a:latin typeface="Poppins2"/>
              </a:endParaRPr>
            </a:p>
          </p:txBody>
        </p:sp>
        <p:sp>
          <p:nvSpPr>
            <p:cNvPr id="13" name="CaixaDeTexto 12"/>
            <p:cNvSpPr txBox="1"/>
            <p:nvPr/>
          </p:nvSpPr>
          <p:spPr>
            <a:xfrm>
              <a:off x="2735420" y="4289201"/>
              <a:ext cx="2880752" cy="1200329"/>
            </a:xfrm>
            <a:prstGeom prst="rect">
              <a:avLst/>
            </a:prstGeom>
            <a:noFill/>
          </p:spPr>
          <p:txBody>
            <a:bodyPr wrap="square" rtlCol="0">
              <a:spAutoFit/>
            </a:bodyPr>
            <a:lstStyle/>
            <a:p>
              <a:pPr algn="ctr"/>
              <a:r>
                <a:rPr lang="pt-BR" b="1">
                  <a:solidFill>
                    <a:srgbClr val="1F497D"/>
                  </a:solidFill>
                  <a:latin typeface="Poppins" charset="0"/>
                  <a:cs typeface="Poppins" charset="0"/>
                </a:rPr>
                <a:t>Coordenadoria de Gestão de Desenvolvimento Institucional - COGEDI</a:t>
              </a:r>
            </a:p>
          </p:txBody>
        </p:sp>
        <p:sp>
          <p:nvSpPr>
            <p:cNvPr id="72" name="CaixaDeTexto 71"/>
            <p:cNvSpPr txBox="1"/>
            <p:nvPr/>
          </p:nvSpPr>
          <p:spPr>
            <a:xfrm>
              <a:off x="7119374" y="2512011"/>
              <a:ext cx="2759422" cy="984885"/>
            </a:xfrm>
            <a:prstGeom prst="rect">
              <a:avLst/>
            </a:prstGeom>
            <a:noFill/>
          </p:spPr>
          <p:txBody>
            <a:bodyPr wrap="square" rtlCol="0">
              <a:spAutoFit/>
            </a:bodyPr>
            <a:lstStyle/>
            <a:p>
              <a:pPr algn="ctr"/>
              <a:r>
                <a:rPr lang="pt-BR" sz="2000" b="1">
                  <a:solidFill>
                    <a:srgbClr val="1F497D"/>
                  </a:solidFill>
                  <a:latin typeface="Poppins" charset="0"/>
                  <a:cs typeface="Poppins" charset="0"/>
                </a:rPr>
                <a:t>Equipe </a:t>
              </a:r>
            </a:p>
            <a:p>
              <a:pPr algn="ctr"/>
              <a:r>
                <a:rPr lang="pt-BR" sz="2000" b="1">
                  <a:solidFill>
                    <a:srgbClr val="1F497D"/>
                  </a:solidFill>
                  <a:latin typeface="Poppins" charset="0"/>
                  <a:cs typeface="Poppins" charset="0"/>
                </a:rPr>
                <a:t>Gerente de Projetos</a:t>
              </a:r>
            </a:p>
            <a:p>
              <a:pPr algn="ctr"/>
              <a:r>
                <a:rPr lang="pt-BR" b="1">
                  <a:solidFill>
                    <a:schemeClr val="bg1"/>
                  </a:solidFill>
                  <a:latin typeface="Poppins" charset="0"/>
                  <a:cs typeface="Poppins" charset="0"/>
                </a:rPr>
                <a:t>CDA-4</a:t>
              </a:r>
            </a:p>
          </p:txBody>
        </p:sp>
        <p:sp>
          <p:nvSpPr>
            <p:cNvPr id="73" name="Chave esquerda 72"/>
            <p:cNvSpPr/>
            <p:nvPr/>
          </p:nvSpPr>
          <p:spPr>
            <a:xfrm>
              <a:off x="5745527" y="2590291"/>
              <a:ext cx="1074373" cy="4516664"/>
            </a:xfrm>
            <a:prstGeom prst="leftBrace">
              <a:avLst>
                <a:gd name="adj1" fmla="val 8333"/>
                <a:gd name="adj2" fmla="val 50000"/>
              </a:avLst>
            </a:prstGeom>
            <a:ln w="57150">
              <a:solidFill>
                <a:srgbClr val="EE78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sp>
        <p:nvSpPr>
          <p:cNvPr id="21" name="Texto explicativo em seta para a esquerda 20"/>
          <p:cNvSpPr/>
          <p:nvPr/>
        </p:nvSpPr>
        <p:spPr>
          <a:xfrm>
            <a:off x="9974421" y="3695240"/>
            <a:ext cx="6934200" cy="4167250"/>
          </a:xfrm>
          <a:prstGeom prst="leftArrowCallout">
            <a:avLst>
              <a:gd name="adj1" fmla="val 11286"/>
              <a:gd name="adj2" fmla="val 20886"/>
              <a:gd name="adj3" fmla="val 31857"/>
              <a:gd name="adj4" fmla="val 78382"/>
            </a:avLst>
          </a:prstGeom>
          <a:noFill/>
          <a:ln w="3810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object 5">
            <a:extLst>
              <a:ext uri="{FF2B5EF4-FFF2-40B4-BE49-F238E27FC236}">
                <a16:creationId xmlns:a16="http://schemas.microsoft.com/office/drawing/2014/main" id="{3D951AED-B2E5-2E59-ED52-E3A5184AF364}"/>
              </a:ext>
            </a:extLst>
          </p:cNvPr>
          <p:cNvSpPr txBox="1"/>
          <p:nvPr/>
        </p:nvSpPr>
        <p:spPr>
          <a:xfrm>
            <a:off x="3383017" y="265386"/>
            <a:ext cx="14085176" cy="1087477"/>
          </a:xfrm>
          <a:prstGeom prst="rect">
            <a:avLst/>
          </a:prstGeom>
        </p:spPr>
        <p:txBody>
          <a:bodyPr vert="horz" wrap="square" lIns="0" tIns="33020" rIns="0" bIns="0" rtlCol="0" anchor="t">
            <a:spAutoFit/>
          </a:bodyPr>
          <a:lstStyle/>
          <a:p>
            <a:pPr marL="25400" marR="10160" algn="just">
              <a:spcBef>
                <a:spcPts val="260"/>
              </a:spcBef>
            </a:pPr>
            <a:endParaRPr lang="pt-BR" sz="2600" b="1" spc="20">
              <a:solidFill>
                <a:schemeClr val="tx2"/>
              </a:solidFill>
              <a:latin typeface="Poppins 2" panose="020B0604020202020204" charset="0"/>
              <a:cs typeface="Poppins 2" panose="020B0604020202020204" charset="0"/>
            </a:endParaRPr>
          </a:p>
          <a:p>
            <a:pPr marL="25400" marR="10160" algn="just">
              <a:spcBef>
                <a:spcPts val="260"/>
              </a:spcBef>
            </a:pPr>
            <a:r>
              <a:rPr lang="pt-BR" sz="4000" b="1" spc="20">
                <a:solidFill>
                  <a:schemeClr val="tx2"/>
                </a:solidFill>
                <a:latin typeface="Poppins Bold"/>
                <a:cs typeface="Poppins 2"/>
              </a:rPr>
              <a:t>RESULTADOS</a:t>
            </a:r>
          </a:p>
        </p:txBody>
      </p:sp>
      <p:sp>
        <p:nvSpPr>
          <p:cNvPr id="25" name="object 36">
            <a:extLst>
              <a:ext uri="{FF2B5EF4-FFF2-40B4-BE49-F238E27FC236}">
                <a16:creationId xmlns:a16="http://schemas.microsoft.com/office/drawing/2014/main" id="{921A63CD-4385-E416-2166-80039093770F}"/>
              </a:ext>
            </a:extLst>
          </p:cNvPr>
          <p:cNvSpPr/>
          <p:nvPr/>
        </p:nvSpPr>
        <p:spPr>
          <a:xfrm>
            <a:off x="1918530" y="28343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26" name="Gráfico 24" descr="Rolagem estrutura de tópicos">
            <a:extLst>
              <a:ext uri="{FF2B5EF4-FFF2-40B4-BE49-F238E27FC236}">
                <a16:creationId xmlns:a16="http://schemas.microsoft.com/office/drawing/2014/main" id="{17FACDC8-F22B-2D83-59AE-F8E38ACBC1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6026" y="488471"/>
            <a:ext cx="914400" cy="914400"/>
          </a:xfrm>
          <a:prstGeom prst="rect">
            <a:avLst/>
          </a:prstGeom>
        </p:spPr>
      </p:pic>
      <p:sp>
        <p:nvSpPr>
          <p:cNvPr id="28" name="CaixaDeTexto 27"/>
          <p:cNvSpPr txBox="1"/>
          <p:nvPr/>
        </p:nvSpPr>
        <p:spPr>
          <a:xfrm>
            <a:off x="7007004" y="5190445"/>
            <a:ext cx="2759422" cy="984885"/>
          </a:xfrm>
          <a:prstGeom prst="rect">
            <a:avLst/>
          </a:prstGeom>
          <a:noFill/>
        </p:spPr>
        <p:txBody>
          <a:bodyPr wrap="square" rtlCol="0">
            <a:spAutoFit/>
          </a:bodyPr>
          <a:lstStyle/>
          <a:p>
            <a:pPr algn="ctr"/>
            <a:r>
              <a:rPr lang="pt-BR" sz="2000" b="1">
                <a:solidFill>
                  <a:srgbClr val="1F497D"/>
                </a:solidFill>
                <a:latin typeface="Poppins" charset="0"/>
                <a:cs typeface="Poppins" charset="0"/>
              </a:rPr>
              <a:t>Equipe </a:t>
            </a:r>
          </a:p>
          <a:p>
            <a:pPr algn="ctr"/>
            <a:r>
              <a:rPr lang="pt-BR" sz="2000" b="1">
                <a:solidFill>
                  <a:srgbClr val="1F497D"/>
                </a:solidFill>
                <a:latin typeface="Poppins" charset="0"/>
                <a:cs typeface="Poppins" charset="0"/>
              </a:rPr>
              <a:t>Gerente de Projetos</a:t>
            </a:r>
          </a:p>
          <a:p>
            <a:pPr algn="ctr"/>
            <a:r>
              <a:rPr lang="pt-BR" b="1">
                <a:solidFill>
                  <a:schemeClr val="bg1"/>
                </a:solidFill>
                <a:latin typeface="Poppins" charset="0"/>
                <a:cs typeface="Poppins" charset="0"/>
              </a:rPr>
              <a:t>CDA-4</a:t>
            </a:r>
          </a:p>
        </p:txBody>
      </p:sp>
      <p:sp>
        <p:nvSpPr>
          <p:cNvPr id="29" name="CaixaDeTexto 28"/>
          <p:cNvSpPr txBox="1"/>
          <p:nvPr/>
        </p:nvSpPr>
        <p:spPr>
          <a:xfrm>
            <a:off x="7007003" y="7196047"/>
            <a:ext cx="2759422" cy="984885"/>
          </a:xfrm>
          <a:prstGeom prst="rect">
            <a:avLst/>
          </a:prstGeom>
          <a:noFill/>
        </p:spPr>
        <p:txBody>
          <a:bodyPr wrap="square" rtlCol="0">
            <a:spAutoFit/>
          </a:bodyPr>
          <a:lstStyle/>
          <a:p>
            <a:pPr algn="ctr"/>
            <a:r>
              <a:rPr lang="pt-BR" sz="2000" b="1">
                <a:solidFill>
                  <a:srgbClr val="1F497D"/>
                </a:solidFill>
                <a:latin typeface="Poppins" charset="0"/>
                <a:cs typeface="Poppins" charset="0"/>
              </a:rPr>
              <a:t>Equipe </a:t>
            </a:r>
          </a:p>
          <a:p>
            <a:pPr algn="ctr"/>
            <a:r>
              <a:rPr lang="pt-BR" sz="2000" b="1">
                <a:solidFill>
                  <a:srgbClr val="1F497D"/>
                </a:solidFill>
                <a:latin typeface="Poppins" charset="0"/>
                <a:cs typeface="Poppins" charset="0"/>
              </a:rPr>
              <a:t>Gerente de Projetos</a:t>
            </a:r>
          </a:p>
          <a:p>
            <a:pPr algn="ctr"/>
            <a:r>
              <a:rPr lang="pt-BR" b="1">
                <a:solidFill>
                  <a:schemeClr val="bg1"/>
                </a:solidFill>
                <a:latin typeface="Poppins" charset="0"/>
                <a:cs typeface="Poppins" charset="0"/>
              </a:rPr>
              <a:t>CDA-4</a:t>
            </a:r>
          </a:p>
        </p:txBody>
      </p:sp>
      <p:sp>
        <p:nvSpPr>
          <p:cNvPr id="9" name="Elipse 8"/>
          <p:cNvSpPr/>
          <p:nvPr/>
        </p:nvSpPr>
        <p:spPr>
          <a:xfrm>
            <a:off x="7068013" y="4754750"/>
            <a:ext cx="2603163" cy="1698910"/>
          </a:xfrm>
          <a:prstGeom prst="ellipse">
            <a:avLst/>
          </a:prstGeom>
          <a:no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Elipse 30"/>
          <p:cNvSpPr/>
          <p:nvPr/>
        </p:nvSpPr>
        <p:spPr>
          <a:xfrm>
            <a:off x="7064153" y="2815078"/>
            <a:ext cx="2603163" cy="1698910"/>
          </a:xfrm>
          <a:prstGeom prst="ellipse">
            <a:avLst/>
          </a:prstGeom>
          <a:no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Elipse 31"/>
          <p:cNvSpPr/>
          <p:nvPr/>
        </p:nvSpPr>
        <p:spPr>
          <a:xfrm>
            <a:off x="7068013" y="6706630"/>
            <a:ext cx="2603163" cy="1698910"/>
          </a:xfrm>
          <a:prstGeom prst="ellipse">
            <a:avLst/>
          </a:prstGeom>
          <a:no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0424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a:ln>
              <a:solidFill>
                <a:srgbClr val="1F497D"/>
              </a:solidFill>
            </a:ln>
          </p:spPr>
        </p:sp>
        <p:sp>
          <p:nvSpPr>
            <p:cNvPr id="6" name="TextBox 6"/>
            <p:cNvSpPr txBox="1"/>
            <p:nvPr/>
          </p:nvSpPr>
          <p:spPr>
            <a:xfrm>
              <a:off x="0" y="-38100"/>
              <a:ext cx="594603" cy="3038663"/>
            </a:xfrm>
            <a:prstGeom prst="rect">
              <a:avLst/>
            </a:prstGeom>
            <a:ln>
              <a:solidFill>
                <a:srgbClr val="1F497D"/>
              </a:solidFill>
            </a:ln>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53" name="Retângulo 52"/>
          <p:cNvSpPr/>
          <p:nvPr/>
        </p:nvSpPr>
        <p:spPr>
          <a:xfrm>
            <a:off x="2045898" y="3918078"/>
            <a:ext cx="11433021" cy="5962401"/>
          </a:xfrm>
          <a:prstGeom prst="rect">
            <a:avLst/>
          </a:prstGeom>
        </p:spPr>
        <p:txBody>
          <a:bodyPr wrap="square" lIns="182880" tIns="91440" rIns="182880" bIns="91440" anchor="t">
            <a:spAutoFit/>
          </a:bodyPr>
          <a:lstStyle/>
          <a:p>
            <a:pPr lvl="0">
              <a:lnSpc>
                <a:spcPct val="150000"/>
              </a:lnSpc>
            </a:pPr>
            <a:r>
              <a:rPr lang="pt-PT" b="1">
                <a:solidFill>
                  <a:srgbClr val="1F497D"/>
                </a:solidFill>
                <a:latin typeface="Poppins"/>
                <a:cs typeface="Poppins"/>
              </a:rPr>
              <a:t>Eficiência:</a:t>
            </a:r>
            <a:endParaRPr lang="pt-BR">
              <a:solidFill>
                <a:srgbClr val="1F497D"/>
              </a:solidFill>
              <a:latin typeface="Poppins"/>
              <a:cs typeface="Poppins"/>
            </a:endParaRPr>
          </a:p>
          <a:p>
            <a:pPr marL="800100" lvl="1" indent="-342900">
              <a:lnSpc>
                <a:spcPct val="150000"/>
              </a:lnSpc>
              <a:buFont typeface="Arial"/>
              <a:buChar char="•"/>
            </a:pPr>
            <a:r>
              <a:rPr lang="pt-PT">
                <a:solidFill>
                  <a:srgbClr val="1F497D"/>
                </a:solidFill>
                <a:latin typeface="Poppins"/>
                <a:cs typeface="Poppins"/>
              </a:rPr>
              <a:t>Autonomia para modular cargos e funções</a:t>
            </a:r>
            <a:endParaRPr lang="pt-BR">
              <a:solidFill>
                <a:srgbClr val="1F497D"/>
              </a:solidFill>
              <a:latin typeface="Poppins"/>
              <a:cs typeface="Poppins"/>
            </a:endParaRPr>
          </a:p>
          <a:p>
            <a:pPr marL="800100" lvl="1" indent="-342900">
              <a:lnSpc>
                <a:spcPct val="150000"/>
              </a:lnSpc>
              <a:buFont typeface="Arial"/>
              <a:buChar char="•"/>
            </a:pPr>
            <a:r>
              <a:rPr lang="pt-PT">
                <a:solidFill>
                  <a:srgbClr val="1F497D"/>
                </a:solidFill>
                <a:latin typeface="Poppins"/>
                <a:cs typeface="Poppins"/>
              </a:rPr>
              <a:t>Simplificação dos processos com a diminuição das referências de pagamento</a:t>
            </a:r>
            <a:endParaRPr lang="pt-BR">
              <a:solidFill>
                <a:srgbClr val="1F497D"/>
              </a:solidFill>
              <a:latin typeface="Poppins"/>
              <a:cs typeface="Poppins"/>
            </a:endParaRPr>
          </a:p>
          <a:p>
            <a:pPr marL="800100" lvl="1" indent="-342900">
              <a:lnSpc>
                <a:spcPct val="150000"/>
              </a:lnSpc>
              <a:buFont typeface="Arial"/>
              <a:buChar char="•"/>
            </a:pPr>
            <a:r>
              <a:rPr lang="pt-PT">
                <a:solidFill>
                  <a:srgbClr val="1F497D"/>
                </a:solidFill>
                <a:latin typeface="Poppins"/>
                <a:cs typeface="Poppins"/>
              </a:rPr>
              <a:t>Alinhamento da remuneração dos cargos em comissão as demais categorias com o regime de subsídio</a:t>
            </a:r>
            <a:endParaRPr lang="pt-BR">
              <a:solidFill>
                <a:srgbClr val="1F497D"/>
              </a:solidFill>
              <a:latin typeface="Poppins"/>
              <a:cs typeface="Poppins"/>
            </a:endParaRPr>
          </a:p>
          <a:p>
            <a:pPr marL="800100" lvl="1" indent="-342900">
              <a:lnSpc>
                <a:spcPct val="150000"/>
              </a:lnSpc>
              <a:buFont typeface="Arial"/>
              <a:buChar char="•"/>
            </a:pPr>
            <a:r>
              <a:rPr lang="pt-PT">
                <a:solidFill>
                  <a:srgbClr val="1F497D"/>
                </a:solidFill>
                <a:latin typeface="Poppins"/>
                <a:cs typeface="Poppins"/>
              </a:rPr>
              <a:t>Otimização na ocupação dos cargos em comissão</a:t>
            </a:r>
            <a:endParaRPr lang="pt-BR">
              <a:solidFill>
                <a:srgbClr val="1F497D"/>
              </a:solidFill>
              <a:latin typeface="Poppins"/>
              <a:cs typeface="Poppins"/>
            </a:endParaRPr>
          </a:p>
          <a:p>
            <a:pPr marL="800100" lvl="1" indent="-342900">
              <a:lnSpc>
                <a:spcPct val="150000"/>
              </a:lnSpc>
              <a:buFont typeface="Arial"/>
              <a:buChar char="•"/>
            </a:pPr>
            <a:r>
              <a:rPr lang="pt-PT">
                <a:solidFill>
                  <a:srgbClr val="1F497D"/>
                </a:solidFill>
                <a:latin typeface="Poppins"/>
                <a:cs typeface="Poppins"/>
              </a:rPr>
              <a:t>Estabelecimento das competências para os cargos de Direção e </a:t>
            </a:r>
            <a:r>
              <a:rPr lang="pt-PT" err="1">
                <a:solidFill>
                  <a:srgbClr val="1F497D"/>
                </a:solidFill>
                <a:latin typeface="Poppins"/>
                <a:cs typeface="Poppins"/>
              </a:rPr>
              <a:t>Assessoramento</a:t>
            </a:r>
            <a:r>
              <a:rPr lang="pt-PT">
                <a:solidFill>
                  <a:srgbClr val="1F497D"/>
                </a:solidFill>
                <a:latin typeface="Poppins"/>
                <a:cs typeface="Poppins"/>
              </a:rPr>
              <a:t> </a:t>
            </a:r>
            <a:endParaRPr lang="pt-BR">
              <a:solidFill>
                <a:srgbClr val="1F497D"/>
              </a:solidFill>
              <a:latin typeface="Poppins"/>
              <a:cs typeface="Poppins"/>
            </a:endParaRPr>
          </a:p>
          <a:p>
            <a:pPr lvl="1">
              <a:lnSpc>
                <a:spcPct val="150000"/>
              </a:lnSpc>
            </a:pPr>
            <a:endParaRPr lang="pt-BR">
              <a:solidFill>
                <a:srgbClr val="1F497D"/>
              </a:solidFill>
              <a:latin typeface="Poppins" charset="0"/>
              <a:cs typeface="Poppins" charset="0"/>
            </a:endParaRPr>
          </a:p>
          <a:p>
            <a:pPr lvl="0">
              <a:lnSpc>
                <a:spcPct val="150000"/>
              </a:lnSpc>
            </a:pPr>
            <a:r>
              <a:rPr lang="pt-PT" b="1">
                <a:solidFill>
                  <a:srgbClr val="1F497D"/>
                </a:solidFill>
                <a:latin typeface="Poppins"/>
                <a:cs typeface="Poppins"/>
              </a:rPr>
              <a:t>Valores e cultura organizacional:</a:t>
            </a:r>
            <a:endParaRPr lang="pt-BR">
              <a:solidFill>
                <a:srgbClr val="1F497D"/>
              </a:solidFill>
              <a:latin typeface="Poppins"/>
              <a:cs typeface="Poppins"/>
            </a:endParaRPr>
          </a:p>
          <a:p>
            <a:pPr marL="800100" lvl="1" indent="-342900">
              <a:lnSpc>
                <a:spcPct val="150000"/>
              </a:lnSpc>
              <a:buFont typeface="Arial"/>
              <a:buChar char="•"/>
            </a:pPr>
            <a:r>
              <a:rPr lang="pt-PT">
                <a:solidFill>
                  <a:srgbClr val="1F497D"/>
                </a:solidFill>
                <a:latin typeface="Poppins"/>
                <a:cs typeface="Poppins"/>
              </a:rPr>
              <a:t>Valorização do funcionalismo</a:t>
            </a:r>
            <a:endParaRPr lang="pt-BR">
              <a:solidFill>
                <a:srgbClr val="1F497D"/>
              </a:solidFill>
              <a:latin typeface="Poppins"/>
              <a:cs typeface="Poppins"/>
            </a:endParaRPr>
          </a:p>
          <a:p>
            <a:pPr marL="800100" lvl="1" indent="-342900">
              <a:lnSpc>
                <a:spcPct val="150000"/>
              </a:lnSpc>
              <a:buFont typeface="Arial"/>
              <a:buChar char="•"/>
            </a:pPr>
            <a:r>
              <a:rPr lang="pt-PT">
                <a:solidFill>
                  <a:srgbClr val="1F497D"/>
                </a:solidFill>
                <a:latin typeface="Poppins"/>
                <a:cs typeface="Poppins"/>
              </a:rPr>
              <a:t>Enfrentamento à rotatividade e baixa retenção de talentos</a:t>
            </a:r>
          </a:p>
          <a:p>
            <a:pPr marL="800100" lvl="1" indent="-342900">
              <a:lnSpc>
                <a:spcPct val="150000"/>
              </a:lnSpc>
              <a:buFont typeface="Arial"/>
              <a:buChar char="•"/>
            </a:pPr>
            <a:endParaRPr lang="pt-PT">
              <a:solidFill>
                <a:srgbClr val="1F497D"/>
              </a:solidFill>
              <a:latin typeface="Poppins"/>
              <a:cs typeface="Poppins"/>
            </a:endParaRPr>
          </a:p>
          <a:p>
            <a:pPr>
              <a:lnSpc>
                <a:spcPct val="150000"/>
              </a:lnSpc>
            </a:pPr>
            <a:r>
              <a:rPr lang="pt-PT" b="1">
                <a:solidFill>
                  <a:srgbClr val="1F497D"/>
                </a:solidFill>
                <a:latin typeface="Poppins"/>
                <a:cs typeface="Segoe UI"/>
              </a:rPr>
              <a:t>Referência para entes externos – Compartilhamento de conhecimento técnico e experiência</a:t>
            </a:r>
          </a:p>
          <a:p>
            <a:pPr lvl="1">
              <a:lnSpc>
                <a:spcPct val="150000"/>
              </a:lnSpc>
            </a:pPr>
            <a:endParaRPr lang="pt-PT">
              <a:solidFill>
                <a:srgbClr val="1F497D"/>
              </a:solidFill>
              <a:latin typeface="Poppins"/>
              <a:cs typeface="Poppins"/>
            </a:endParaRPr>
          </a:p>
        </p:txBody>
      </p:sp>
      <p:pic>
        <p:nvPicPr>
          <p:cNvPr id="5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01132" y="3111810"/>
            <a:ext cx="3525393" cy="1966642"/>
          </a:xfrm>
          <a:prstGeom prst="rect">
            <a:avLst/>
          </a:prstGeom>
          <a:noFill/>
          <a:ln w="38100">
            <a:solidFill>
              <a:srgbClr val="1F497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54103" y="5960712"/>
            <a:ext cx="2554518" cy="3286165"/>
          </a:xfrm>
          <a:prstGeom prst="rect">
            <a:avLst/>
          </a:prstGeom>
          <a:noFill/>
          <a:ln w="28575">
            <a:solidFill>
              <a:srgbClr val="1F497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Retângulo: Cantos Arredondados 57">
            <a:extLst>
              <a:ext uri="{FF2B5EF4-FFF2-40B4-BE49-F238E27FC236}">
                <a16:creationId xmlns:a16="http://schemas.microsoft.com/office/drawing/2014/main" id="{E7BE3EAF-A89F-E1C6-C9E4-C28510194476}"/>
              </a:ext>
            </a:extLst>
          </p:cNvPr>
          <p:cNvSpPr/>
          <p:nvPr/>
        </p:nvSpPr>
        <p:spPr>
          <a:xfrm>
            <a:off x="2066026" y="2096445"/>
            <a:ext cx="10895308" cy="1577668"/>
          </a:xfrm>
          <a:prstGeom prst="roundRect">
            <a:avLst/>
          </a:prstGeom>
          <a:solidFill>
            <a:srgbClr val="1F497D"/>
          </a:solidFill>
          <a:ln>
            <a:solidFill>
              <a:srgbClr val="1F49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PT" sz="2000" baseline="0">
                <a:solidFill>
                  <a:srgbClr val="FFFFFF"/>
                </a:solidFill>
                <a:latin typeface="Poppins" charset="0"/>
                <a:cs typeface="Poppins" charset="0"/>
              </a:rPr>
              <a:t>Aumento de eficiência organizacional e modernização da estrutura de cargos em comissão com legislação moderna que valoriza o servidor, inova, simplifica, melhora a gestão e a prestação de serviços aos cidadãos.</a:t>
            </a:r>
            <a:endParaRPr lang="pt-BR" sz="2000">
              <a:latin typeface="Poppins" charset="0"/>
              <a:cs typeface="Poppins" charset="0"/>
            </a:endParaRPr>
          </a:p>
        </p:txBody>
      </p:sp>
      <p:sp>
        <p:nvSpPr>
          <p:cNvPr id="59" name="object 36">
            <a:extLst>
              <a:ext uri="{FF2B5EF4-FFF2-40B4-BE49-F238E27FC236}">
                <a16:creationId xmlns:a16="http://schemas.microsoft.com/office/drawing/2014/main" id="{921A63CD-4385-E416-2166-80039093770F}"/>
              </a:ext>
            </a:extLst>
          </p:cNvPr>
          <p:cNvSpPr/>
          <p:nvPr/>
        </p:nvSpPr>
        <p:spPr>
          <a:xfrm>
            <a:off x="1918530" y="283433"/>
            <a:ext cx="1300842" cy="1287235"/>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chemeClr val="accent6">
              <a:lumMod val="75000"/>
            </a:schemeClr>
          </a:solidFill>
        </p:spPr>
        <p:txBody>
          <a:bodyPr wrap="square" lIns="0" tIns="0" rIns="0" bIns="0" rtlCol="0"/>
          <a:lstStyle/>
          <a:p>
            <a:endParaRPr/>
          </a:p>
        </p:txBody>
      </p:sp>
      <p:pic>
        <p:nvPicPr>
          <p:cNvPr id="60" name="Gráfico 24" descr="Rolagem estrutura de tópicos">
            <a:extLst>
              <a:ext uri="{FF2B5EF4-FFF2-40B4-BE49-F238E27FC236}">
                <a16:creationId xmlns:a16="http://schemas.microsoft.com/office/drawing/2014/main" id="{17FACDC8-F22B-2D83-59AE-F8E38ACBC1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66026" y="488471"/>
            <a:ext cx="914400" cy="914400"/>
          </a:xfrm>
          <a:prstGeom prst="rect">
            <a:avLst/>
          </a:prstGeom>
        </p:spPr>
      </p:pic>
      <p:sp>
        <p:nvSpPr>
          <p:cNvPr id="61" name="object 5">
            <a:extLst>
              <a:ext uri="{FF2B5EF4-FFF2-40B4-BE49-F238E27FC236}">
                <a16:creationId xmlns:a16="http://schemas.microsoft.com/office/drawing/2014/main" id="{3D951AED-B2E5-2E59-ED52-E3A5184AF364}"/>
              </a:ext>
            </a:extLst>
          </p:cNvPr>
          <p:cNvSpPr txBox="1"/>
          <p:nvPr/>
        </p:nvSpPr>
        <p:spPr>
          <a:xfrm>
            <a:off x="3383017" y="265386"/>
            <a:ext cx="14085176" cy="1087477"/>
          </a:xfrm>
          <a:prstGeom prst="rect">
            <a:avLst/>
          </a:prstGeom>
        </p:spPr>
        <p:txBody>
          <a:bodyPr vert="horz" wrap="square" lIns="0" tIns="33020" rIns="0" bIns="0" rtlCol="0" anchor="t">
            <a:spAutoFit/>
          </a:bodyPr>
          <a:lstStyle/>
          <a:p>
            <a:pPr marL="25400" marR="10160" algn="just">
              <a:spcBef>
                <a:spcPts val="260"/>
              </a:spcBef>
            </a:pPr>
            <a:endParaRPr lang="pt-BR" sz="2600" b="1" spc="20">
              <a:solidFill>
                <a:schemeClr val="tx2"/>
              </a:solidFill>
              <a:latin typeface="Poppins 2" panose="020B0604020202020204" charset="0"/>
              <a:cs typeface="Poppins 2" panose="020B0604020202020204" charset="0"/>
            </a:endParaRPr>
          </a:p>
          <a:p>
            <a:pPr marL="25400" marR="10160" algn="just">
              <a:spcBef>
                <a:spcPts val="260"/>
              </a:spcBef>
            </a:pPr>
            <a:r>
              <a:rPr lang="pt-BR" sz="4000" b="1" spc="20">
                <a:solidFill>
                  <a:schemeClr val="tx2"/>
                </a:solidFill>
                <a:latin typeface="Poppins Bold"/>
                <a:cs typeface="Poppins 2"/>
              </a:rPr>
              <a:t>RESULTADOS</a:t>
            </a:r>
          </a:p>
        </p:txBody>
      </p:sp>
    </p:spTree>
    <p:extLst>
      <p:ext uri="{BB962C8B-B14F-4D97-AF65-F5344CB8AC3E}">
        <p14:creationId xmlns:p14="http://schemas.microsoft.com/office/powerpoint/2010/main" val="1010537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524319" cy="10287000"/>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3" name="Group 3"/>
          <p:cNvGrpSpPr/>
          <p:nvPr/>
        </p:nvGrpSpPr>
        <p:grpSpPr>
          <a:xfrm>
            <a:off x="-602413" y="-1105761"/>
            <a:ext cx="7336602" cy="11392761"/>
            <a:chOff x="0" y="0"/>
            <a:chExt cx="1932274" cy="3000563"/>
          </a:xfrm>
        </p:grpSpPr>
        <p:sp>
          <p:nvSpPr>
            <p:cNvPr id="4" name="Freeform 4"/>
            <p:cNvSpPr/>
            <p:nvPr/>
          </p:nvSpPr>
          <p:spPr>
            <a:xfrm>
              <a:off x="0" y="0"/>
              <a:ext cx="1932274" cy="3000563"/>
            </a:xfrm>
            <a:custGeom>
              <a:avLst/>
              <a:gdLst/>
              <a:ahLst/>
              <a:cxnLst/>
              <a:rect l="l" t="t" r="r" b="b"/>
              <a:pathLst>
                <a:path w="1932274" h="3000563">
                  <a:moveTo>
                    <a:pt x="0" y="0"/>
                  </a:moveTo>
                  <a:lnTo>
                    <a:pt x="1932274" y="0"/>
                  </a:lnTo>
                  <a:lnTo>
                    <a:pt x="1932274" y="3000563"/>
                  </a:lnTo>
                  <a:lnTo>
                    <a:pt x="0" y="3000563"/>
                  </a:lnTo>
                  <a:close/>
                </a:path>
              </a:pathLst>
            </a:custGeom>
            <a:solidFill>
              <a:srgbClr val="1A3C73"/>
            </a:solidFill>
          </p:spPr>
        </p:sp>
        <p:sp>
          <p:nvSpPr>
            <p:cNvPr id="5" name="TextBox 5"/>
            <p:cNvSpPr txBox="1"/>
            <p:nvPr/>
          </p:nvSpPr>
          <p:spPr>
            <a:xfrm>
              <a:off x="0" y="-38100"/>
              <a:ext cx="1932274" cy="303866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0531" y="2387512"/>
            <a:ext cx="19832409" cy="5224561"/>
            <a:chOff x="0" y="0"/>
            <a:chExt cx="2937512" cy="773845"/>
          </a:xfrm>
        </p:grpSpPr>
        <p:sp>
          <p:nvSpPr>
            <p:cNvPr id="7" name="Freeform 7"/>
            <p:cNvSpPr/>
            <p:nvPr/>
          </p:nvSpPr>
          <p:spPr>
            <a:xfrm>
              <a:off x="0" y="0"/>
              <a:ext cx="2937512" cy="773845"/>
            </a:xfrm>
            <a:custGeom>
              <a:avLst/>
              <a:gdLst/>
              <a:ahLst/>
              <a:cxnLst/>
              <a:rect l="l" t="t" r="r" b="b"/>
              <a:pathLst>
                <a:path w="2937512" h="773845">
                  <a:moveTo>
                    <a:pt x="19909" y="0"/>
                  </a:moveTo>
                  <a:lnTo>
                    <a:pt x="2917603" y="0"/>
                  </a:lnTo>
                  <a:cubicBezTo>
                    <a:pt x="2928598" y="0"/>
                    <a:pt x="2937512" y="8913"/>
                    <a:pt x="2937512" y="19909"/>
                  </a:cubicBezTo>
                  <a:lnTo>
                    <a:pt x="2937512" y="753936"/>
                  </a:lnTo>
                  <a:cubicBezTo>
                    <a:pt x="2937512" y="764931"/>
                    <a:pt x="2928598" y="773845"/>
                    <a:pt x="2917603" y="773845"/>
                  </a:cubicBezTo>
                  <a:lnTo>
                    <a:pt x="19909" y="773845"/>
                  </a:lnTo>
                  <a:cubicBezTo>
                    <a:pt x="8913" y="773845"/>
                    <a:pt x="0" y="764931"/>
                    <a:pt x="0" y="753936"/>
                  </a:cubicBezTo>
                  <a:lnTo>
                    <a:pt x="0" y="19909"/>
                  </a:lnTo>
                  <a:cubicBezTo>
                    <a:pt x="0" y="8913"/>
                    <a:pt x="8913" y="0"/>
                    <a:pt x="19909" y="0"/>
                  </a:cubicBezTo>
                  <a:close/>
                </a:path>
              </a:pathLst>
            </a:custGeom>
            <a:solidFill>
              <a:srgbClr val="EE7830"/>
            </a:solidFill>
          </p:spPr>
        </p:sp>
        <p:sp>
          <p:nvSpPr>
            <p:cNvPr id="8" name="TextBox 8"/>
            <p:cNvSpPr txBox="1"/>
            <p:nvPr/>
          </p:nvSpPr>
          <p:spPr>
            <a:xfrm>
              <a:off x="0" y="-38100"/>
              <a:ext cx="2937512" cy="81194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0" y="0"/>
            <a:ext cx="19680527" cy="7612073"/>
          </a:xfrm>
          <a:custGeom>
            <a:avLst/>
            <a:gdLst/>
            <a:ahLst/>
            <a:cxnLst/>
            <a:rect l="l" t="t" r="r" b="b"/>
            <a:pathLst>
              <a:path w="19680527" h="7612073">
                <a:moveTo>
                  <a:pt x="0" y="0"/>
                </a:moveTo>
                <a:lnTo>
                  <a:pt x="19680527" y="0"/>
                </a:lnTo>
                <a:lnTo>
                  <a:pt x="19680527" y="7612073"/>
                </a:lnTo>
                <a:lnTo>
                  <a:pt x="0" y="7612073"/>
                </a:lnTo>
                <a:lnTo>
                  <a:pt x="0" y="0"/>
                </a:lnTo>
                <a:close/>
              </a:path>
            </a:pathLst>
          </a:custGeom>
          <a:blipFill>
            <a:blip r:embed="rId3"/>
            <a:stretch>
              <a:fillRect t="-27653" b="-12068"/>
            </a:stretch>
          </a:blipFill>
        </p:spPr>
      </p:sp>
      <p:sp>
        <p:nvSpPr>
          <p:cNvPr id="10" name="Freeform 10"/>
          <p:cNvSpPr/>
          <p:nvPr/>
        </p:nvSpPr>
        <p:spPr>
          <a:xfrm>
            <a:off x="1028700" y="8453136"/>
            <a:ext cx="2539108" cy="919072"/>
          </a:xfrm>
          <a:custGeom>
            <a:avLst/>
            <a:gdLst/>
            <a:ahLst/>
            <a:cxnLst/>
            <a:rect l="l" t="t" r="r" b="b"/>
            <a:pathLst>
              <a:path w="2539108" h="919072">
                <a:moveTo>
                  <a:pt x="0" y="0"/>
                </a:moveTo>
                <a:lnTo>
                  <a:pt x="2539108" y="0"/>
                </a:lnTo>
                <a:lnTo>
                  <a:pt x="2539108" y="919071"/>
                </a:lnTo>
                <a:lnTo>
                  <a:pt x="0" y="919071"/>
                </a:lnTo>
                <a:lnTo>
                  <a:pt x="0" y="0"/>
                </a:lnTo>
                <a:close/>
              </a:path>
            </a:pathLst>
          </a:custGeom>
          <a:blipFill>
            <a:blip r:embed="rId4"/>
            <a:stretch>
              <a:fillRect t="-838"/>
            </a:stretch>
          </a:blipFill>
        </p:spPr>
      </p:sp>
      <p:sp>
        <p:nvSpPr>
          <p:cNvPr id="11" name="TextBox 11"/>
          <p:cNvSpPr txBox="1"/>
          <p:nvPr/>
        </p:nvSpPr>
        <p:spPr>
          <a:xfrm>
            <a:off x="1028700" y="3653637"/>
            <a:ext cx="9119974" cy="2808461"/>
          </a:xfrm>
          <a:prstGeom prst="rect">
            <a:avLst/>
          </a:prstGeom>
        </p:spPr>
        <p:txBody>
          <a:bodyPr lIns="0" tIns="0" rIns="0" bIns="0" rtlCol="0" anchor="t">
            <a:spAutoFit/>
          </a:bodyPr>
          <a:lstStyle/>
          <a:p>
            <a:pPr algn="just">
              <a:lnSpc>
                <a:spcPts val="7272"/>
              </a:lnSpc>
            </a:pPr>
            <a:r>
              <a:rPr lang="en-US" sz="5400" b="1" err="1">
                <a:solidFill>
                  <a:srgbClr val="FFFFFF"/>
                </a:solidFill>
                <a:latin typeface="Poppins"/>
                <a:cs typeface="Poppins"/>
              </a:rPr>
              <a:t>Tipificação</a:t>
            </a:r>
            <a:r>
              <a:rPr lang="en-US" sz="5400" b="1">
                <a:solidFill>
                  <a:srgbClr val="FFFFFF"/>
                </a:solidFill>
                <a:latin typeface="Poppins"/>
                <a:cs typeface="Poppins"/>
              </a:rPr>
              <a:t> de</a:t>
            </a:r>
          </a:p>
          <a:p>
            <a:pPr algn="just">
              <a:lnSpc>
                <a:spcPts val="7272"/>
              </a:lnSpc>
            </a:pPr>
            <a:r>
              <a:rPr lang="en-US" sz="5400" b="1" err="1">
                <a:solidFill>
                  <a:srgbClr val="FFFFFF"/>
                </a:solidFill>
                <a:latin typeface="Poppins"/>
                <a:cs typeface="Poppins"/>
              </a:rPr>
              <a:t>unidades</a:t>
            </a:r>
            <a:endParaRPr lang="en-US" sz="5400" b="1">
              <a:solidFill>
                <a:srgbClr val="FFFFFF"/>
              </a:solidFill>
              <a:latin typeface="Poppins"/>
              <a:cs typeface="Poppins"/>
            </a:endParaRPr>
          </a:p>
          <a:p>
            <a:pPr algn="just">
              <a:lnSpc>
                <a:spcPts val="7272"/>
              </a:lnSpc>
            </a:pPr>
            <a:r>
              <a:rPr lang="en-US" sz="5400" b="1" err="1">
                <a:solidFill>
                  <a:srgbClr val="FFFFFF"/>
                </a:solidFill>
                <a:latin typeface="Poppins"/>
                <a:cs typeface="Poppins"/>
              </a:rPr>
              <a:t>organizacionais</a:t>
            </a:r>
            <a:endParaRPr lang="en-US" sz="5400" b="1">
              <a:solidFill>
                <a:srgbClr val="FFFFFF"/>
              </a:solidFill>
              <a:latin typeface="Poppins"/>
              <a:cs typeface="Poppins"/>
            </a:endParaRPr>
          </a:p>
        </p:txBody>
      </p:sp>
      <p:sp>
        <p:nvSpPr>
          <p:cNvPr id="12" name="Freeform 12"/>
          <p:cNvSpPr/>
          <p:nvPr/>
        </p:nvSpPr>
        <p:spPr>
          <a:xfrm>
            <a:off x="8894322" y="307722"/>
            <a:ext cx="9005236" cy="7302215"/>
          </a:xfrm>
          <a:custGeom>
            <a:avLst/>
            <a:gdLst/>
            <a:ahLst/>
            <a:cxnLst/>
            <a:rect l="l" t="t" r="r" b="b"/>
            <a:pathLst>
              <a:path w="9005236" h="7302215">
                <a:moveTo>
                  <a:pt x="0" y="0"/>
                </a:moveTo>
                <a:lnTo>
                  <a:pt x="9005236" y="0"/>
                </a:lnTo>
                <a:lnTo>
                  <a:pt x="9005236" y="7302215"/>
                </a:lnTo>
                <a:lnTo>
                  <a:pt x="0" y="7302215"/>
                </a:lnTo>
                <a:lnTo>
                  <a:pt x="0" y="0"/>
                </a:lnTo>
                <a:close/>
              </a:path>
            </a:pathLst>
          </a:custGeom>
          <a:blipFill>
            <a:blip r:embed="rId5">
              <a:alphaModFix amt="18000"/>
            </a:blip>
            <a:stretch>
              <a:fillRect t="-11191" r="-9076" b="-45157"/>
            </a:stretch>
          </a:blipFill>
        </p:spPr>
      </p:sp>
      <p:sp>
        <p:nvSpPr>
          <p:cNvPr id="13" name="Freeform 13"/>
          <p:cNvSpPr/>
          <p:nvPr/>
        </p:nvSpPr>
        <p:spPr>
          <a:xfrm>
            <a:off x="9035643" y="427459"/>
            <a:ext cx="8665444" cy="7192003"/>
          </a:xfrm>
          <a:custGeom>
            <a:avLst/>
            <a:gdLst/>
            <a:ahLst/>
            <a:cxnLst/>
            <a:rect l="l" t="t" r="r" b="b"/>
            <a:pathLst>
              <a:path w="8665444" h="7192003">
                <a:moveTo>
                  <a:pt x="0" y="0"/>
                </a:moveTo>
                <a:lnTo>
                  <a:pt x="8665444" y="0"/>
                </a:lnTo>
                <a:lnTo>
                  <a:pt x="8665444" y="7192003"/>
                </a:lnTo>
                <a:lnTo>
                  <a:pt x="0" y="7192003"/>
                </a:lnTo>
                <a:lnTo>
                  <a:pt x="0" y="0"/>
                </a:lnTo>
                <a:close/>
              </a:path>
            </a:pathLst>
          </a:custGeom>
          <a:blipFill>
            <a:blip r:embed="rId6"/>
            <a:stretch>
              <a:fillRect t="-11025" r="-9982" b="-42998"/>
            </a:stretch>
          </a:blipFill>
        </p:spPr>
      </p:sp>
    </p:spTree>
    <p:extLst>
      <p:ext uri="{BB962C8B-B14F-4D97-AF65-F5344CB8AC3E}">
        <p14:creationId xmlns:p14="http://schemas.microsoft.com/office/powerpoint/2010/main" val="218236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12" name="TextBox 3"/>
          <p:cNvSpPr txBox="1"/>
          <p:nvPr/>
        </p:nvSpPr>
        <p:spPr>
          <a:xfrm>
            <a:off x="2362200" y="3314700"/>
            <a:ext cx="6324600" cy="5386090"/>
          </a:xfrm>
          <a:prstGeom prst="rect">
            <a:avLst/>
          </a:prstGeom>
        </p:spPr>
        <p:txBody>
          <a:bodyPr wrap="square" lIns="0" tIns="0" rIns="0" bIns="0" rtlCol="0" anchor="t">
            <a:spAutoFit/>
          </a:bodyPr>
          <a:lstStyle/>
          <a:p>
            <a:pPr algn="just">
              <a:lnSpc>
                <a:spcPts val="2998"/>
              </a:lnSpc>
            </a:pPr>
            <a:r>
              <a:rPr lang="pt-BR" sz="2600">
                <a:solidFill>
                  <a:srgbClr val="1A3C73"/>
                </a:solidFill>
                <a:latin typeface="Poppins"/>
                <a:cs typeface="Poppins"/>
              </a:rPr>
              <a:t>A tipificação das unidades nada mais é do que uma </a:t>
            </a:r>
            <a:r>
              <a:rPr lang="pt-BR" sz="2600" b="1">
                <a:solidFill>
                  <a:srgbClr val="1A3C73"/>
                </a:solidFill>
                <a:latin typeface="Poppins"/>
                <a:cs typeface="Poppins"/>
              </a:rPr>
              <a:t>definição</a:t>
            </a:r>
            <a:r>
              <a:rPr lang="pt-BR" sz="2600">
                <a:solidFill>
                  <a:srgbClr val="1A3C73"/>
                </a:solidFill>
                <a:latin typeface="Poppins"/>
                <a:cs typeface="Poppins"/>
              </a:rPr>
              <a:t> dos tipos organizacionais existentes nas estruturas dos órgãos municipais.</a:t>
            </a:r>
            <a:endParaRPr lang="pt-BR">
              <a:solidFill>
                <a:srgbClr val="1A3C73"/>
              </a:solidFill>
              <a:cs typeface="Calibri"/>
            </a:endParaRPr>
          </a:p>
          <a:p>
            <a:pPr algn="just">
              <a:lnSpc>
                <a:spcPts val="2998"/>
              </a:lnSpc>
            </a:pPr>
            <a:endParaRPr lang="pt-BR" sz="2600">
              <a:solidFill>
                <a:srgbClr val="1A3C73"/>
              </a:solidFill>
              <a:latin typeface="Poppins"/>
              <a:cs typeface="Poppins"/>
            </a:endParaRPr>
          </a:p>
          <a:p>
            <a:pPr algn="just">
              <a:lnSpc>
                <a:spcPts val="2998"/>
              </a:lnSpc>
            </a:pPr>
            <a:r>
              <a:rPr lang="pt-BR" sz="2600">
                <a:solidFill>
                  <a:srgbClr val="1A3C73"/>
                </a:solidFill>
                <a:latin typeface="Poppins"/>
                <a:cs typeface="Poppins"/>
              </a:rPr>
              <a:t>A tipificação não tem por objetivo propor novas unidades ou alterar substantivamente as unidades existentes, mas antes explicitá-las, evidenciando assim elementos de diferenciação entre elas e reforçando a vinculação de suas características às competências dos cargos de comando correspondentes.</a:t>
            </a:r>
          </a:p>
        </p:txBody>
      </p:sp>
      <p:sp>
        <p:nvSpPr>
          <p:cNvPr id="57" name="Retângulo de cantos arredondados 56"/>
          <p:cNvSpPr/>
          <p:nvPr/>
        </p:nvSpPr>
        <p:spPr>
          <a:xfrm>
            <a:off x="10147394" y="3477993"/>
            <a:ext cx="1756493" cy="870857"/>
          </a:xfrm>
          <a:prstGeom prst="round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600" b="1"/>
              <a:t>Coordenadoria </a:t>
            </a:r>
          </a:p>
        </p:txBody>
      </p:sp>
      <p:sp>
        <p:nvSpPr>
          <p:cNvPr id="58" name="Retângulo de cantos arredondados 57"/>
          <p:cNvSpPr/>
          <p:nvPr/>
        </p:nvSpPr>
        <p:spPr>
          <a:xfrm>
            <a:off x="12296955" y="3477993"/>
            <a:ext cx="1756493" cy="870857"/>
          </a:xfrm>
          <a:prstGeom prst="round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600" b="1"/>
              <a:t>Coordenação</a:t>
            </a:r>
          </a:p>
        </p:txBody>
      </p:sp>
      <p:sp>
        <p:nvSpPr>
          <p:cNvPr id="59" name="Retângulo de cantos arredondados 58"/>
          <p:cNvSpPr/>
          <p:nvPr/>
        </p:nvSpPr>
        <p:spPr>
          <a:xfrm>
            <a:off x="14536715" y="3477992"/>
            <a:ext cx="1756493" cy="870857"/>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1600" b="1"/>
              <a:t>Departamento</a:t>
            </a:r>
          </a:p>
        </p:txBody>
      </p:sp>
      <p:sp>
        <p:nvSpPr>
          <p:cNvPr id="60" name="Retângulo de cantos arredondados 59"/>
          <p:cNvSpPr/>
          <p:nvPr/>
        </p:nvSpPr>
        <p:spPr>
          <a:xfrm>
            <a:off x="10147393" y="4969534"/>
            <a:ext cx="1756493" cy="870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a:t>Divisão</a:t>
            </a:r>
          </a:p>
        </p:txBody>
      </p:sp>
      <p:sp>
        <p:nvSpPr>
          <p:cNvPr id="61" name="Retângulo de cantos arredondados 60"/>
          <p:cNvSpPr/>
          <p:nvPr/>
        </p:nvSpPr>
        <p:spPr>
          <a:xfrm>
            <a:off x="12296955" y="4968445"/>
            <a:ext cx="1756493" cy="870857"/>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1600" b="1"/>
              <a:t>Supervisão</a:t>
            </a:r>
          </a:p>
        </p:txBody>
      </p:sp>
      <p:sp>
        <p:nvSpPr>
          <p:cNvPr id="62" name="Retângulo de cantos arredondados 61"/>
          <p:cNvSpPr/>
          <p:nvPr/>
        </p:nvSpPr>
        <p:spPr>
          <a:xfrm>
            <a:off x="14582955" y="4969534"/>
            <a:ext cx="1756493" cy="870857"/>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1600" b="1"/>
              <a:t>Núcleo </a:t>
            </a:r>
          </a:p>
        </p:txBody>
      </p:sp>
      <p:sp>
        <p:nvSpPr>
          <p:cNvPr id="63" name="Retângulo de cantos arredondados 62"/>
          <p:cNvSpPr/>
          <p:nvPr/>
        </p:nvSpPr>
        <p:spPr>
          <a:xfrm>
            <a:off x="10147394" y="6463247"/>
            <a:ext cx="1756493" cy="870857"/>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1600" b="1"/>
              <a:t>Unidade</a:t>
            </a:r>
          </a:p>
        </p:txBody>
      </p:sp>
      <p:sp>
        <p:nvSpPr>
          <p:cNvPr id="64" name="CaixaDeTexto 63"/>
          <p:cNvSpPr txBox="1"/>
          <p:nvPr/>
        </p:nvSpPr>
        <p:spPr>
          <a:xfrm>
            <a:off x="10412195" y="7942913"/>
            <a:ext cx="6192055"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
              </a:rPr>
              <a:t>Unidades organizacionais da Administração Municipal</a:t>
            </a:r>
          </a:p>
        </p:txBody>
      </p:sp>
      <p:sp>
        <p:nvSpPr>
          <p:cNvPr id="65" name="Retângulo de cantos arredondados 64"/>
          <p:cNvSpPr/>
          <p:nvPr/>
        </p:nvSpPr>
        <p:spPr>
          <a:xfrm>
            <a:off x="12296955" y="6463247"/>
            <a:ext cx="1756493" cy="870857"/>
          </a:xfrm>
          <a:prstGeom prst="roundRect">
            <a:avLst/>
          </a:prstGeom>
          <a:solidFill>
            <a:schemeClr val="bg1">
              <a:lumMod val="50000"/>
            </a:schemeClr>
          </a:solidFill>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600" b="1"/>
              <a:t>Equipamentos públicos</a:t>
            </a:r>
          </a:p>
        </p:txBody>
      </p:sp>
      <p:sp>
        <p:nvSpPr>
          <p:cNvPr id="2" name="object 16">
            <a:extLst>
              <a:ext uri="{FF2B5EF4-FFF2-40B4-BE49-F238E27FC236}">
                <a16:creationId xmlns:a16="http://schemas.microsoft.com/office/drawing/2014/main" id="{6833E2AB-0224-FA08-B714-3F9CF5768E99}"/>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sp>
        <p:nvSpPr>
          <p:cNvPr id="13" name="TextBox 7">
            <a:extLst>
              <a:ext uri="{FF2B5EF4-FFF2-40B4-BE49-F238E27FC236}">
                <a16:creationId xmlns:a16="http://schemas.microsoft.com/office/drawing/2014/main" id="{F84EBCF3-090E-91FF-A69F-902BB7F1BA0C}"/>
              </a:ext>
            </a:extLst>
          </p:cNvPr>
          <p:cNvSpPr txBox="1"/>
          <p:nvPr/>
        </p:nvSpPr>
        <p:spPr>
          <a:xfrm>
            <a:off x="3472158" y="704582"/>
            <a:ext cx="12247279" cy="56682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4000" b="1">
                <a:solidFill>
                  <a:schemeClr val="tx2"/>
                </a:solidFill>
                <a:latin typeface="Poppins Bold"/>
              </a:rPr>
              <a:t>TIPIFICAÇÃO DAS UNIDADES: O QUE É?</a:t>
            </a:r>
            <a:endParaRPr lang="pt-BR">
              <a:solidFill>
                <a:schemeClr val="tx2"/>
              </a:solidFill>
            </a:endParaRPr>
          </a:p>
        </p:txBody>
      </p:sp>
      <p:pic>
        <p:nvPicPr>
          <p:cNvPr id="15" name="Gráfico 14" descr="Apresentação com organograma estrutura de tópicos">
            <a:extLst>
              <a:ext uri="{FF2B5EF4-FFF2-40B4-BE49-F238E27FC236}">
                <a16:creationId xmlns:a16="http://schemas.microsoft.com/office/drawing/2014/main" id="{13DF01AC-8454-A8E1-CA63-069F531881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7592" y="437791"/>
            <a:ext cx="914400" cy="914400"/>
          </a:xfrm>
          <a:prstGeom prst="rect">
            <a:avLst/>
          </a:prstGeom>
        </p:spPr>
      </p:pic>
    </p:spTree>
    <p:extLst>
      <p:ext uri="{BB962C8B-B14F-4D97-AF65-F5344CB8AC3E}">
        <p14:creationId xmlns:p14="http://schemas.microsoft.com/office/powerpoint/2010/main" val="17588359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504216"/>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grpSp>
        <p:nvGrpSpPr>
          <p:cNvPr id="12" name="Grupo 11"/>
          <p:cNvGrpSpPr/>
          <p:nvPr/>
        </p:nvGrpSpPr>
        <p:grpSpPr>
          <a:xfrm>
            <a:off x="2835637" y="3414224"/>
            <a:ext cx="5699343" cy="5023129"/>
            <a:chOff x="7610475" y="2904015"/>
            <a:chExt cx="6191249" cy="5439885"/>
          </a:xfrm>
        </p:grpSpPr>
        <p:sp>
          <p:nvSpPr>
            <p:cNvPr id="13" name="Triângulo isósceles 12"/>
            <p:cNvSpPr/>
            <p:nvPr/>
          </p:nvSpPr>
          <p:spPr>
            <a:xfrm>
              <a:off x="7610475" y="2904015"/>
              <a:ext cx="6191249" cy="5439885"/>
            </a:xfrm>
            <a:prstGeom prst="triangle">
              <a:avLst/>
            </a:prstGeom>
            <a:solidFill>
              <a:schemeClr val="bg1">
                <a:lumMod val="85000"/>
              </a:schemeClr>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de cantos arredondados 13"/>
            <p:cNvSpPr/>
            <p:nvPr/>
          </p:nvSpPr>
          <p:spPr>
            <a:xfrm>
              <a:off x="10013446" y="4777569"/>
              <a:ext cx="1415148" cy="595535"/>
            </a:xfrm>
            <a:prstGeom prst="roundRect">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000" b="1">
                  <a:latin typeface="Poppins"/>
                  <a:cs typeface="Poppins"/>
                </a:rPr>
                <a:t>Coordenadoria</a:t>
              </a:r>
            </a:p>
          </p:txBody>
        </p:sp>
        <p:sp>
          <p:nvSpPr>
            <p:cNvPr id="15" name="Retângulo de cantos arredondados 14"/>
            <p:cNvSpPr/>
            <p:nvPr/>
          </p:nvSpPr>
          <p:spPr>
            <a:xfrm>
              <a:off x="9307704" y="5538148"/>
              <a:ext cx="1330490" cy="595535"/>
            </a:xfrm>
            <a:prstGeom prst="roundRect">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1000" b="1">
                  <a:latin typeface="Poppins"/>
                  <a:cs typeface="Poppins"/>
                </a:rPr>
                <a:t>Coordenação</a:t>
              </a:r>
            </a:p>
          </p:txBody>
        </p:sp>
        <p:sp>
          <p:nvSpPr>
            <p:cNvPr id="16" name="Retângulo de cantos arredondados 15"/>
            <p:cNvSpPr/>
            <p:nvPr/>
          </p:nvSpPr>
          <p:spPr>
            <a:xfrm>
              <a:off x="10755992" y="5538148"/>
              <a:ext cx="1344600" cy="595535"/>
            </a:xfrm>
            <a:prstGeom prst="roundRect">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000" b="1">
                  <a:latin typeface="Poppins"/>
                  <a:cs typeface="Poppins"/>
                </a:rPr>
                <a:t>Departamento</a:t>
              </a:r>
            </a:p>
          </p:txBody>
        </p:sp>
        <p:sp>
          <p:nvSpPr>
            <p:cNvPr id="17" name="Retângulo de cantos arredondados 16"/>
            <p:cNvSpPr/>
            <p:nvPr/>
          </p:nvSpPr>
          <p:spPr>
            <a:xfrm>
              <a:off x="8986395" y="6413946"/>
              <a:ext cx="1612278" cy="609600"/>
            </a:xfrm>
            <a:prstGeom prst="roundRect">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000" b="1">
                  <a:latin typeface="Poppins"/>
                  <a:cs typeface="Poppins"/>
                </a:rPr>
                <a:t>Divisão</a:t>
              </a:r>
            </a:p>
          </p:txBody>
        </p:sp>
        <p:sp>
          <p:nvSpPr>
            <p:cNvPr id="18" name="Retângulo de cantos arredondados 17"/>
            <p:cNvSpPr/>
            <p:nvPr/>
          </p:nvSpPr>
          <p:spPr>
            <a:xfrm>
              <a:off x="10764227" y="6413946"/>
              <a:ext cx="1611968" cy="609600"/>
            </a:xfrm>
            <a:prstGeom prst="roundRect">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000" b="1">
                  <a:latin typeface="Poppins"/>
                  <a:cs typeface="Poppins"/>
                </a:rPr>
                <a:t>Supervisão</a:t>
              </a:r>
            </a:p>
          </p:txBody>
        </p:sp>
        <p:sp>
          <p:nvSpPr>
            <p:cNvPr id="19" name="Retângulo de cantos arredondados 18"/>
            <p:cNvSpPr/>
            <p:nvPr/>
          </p:nvSpPr>
          <p:spPr>
            <a:xfrm>
              <a:off x="8446477" y="7486733"/>
              <a:ext cx="1357018" cy="609600"/>
            </a:xfrm>
            <a:prstGeom prst="roundRect">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000" b="1">
                  <a:latin typeface="Poppins"/>
                  <a:cs typeface="Poppins"/>
                </a:rPr>
                <a:t>Núcleo</a:t>
              </a:r>
            </a:p>
          </p:txBody>
        </p:sp>
        <p:sp>
          <p:nvSpPr>
            <p:cNvPr id="20" name="Retângulo de cantos arredondados 19"/>
            <p:cNvSpPr/>
            <p:nvPr/>
          </p:nvSpPr>
          <p:spPr>
            <a:xfrm>
              <a:off x="10102013" y="7486733"/>
              <a:ext cx="1357018" cy="609600"/>
            </a:xfrm>
            <a:prstGeom prst="roundRect">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000" b="1">
                  <a:latin typeface="Poppins"/>
                  <a:cs typeface="Poppins"/>
                </a:rPr>
                <a:t>Seção</a:t>
              </a:r>
            </a:p>
          </p:txBody>
        </p:sp>
        <p:sp>
          <p:nvSpPr>
            <p:cNvPr id="21" name="Retângulo de cantos arredondados 20"/>
            <p:cNvSpPr/>
            <p:nvPr/>
          </p:nvSpPr>
          <p:spPr>
            <a:xfrm>
              <a:off x="11727030" y="7486733"/>
              <a:ext cx="1354947" cy="609600"/>
            </a:xfrm>
            <a:prstGeom prst="roundRect">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000" b="1">
                  <a:latin typeface="Poppins"/>
                  <a:cs typeface="Poppins"/>
                </a:rPr>
                <a:t>Setor</a:t>
              </a:r>
            </a:p>
          </p:txBody>
        </p:sp>
        <p:sp>
          <p:nvSpPr>
            <p:cNvPr id="22" name="Retângulo de cantos arredondados 21"/>
            <p:cNvSpPr/>
            <p:nvPr/>
          </p:nvSpPr>
          <p:spPr>
            <a:xfrm>
              <a:off x="10231112" y="3938282"/>
              <a:ext cx="1005318" cy="609600"/>
            </a:xfrm>
            <a:prstGeom prst="roundRect">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pt-BR" sz="1000" b="1">
                  <a:latin typeface="Poppins"/>
                  <a:cs typeface="Poppins"/>
                </a:rPr>
                <a:t>Secretaria</a:t>
              </a:r>
            </a:p>
          </p:txBody>
        </p:sp>
        <p:cxnSp>
          <p:nvCxnSpPr>
            <p:cNvPr id="23" name="Conector reto 22"/>
            <p:cNvCxnSpPr/>
            <p:nvPr/>
          </p:nvCxnSpPr>
          <p:spPr>
            <a:xfrm>
              <a:off x="7610475" y="7271112"/>
              <a:ext cx="6161932" cy="0"/>
            </a:xfrm>
            <a:prstGeom prst="line">
              <a:avLst/>
            </a:prstGeom>
            <a:solidFill>
              <a:srgbClr val="F2F2F2"/>
            </a:solidFill>
            <a:ln w="25400">
              <a:solidFill>
                <a:srgbClr val="F2F2F2"/>
              </a:solidFill>
              <a:prstDash val="sysDash"/>
            </a:ln>
          </p:spPr>
          <p:style>
            <a:lnRef idx="1">
              <a:schemeClr val="accent1"/>
            </a:lnRef>
            <a:fillRef idx="0">
              <a:schemeClr val="accent1"/>
            </a:fillRef>
            <a:effectRef idx="0">
              <a:schemeClr val="accent1"/>
            </a:effectRef>
            <a:fontRef idx="minor">
              <a:schemeClr val="tx1"/>
            </a:fontRef>
          </p:style>
        </p:cxnSp>
      </p:grpSp>
      <p:sp>
        <p:nvSpPr>
          <p:cNvPr id="24" name="TextBox 3"/>
          <p:cNvSpPr txBox="1"/>
          <p:nvPr/>
        </p:nvSpPr>
        <p:spPr>
          <a:xfrm>
            <a:off x="1966913" y="2114550"/>
            <a:ext cx="15787687" cy="752257"/>
          </a:xfrm>
          <a:prstGeom prst="rect">
            <a:avLst/>
          </a:prstGeom>
        </p:spPr>
        <p:txBody>
          <a:bodyPr wrap="square" lIns="0" tIns="0" rIns="0" bIns="0" rtlCol="0" anchor="t">
            <a:spAutoFit/>
          </a:bodyPr>
          <a:lstStyle/>
          <a:p>
            <a:pPr>
              <a:lnSpc>
                <a:spcPts val="2998"/>
              </a:lnSpc>
            </a:pPr>
            <a:r>
              <a:rPr lang="pt-BR" sz="2200">
                <a:solidFill>
                  <a:srgbClr val="1A3C73"/>
                </a:solidFill>
                <a:latin typeface="Poppins"/>
                <a:cs typeface="Poppins"/>
              </a:rPr>
              <a:t>A necessidade de tipificar as unidades organizacionais está diretamente associada a dois esforços conduzidos pela PMSP nos últimos anos:</a:t>
            </a:r>
          </a:p>
        </p:txBody>
      </p:sp>
      <p:sp>
        <p:nvSpPr>
          <p:cNvPr id="25" name="CaixaDeTexto 24"/>
          <p:cNvSpPr txBox="1"/>
          <p:nvPr/>
        </p:nvSpPr>
        <p:spPr>
          <a:xfrm>
            <a:off x="3067177" y="8879592"/>
            <a:ext cx="5178174" cy="923330"/>
          </a:xfrm>
          <a:prstGeom prst="rect">
            <a:avLst/>
          </a:prstGeom>
          <a:noFill/>
        </p:spPr>
        <p:txBody>
          <a:bodyPr wrap="square" lIns="91440" tIns="45720" rIns="91440" bIns="45720" rtlCol="0" anchor="t">
            <a:spAutoFit/>
          </a:bodyPr>
          <a:lstStyle/>
          <a:p>
            <a:pPr algn="just"/>
            <a:r>
              <a:rPr lang="pt-BR" b="1">
                <a:solidFill>
                  <a:srgbClr val="1A3C73"/>
                </a:solidFill>
                <a:latin typeface="Poppins"/>
                <a:cs typeface="Poppins"/>
              </a:rPr>
              <a:t>A redução dos níveis hierárquicos </a:t>
            </a:r>
            <a:r>
              <a:rPr lang="pt-BR">
                <a:solidFill>
                  <a:srgbClr val="1A3C73"/>
                </a:solidFill>
                <a:latin typeface="Poppins"/>
                <a:cs typeface="Poppins"/>
              </a:rPr>
              <a:t>dos órgãos municipais empreendido com as reestruturações realizadas a partir de 2017.</a:t>
            </a:r>
          </a:p>
        </p:txBody>
      </p:sp>
      <p:sp>
        <p:nvSpPr>
          <p:cNvPr id="26" name="CaixaDeTexto 25"/>
          <p:cNvSpPr txBox="1"/>
          <p:nvPr/>
        </p:nvSpPr>
        <p:spPr>
          <a:xfrm>
            <a:off x="10195204" y="8874972"/>
            <a:ext cx="5738434" cy="923330"/>
          </a:xfrm>
          <a:prstGeom prst="rect">
            <a:avLst/>
          </a:prstGeom>
          <a:noFill/>
        </p:spPr>
        <p:txBody>
          <a:bodyPr wrap="square" lIns="91440" tIns="45720" rIns="91440" bIns="45720" rtlCol="0" anchor="t">
            <a:spAutoFit/>
          </a:bodyPr>
          <a:lstStyle/>
          <a:p>
            <a:pPr algn="just"/>
            <a:r>
              <a:rPr lang="pt-BR" b="1">
                <a:solidFill>
                  <a:srgbClr val="1A3C73"/>
                </a:solidFill>
                <a:latin typeface="Poppins"/>
                <a:cs typeface="Poppins"/>
              </a:rPr>
              <a:t>A redução de referências </a:t>
            </a:r>
            <a:r>
              <a:rPr lang="pt-BR">
                <a:solidFill>
                  <a:srgbClr val="1A3C73"/>
                </a:solidFill>
                <a:latin typeface="Poppins"/>
                <a:cs typeface="Poppins"/>
              </a:rPr>
              <a:t>promovidas pela reorganização dos cargos em comissão promulgada em 2021 e implementada em 2022. </a:t>
            </a:r>
          </a:p>
        </p:txBody>
      </p:sp>
      <p:sp>
        <p:nvSpPr>
          <p:cNvPr id="27" name="Elipse 26"/>
          <p:cNvSpPr/>
          <p:nvPr/>
        </p:nvSpPr>
        <p:spPr>
          <a:xfrm>
            <a:off x="10648275" y="36698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16</a:t>
            </a:r>
          </a:p>
        </p:txBody>
      </p:sp>
      <p:sp>
        <p:nvSpPr>
          <p:cNvPr id="28" name="Elipse 27"/>
          <p:cNvSpPr/>
          <p:nvPr/>
        </p:nvSpPr>
        <p:spPr>
          <a:xfrm>
            <a:off x="10648275" y="42794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15</a:t>
            </a:r>
          </a:p>
        </p:txBody>
      </p:sp>
      <p:sp>
        <p:nvSpPr>
          <p:cNvPr id="29" name="Elipse 28"/>
          <p:cNvSpPr/>
          <p:nvPr/>
        </p:nvSpPr>
        <p:spPr>
          <a:xfrm>
            <a:off x="10648275" y="48890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14</a:t>
            </a:r>
          </a:p>
        </p:txBody>
      </p:sp>
      <p:sp>
        <p:nvSpPr>
          <p:cNvPr id="30" name="Chave direita 29"/>
          <p:cNvSpPr/>
          <p:nvPr/>
        </p:nvSpPr>
        <p:spPr>
          <a:xfrm>
            <a:off x="12705675" y="3593621"/>
            <a:ext cx="473853" cy="5020270"/>
          </a:xfrm>
          <a:prstGeom prst="rightBrace">
            <a:avLst/>
          </a:prstGeom>
          <a:ln>
            <a:solidFill>
              <a:srgbClr val="1A3C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31" name="Elipse 30"/>
          <p:cNvSpPr/>
          <p:nvPr/>
        </p:nvSpPr>
        <p:spPr>
          <a:xfrm>
            <a:off x="10648275" y="54986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13</a:t>
            </a:r>
          </a:p>
        </p:txBody>
      </p:sp>
      <p:sp>
        <p:nvSpPr>
          <p:cNvPr id="32" name="Elipse 31"/>
          <p:cNvSpPr/>
          <p:nvPr/>
        </p:nvSpPr>
        <p:spPr>
          <a:xfrm>
            <a:off x="10648275" y="61082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12</a:t>
            </a:r>
          </a:p>
        </p:txBody>
      </p:sp>
      <p:sp>
        <p:nvSpPr>
          <p:cNvPr id="33" name="Elipse 32"/>
          <p:cNvSpPr/>
          <p:nvPr/>
        </p:nvSpPr>
        <p:spPr>
          <a:xfrm>
            <a:off x="10648275" y="67178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11</a:t>
            </a:r>
          </a:p>
        </p:txBody>
      </p:sp>
      <p:sp>
        <p:nvSpPr>
          <p:cNvPr id="34" name="Elipse 33"/>
          <p:cNvSpPr/>
          <p:nvPr/>
        </p:nvSpPr>
        <p:spPr>
          <a:xfrm>
            <a:off x="10648275" y="73274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a:t>
            </a:r>
          </a:p>
          <a:p>
            <a:pPr algn="ctr"/>
            <a:r>
              <a:rPr lang="pt-BR" sz="800" b="1">
                <a:latin typeface="Poppins"/>
                <a:cs typeface="Poppins"/>
              </a:rPr>
              <a:t>10</a:t>
            </a:r>
          </a:p>
        </p:txBody>
      </p:sp>
      <p:sp>
        <p:nvSpPr>
          <p:cNvPr id="35" name="Elipse 34"/>
          <p:cNvSpPr/>
          <p:nvPr/>
        </p:nvSpPr>
        <p:spPr>
          <a:xfrm>
            <a:off x="10648275" y="79370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09</a:t>
            </a:r>
          </a:p>
        </p:txBody>
      </p:sp>
      <p:sp>
        <p:nvSpPr>
          <p:cNvPr id="36" name="Elipse 35"/>
          <p:cNvSpPr/>
          <p:nvPr/>
        </p:nvSpPr>
        <p:spPr>
          <a:xfrm>
            <a:off x="11486475" y="36698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CG</a:t>
            </a:r>
          </a:p>
        </p:txBody>
      </p:sp>
      <p:sp>
        <p:nvSpPr>
          <p:cNvPr id="37" name="Elipse 36"/>
          <p:cNvSpPr/>
          <p:nvPr/>
        </p:nvSpPr>
        <p:spPr>
          <a:xfrm>
            <a:off x="11486475" y="42794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CA</a:t>
            </a:r>
          </a:p>
        </p:txBody>
      </p:sp>
      <p:sp>
        <p:nvSpPr>
          <p:cNvPr id="38" name="Elipse 37"/>
          <p:cNvSpPr/>
          <p:nvPr/>
        </p:nvSpPr>
        <p:spPr>
          <a:xfrm>
            <a:off x="11486475" y="48890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DAI08</a:t>
            </a:r>
          </a:p>
        </p:txBody>
      </p:sp>
      <p:sp>
        <p:nvSpPr>
          <p:cNvPr id="39" name="Elipse 38"/>
          <p:cNvSpPr/>
          <p:nvPr/>
        </p:nvSpPr>
        <p:spPr>
          <a:xfrm>
            <a:off x="11486475" y="54986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DAI 07</a:t>
            </a:r>
          </a:p>
        </p:txBody>
      </p:sp>
      <p:sp>
        <p:nvSpPr>
          <p:cNvPr id="40" name="Elipse 39"/>
          <p:cNvSpPr/>
          <p:nvPr/>
        </p:nvSpPr>
        <p:spPr>
          <a:xfrm>
            <a:off x="11486475" y="61082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DAI 06</a:t>
            </a:r>
          </a:p>
        </p:txBody>
      </p:sp>
      <p:sp>
        <p:nvSpPr>
          <p:cNvPr id="41" name="Elipse 40"/>
          <p:cNvSpPr/>
          <p:nvPr/>
        </p:nvSpPr>
        <p:spPr>
          <a:xfrm>
            <a:off x="11486475" y="67178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DAI 05</a:t>
            </a:r>
          </a:p>
        </p:txBody>
      </p:sp>
      <p:sp>
        <p:nvSpPr>
          <p:cNvPr id="42" name="Elipse 41"/>
          <p:cNvSpPr/>
          <p:nvPr/>
        </p:nvSpPr>
        <p:spPr>
          <a:xfrm>
            <a:off x="11486475" y="73274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DAI </a:t>
            </a:r>
          </a:p>
          <a:p>
            <a:pPr algn="ctr"/>
            <a:r>
              <a:rPr lang="pt-BR" sz="800" b="1">
                <a:latin typeface="Poppins"/>
                <a:cs typeface="Poppins"/>
              </a:rPr>
              <a:t>04</a:t>
            </a:r>
          </a:p>
        </p:txBody>
      </p:sp>
      <p:sp>
        <p:nvSpPr>
          <p:cNvPr id="43" name="Elipse 42"/>
          <p:cNvSpPr/>
          <p:nvPr/>
        </p:nvSpPr>
        <p:spPr>
          <a:xfrm>
            <a:off x="11486475" y="7937021"/>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DAI02</a:t>
            </a:r>
          </a:p>
        </p:txBody>
      </p:sp>
      <p:sp>
        <p:nvSpPr>
          <p:cNvPr id="45" name="Elipse 44"/>
          <p:cNvSpPr/>
          <p:nvPr/>
        </p:nvSpPr>
        <p:spPr>
          <a:xfrm>
            <a:off x="14277087" y="3527067"/>
            <a:ext cx="708119" cy="741192"/>
          </a:xfrm>
          <a:prstGeom prst="ellipse">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900" b="1"/>
              <a:t>CDA-6</a:t>
            </a:r>
          </a:p>
        </p:txBody>
      </p:sp>
      <p:sp>
        <p:nvSpPr>
          <p:cNvPr id="46" name="Elipse 45"/>
          <p:cNvSpPr/>
          <p:nvPr/>
        </p:nvSpPr>
        <p:spPr>
          <a:xfrm>
            <a:off x="14277087" y="4387796"/>
            <a:ext cx="708119" cy="741192"/>
          </a:xfrm>
          <a:prstGeom prst="ellipse">
            <a:avLst/>
          </a:prstGeom>
          <a:solidFill>
            <a:srgbClr val="1A3C73"/>
          </a:solidFill>
          <a:ln>
            <a:solidFill>
              <a:srgbClr val="1A3C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a:t>CDA-5</a:t>
            </a:r>
          </a:p>
        </p:txBody>
      </p:sp>
      <p:sp>
        <p:nvSpPr>
          <p:cNvPr id="47" name="Elipse 46"/>
          <p:cNvSpPr/>
          <p:nvPr/>
        </p:nvSpPr>
        <p:spPr>
          <a:xfrm>
            <a:off x="14277087" y="5299372"/>
            <a:ext cx="708119" cy="741192"/>
          </a:xfrm>
          <a:prstGeom prst="ellipse">
            <a:avLst/>
          </a:prstGeom>
          <a:solidFill>
            <a:srgbClr val="1A3C73"/>
          </a:solidFill>
          <a:ln>
            <a:solidFill>
              <a:srgbClr val="1A3C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a:t>CDA-4</a:t>
            </a:r>
          </a:p>
        </p:txBody>
      </p:sp>
      <p:sp>
        <p:nvSpPr>
          <p:cNvPr id="48" name="Elipse 47"/>
          <p:cNvSpPr/>
          <p:nvPr/>
        </p:nvSpPr>
        <p:spPr>
          <a:xfrm>
            <a:off x="14277087" y="6173123"/>
            <a:ext cx="708119" cy="741192"/>
          </a:xfrm>
          <a:prstGeom prst="ellipse">
            <a:avLst/>
          </a:prstGeom>
          <a:solidFill>
            <a:srgbClr val="1A3C73"/>
          </a:solidFill>
          <a:ln>
            <a:solidFill>
              <a:srgbClr val="1A3C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a:t>CDA-3</a:t>
            </a:r>
          </a:p>
        </p:txBody>
      </p:sp>
      <p:sp>
        <p:nvSpPr>
          <p:cNvPr id="49" name="Elipse 48"/>
          <p:cNvSpPr/>
          <p:nvPr/>
        </p:nvSpPr>
        <p:spPr>
          <a:xfrm>
            <a:off x="14277087" y="7065062"/>
            <a:ext cx="708119" cy="741192"/>
          </a:xfrm>
          <a:prstGeom prst="ellipse">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900" b="1"/>
              <a:t>CDA-2</a:t>
            </a:r>
          </a:p>
        </p:txBody>
      </p:sp>
      <p:sp>
        <p:nvSpPr>
          <p:cNvPr id="50" name="Elipse 49"/>
          <p:cNvSpPr/>
          <p:nvPr/>
        </p:nvSpPr>
        <p:spPr>
          <a:xfrm>
            <a:off x="14277087" y="7906156"/>
            <a:ext cx="708119" cy="741192"/>
          </a:xfrm>
          <a:prstGeom prst="ellipse">
            <a:avLst/>
          </a:prstGeom>
          <a:solidFill>
            <a:srgbClr val="1A3C73"/>
          </a:solidFill>
          <a:ln>
            <a:solidFill>
              <a:srgbClr val="1A3C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a:t>CDA-1</a:t>
            </a:r>
          </a:p>
        </p:txBody>
      </p:sp>
      <p:sp>
        <p:nvSpPr>
          <p:cNvPr id="51" name="Multiplicar 50"/>
          <p:cNvSpPr/>
          <p:nvPr/>
        </p:nvSpPr>
        <p:spPr>
          <a:xfrm>
            <a:off x="7643818" y="7980153"/>
            <a:ext cx="457200" cy="457200"/>
          </a:xfrm>
          <a:prstGeom prst="mathMultiply">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
        <p:nvSpPr>
          <p:cNvPr id="52" name="Multiplicar 51"/>
          <p:cNvSpPr/>
          <p:nvPr/>
        </p:nvSpPr>
        <p:spPr>
          <a:xfrm>
            <a:off x="6119818" y="7980153"/>
            <a:ext cx="457200" cy="457200"/>
          </a:xfrm>
          <a:prstGeom prst="mathMultiply">
            <a:avLst/>
          </a:prstGeom>
          <a:solidFill>
            <a:srgbClr val="EE7830"/>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a:p>
        </p:txBody>
      </p:sp>
      <p:sp>
        <p:nvSpPr>
          <p:cNvPr id="2" name="Seta para cima 1"/>
          <p:cNvSpPr/>
          <p:nvPr/>
        </p:nvSpPr>
        <p:spPr>
          <a:xfrm>
            <a:off x="2974394" y="4369255"/>
            <a:ext cx="302206" cy="2848898"/>
          </a:xfrm>
          <a:prstGeom prst="upArrow">
            <a:avLst/>
          </a:prstGeom>
          <a:solidFill>
            <a:srgbClr val="ED7D31"/>
          </a:solidFill>
          <a:ln>
            <a:solidFill>
              <a:srgbClr val="EE78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object 16">
            <a:extLst>
              <a:ext uri="{FF2B5EF4-FFF2-40B4-BE49-F238E27FC236}">
                <a16:creationId xmlns:a16="http://schemas.microsoft.com/office/drawing/2014/main" id="{01F2DC4C-70CE-9A90-34E8-26FC5A6F3835}"/>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sp>
        <p:nvSpPr>
          <p:cNvPr id="56" name="TextBox 7">
            <a:extLst>
              <a:ext uri="{FF2B5EF4-FFF2-40B4-BE49-F238E27FC236}">
                <a16:creationId xmlns:a16="http://schemas.microsoft.com/office/drawing/2014/main" id="{40A785D8-3203-61CA-2306-F7850EAD30EA}"/>
              </a:ext>
            </a:extLst>
          </p:cNvPr>
          <p:cNvSpPr txBox="1"/>
          <p:nvPr/>
        </p:nvSpPr>
        <p:spPr>
          <a:xfrm>
            <a:off x="3472158" y="685532"/>
            <a:ext cx="12247279" cy="56682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4000" b="1">
                <a:solidFill>
                  <a:schemeClr val="tx2"/>
                </a:solidFill>
                <a:latin typeface="Poppins Bold"/>
              </a:rPr>
              <a:t>CONTEXTUALIZAÇÃO</a:t>
            </a:r>
            <a:endParaRPr lang="pt-BR"/>
          </a:p>
        </p:txBody>
      </p:sp>
      <p:pic>
        <p:nvPicPr>
          <p:cNvPr id="7" name="Gráfico 6" descr="Na mosca estrutura de tópicos">
            <a:extLst>
              <a:ext uri="{FF2B5EF4-FFF2-40B4-BE49-F238E27FC236}">
                <a16:creationId xmlns:a16="http://schemas.microsoft.com/office/drawing/2014/main" id="{55622E2D-6555-2E30-5BA8-CE9A60673A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7592" y="416225"/>
            <a:ext cx="914400" cy="914400"/>
          </a:xfrm>
          <a:prstGeom prst="rect">
            <a:avLst/>
          </a:prstGeom>
        </p:spPr>
      </p:pic>
    </p:spTree>
    <p:extLst>
      <p:ext uri="{BB962C8B-B14F-4D97-AF65-F5344CB8AC3E}">
        <p14:creationId xmlns:p14="http://schemas.microsoft.com/office/powerpoint/2010/main" val="3648166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440186"/>
            <a:ext cx="18524319" cy="2154686"/>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14" name="object 33"/>
          <p:cNvSpPr txBox="1">
            <a:spLocks/>
          </p:cNvSpPr>
          <p:nvPr/>
        </p:nvSpPr>
        <p:spPr>
          <a:xfrm>
            <a:off x="3533244" y="596234"/>
            <a:ext cx="12662092" cy="616836"/>
          </a:xfrm>
          <a:prstGeom prst="rect">
            <a:avLst/>
          </a:prstGeom>
        </p:spPr>
        <p:txBody>
          <a:bodyPr vert="horz" wrap="square" lIns="0" tIns="2667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rgbClr val="1F497D"/>
                </a:solidFill>
                <a:latin typeface="Poppins Bold"/>
                <a:ea typeface="+mn-ea"/>
                <a:cs typeface="Poppins 2"/>
              </a:rPr>
              <a:t>ESTRUTURA</a:t>
            </a:r>
            <a:r>
              <a:rPr lang="pt-BR" sz="4000" b="1">
                <a:solidFill>
                  <a:schemeClr val="tx2"/>
                </a:solidFill>
                <a:latin typeface="Poppins Bold"/>
                <a:ea typeface="+mn-ea"/>
                <a:cs typeface="Poppins 2"/>
              </a:rPr>
              <a:t> DA PREFEITURA DE SÃO PAULO</a:t>
            </a:r>
          </a:p>
        </p:txBody>
      </p:sp>
      <p:pic>
        <p:nvPicPr>
          <p:cNvPr id="15"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1947" y="1573805"/>
            <a:ext cx="13658383" cy="856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bject 16">
            <a:extLst>
              <a:ext uri="{FF2B5EF4-FFF2-40B4-BE49-F238E27FC236}">
                <a16:creationId xmlns:a16="http://schemas.microsoft.com/office/drawing/2014/main" id="{3F978A1F-341F-2890-FD19-56B3511C0EAE}"/>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p>
            <a:endParaRPr>
              <a:solidFill>
                <a:schemeClr val="tx2"/>
              </a:solidFill>
            </a:endParaRPr>
          </a:p>
        </p:txBody>
      </p:sp>
      <p:pic>
        <p:nvPicPr>
          <p:cNvPr id="9" name="Gráfico 8" descr="Hierarquia estrutura de tópicos">
            <a:extLst>
              <a:ext uri="{FF2B5EF4-FFF2-40B4-BE49-F238E27FC236}">
                <a16:creationId xmlns:a16="http://schemas.microsoft.com/office/drawing/2014/main" id="{B694A9E8-26F0-D6FE-1656-D3481D297D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66026" y="329960"/>
            <a:ext cx="914400" cy="914400"/>
          </a:xfrm>
          <a:prstGeom prst="rect">
            <a:avLst/>
          </a:prstGeom>
        </p:spPr>
      </p:pic>
    </p:spTree>
    <p:extLst>
      <p:ext uri="{BB962C8B-B14F-4D97-AF65-F5344CB8AC3E}">
        <p14:creationId xmlns:p14="http://schemas.microsoft.com/office/powerpoint/2010/main" val="2317256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828800"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grpSp>
        <p:nvGrpSpPr>
          <p:cNvPr id="42" name="Grupo 41"/>
          <p:cNvGrpSpPr/>
          <p:nvPr/>
        </p:nvGrpSpPr>
        <p:grpSpPr>
          <a:xfrm>
            <a:off x="2083710" y="4229100"/>
            <a:ext cx="7524678" cy="4396596"/>
            <a:chOff x="10030076" y="4152900"/>
            <a:chExt cx="7114924" cy="4267200"/>
          </a:xfrm>
        </p:grpSpPr>
        <p:sp>
          <p:nvSpPr>
            <p:cNvPr id="43" name="Retângulo de cantos arredondados 42"/>
            <p:cNvSpPr/>
            <p:nvPr/>
          </p:nvSpPr>
          <p:spPr>
            <a:xfrm>
              <a:off x="10030076" y="41529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Coordenadoria Geral</a:t>
              </a:r>
            </a:p>
          </p:txBody>
        </p:sp>
        <p:sp>
          <p:nvSpPr>
            <p:cNvPr id="44" name="Retângulo de cantos arredondados 43"/>
            <p:cNvSpPr/>
            <p:nvPr/>
          </p:nvSpPr>
          <p:spPr>
            <a:xfrm>
              <a:off x="11492038" y="41529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Coordenadoria </a:t>
              </a:r>
            </a:p>
          </p:txBody>
        </p:sp>
        <p:sp>
          <p:nvSpPr>
            <p:cNvPr id="45" name="Retângulo de cantos arredondados 44"/>
            <p:cNvSpPr/>
            <p:nvPr/>
          </p:nvSpPr>
          <p:spPr>
            <a:xfrm>
              <a:off x="12939838" y="41529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Coordenação Geral</a:t>
              </a:r>
            </a:p>
          </p:txBody>
        </p:sp>
        <p:sp>
          <p:nvSpPr>
            <p:cNvPr id="46" name="Retângulo de cantos arredondados 45"/>
            <p:cNvSpPr/>
            <p:nvPr/>
          </p:nvSpPr>
          <p:spPr>
            <a:xfrm>
              <a:off x="14387638" y="41529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Coordenação</a:t>
              </a:r>
            </a:p>
          </p:txBody>
        </p:sp>
        <p:sp>
          <p:nvSpPr>
            <p:cNvPr id="47" name="Retângulo de cantos arredondados 46"/>
            <p:cNvSpPr/>
            <p:nvPr/>
          </p:nvSpPr>
          <p:spPr>
            <a:xfrm>
              <a:off x="15862586" y="41529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Departamento</a:t>
              </a:r>
            </a:p>
          </p:txBody>
        </p:sp>
        <p:sp>
          <p:nvSpPr>
            <p:cNvPr id="48" name="Retângulo de cantos arredondados 47"/>
            <p:cNvSpPr/>
            <p:nvPr/>
          </p:nvSpPr>
          <p:spPr>
            <a:xfrm>
              <a:off x="10044238" y="50673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Supervisão Geral</a:t>
              </a:r>
            </a:p>
          </p:txBody>
        </p:sp>
        <p:sp>
          <p:nvSpPr>
            <p:cNvPr id="49" name="Retângulo de cantos arredondados 48"/>
            <p:cNvSpPr/>
            <p:nvPr/>
          </p:nvSpPr>
          <p:spPr>
            <a:xfrm>
              <a:off x="11506200" y="50673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Supervisão Técnica</a:t>
              </a:r>
            </a:p>
          </p:txBody>
        </p:sp>
        <p:sp>
          <p:nvSpPr>
            <p:cNvPr id="50" name="Retângulo de cantos arredondados 49"/>
            <p:cNvSpPr/>
            <p:nvPr/>
          </p:nvSpPr>
          <p:spPr>
            <a:xfrm>
              <a:off x="12954000" y="50673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Supervisão</a:t>
              </a:r>
            </a:p>
          </p:txBody>
        </p:sp>
        <p:sp>
          <p:nvSpPr>
            <p:cNvPr id="51" name="Retângulo de cantos arredondados 50"/>
            <p:cNvSpPr/>
            <p:nvPr/>
          </p:nvSpPr>
          <p:spPr>
            <a:xfrm>
              <a:off x="14401800" y="50673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Núcleo Técnico </a:t>
              </a:r>
            </a:p>
          </p:txBody>
        </p:sp>
        <p:sp>
          <p:nvSpPr>
            <p:cNvPr id="52" name="Retângulo de cantos arredondados 51"/>
            <p:cNvSpPr/>
            <p:nvPr/>
          </p:nvSpPr>
          <p:spPr>
            <a:xfrm>
              <a:off x="15876748" y="50673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Núcleo </a:t>
              </a:r>
            </a:p>
          </p:txBody>
        </p:sp>
        <p:sp>
          <p:nvSpPr>
            <p:cNvPr id="53" name="Retângulo de cantos arredondados 52"/>
            <p:cNvSpPr/>
            <p:nvPr/>
          </p:nvSpPr>
          <p:spPr>
            <a:xfrm>
              <a:off x="10044238" y="59817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Divisão Técnica</a:t>
              </a:r>
            </a:p>
          </p:txBody>
        </p:sp>
        <p:sp>
          <p:nvSpPr>
            <p:cNvPr id="54" name="Retângulo de cantos arredondados 53"/>
            <p:cNvSpPr/>
            <p:nvPr/>
          </p:nvSpPr>
          <p:spPr>
            <a:xfrm>
              <a:off x="11506200" y="59817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Divisão</a:t>
              </a:r>
            </a:p>
          </p:txBody>
        </p:sp>
        <p:sp>
          <p:nvSpPr>
            <p:cNvPr id="55" name="Retângulo de cantos arredondados 54"/>
            <p:cNvSpPr/>
            <p:nvPr/>
          </p:nvSpPr>
          <p:spPr>
            <a:xfrm>
              <a:off x="12954000" y="59817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Subdivisão</a:t>
              </a:r>
            </a:p>
          </p:txBody>
        </p:sp>
        <p:sp>
          <p:nvSpPr>
            <p:cNvPr id="56" name="Retângulo de cantos arredondados 55"/>
            <p:cNvSpPr/>
            <p:nvPr/>
          </p:nvSpPr>
          <p:spPr>
            <a:xfrm>
              <a:off x="14401800" y="59817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Seção Técnica</a:t>
              </a:r>
            </a:p>
          </p:txBody>
        </p:sp>
        <p:sp>
          <p:nvSpPr>
            <p:cNvPr id="57" name="Retângulo de cantos arredondados 56"/>
            <p:cNvSpPr/>
            <p:nvPr/>
          </p:nvSpPr>
          <p:spPr>
            <a:xfrm>
              <a:off x="15876748" y="59817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Seção</a:t>
              </a:r>
            </a:p>
          </p:txBody>
        </p:sp>
        <p:sp>
          <p:nvSpPr>
            <p:cNvPr id="58" name="Retângulo de cantos arredondados 57"/>
            <p:cNvSpPr/>
            <p:nvPr/>
          </p:nvSpPr>
          <p:spPr>
            <a:xfrm>
              <a:off x="10030076" y="68961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Unidade Técnica</a:t>
              </a:r>
            </a:p>
          </p:txBody>
        </p:sp>
        <p:sp>
          <p:nvSpPr>
            <p:cNvPr id="59" name="Retângulo de cantos arredondados 58"/>
            <p:cNvSpPr/>
            <p:nvPr/>
          </p:nvSpPr>
          <p:spPr>
            <a:xfrm>
              <a:off x="11492038" y="68961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Unidade</a:t>
              </a:r>
            </a:p>
          </p:txBody>
        </p:sp>
        <p:sp>
          <p:nvSpPr>
            <p:cNvPr id="60" name="Retângulo de cantos arredondados 59"/>
            <p:cNvSpPr/>
            <p:nvPr/>
          </p:nvSpPr>
          <p:spPr>
            <a:xfrm>
              <a:off x="12939838" y="68961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Subunidade</a:t>
              </a:r>
            </a:p>
          </p:txBody>
        </p:sp>
        <p:sp>
          <p:nvSpPr>
            <p:cNvPr id="61" name="Retângulo de cantos arredondados 60"/>
            <p:cNvSpPr/>
            <p:nvPr/>
          </p:nvSpPr>
          <p:spPr>
            <a:xfrm>
              <a:off x="14387638" y="68961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Setor Técnico</a:t>
              </a:r>
            </a:p>
          </p:txBody>
        </p:sp>
        <p:sp>
          <p:nvSpPr>
            <p:cNvPr id="62" name="Retângulo de cantos arredondados 61"/>
            <p:cNvSpPr/>
            <p:nvPr/>
          </p:nvSpPr>
          <p:spPr>
            <a:xfrm>
              <a:off x="15862586" y="68961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Setor</a:t>
              </a:r>
            </a:p>
          </p:txBody>
        </p:sp>
        <p:sp>
          <p:nvSpPr>
            <p:cNvPr id="63" name="Retângulo de cantos arredondados 62"/>
            <p:cNvSpPr/>
            <p:nvPr/>
          </p:nvSpPr>
          <p:spPr>
            <a:xfrm>
              <a:off x="10044238" y="78105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Agrupamento</a:t>
              </a:r>
            </a:p>
          </p:txBody>
        </p:sp>
        <p:sp>
          <p:nvSpPr>
            <p:cNvPr id="64" name="Retângulo de cantos arredondados 63"/>
            <p:cNvSpPr/>
            <p:nvPr/>
          </p:nvSpPr>
          <p:spPr>
            <a:xfrm>
              <a:off x="11506200" y="7810500"/>
              <a:ext cx="1268252" cy="609600"/>
            </a:xfrm>
            <a:prstGeom prst="roundRect">
              <a:avLst/>
            </a:prstGeom>
            <a:solidFill>
              <a:srgbClr val="1A3C73"/>
            </a:solidFill>
            <a:ln>
              <a:solidFill>
                <a:srgbClr val="1A3C73"/>
              </a:solid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050" b="1">
                  <a:latin typeface="Poppins"/>
                  <a:cs typeface="Poppins"/>
                </a:rPr>
                <a:t>...</a:t>
              </a:r>
            </a:p>
          </p:txBody>
        </p:sp>
      </p:grpSp>
      <p:sp>
        <p:nvSpPr>
          <p:cNvPr id="65" name="CaixaDeTexto 64"/>
          <p:cNvSpPr txBox="1"/>
          <p:nvPr/>
        </p:nvSpPr>
        <p:spPr>
          <a:xfrm>
            <a:off x="9648967" y="3540323"/>
            <a:ext cx="8262276" cy="307777"/>
          </a:xfrm>
          <a:prstGeom prst="rect">
            <a:avLst/>
          </a:prstGeom>
          <a:noFill/>
        </p:spPr>
        <p:txBody>
          <a:bodyPr wrap="square" lIns="91440" tIns="45720" rIns="91440" bIns="45720" rtlCol="0" anchor="t">
            <a:spAutoFit/>
          </a:bodyPr>
          <a:lstStyle/>
          <a:p>
            <a:pPr algn="ctr"/>
            <a:r>
              <a:rPr lang="pt-BR" sz="1400" b="1">
                <a:solidFill>
                  <a:srgbClr val="1A3C73"/>
                </a:solidFill>
                <a:latin typeface="Poppins"/>
                <a:cs typeface="Poppins"/>
              </a:rPr>
              <a:t>Organograma do Departamento de Iluminação Pública/SMSO em janeiro de 2017</a:t>
            </a:r>
          </a:p>
        </p:txBody>
      </p:sp>
      <p:sp>
        <p:nvSpPr>
          <p:cNvPr id="66" name="TextBox 3"/>
          <p:cNvSpPr txBox="1"/>
          <p:nvPr/>
        </p:nvSpPr>
        <p:spPr>
          <a:xfrm>
            <a:off x="1904999" y="2148929"/>
            <a:ext cx="15787687" cy="769441"/>
          </a:xfrm>
          <a:prstGeom prst="rect">
            <a:avLst/>
          </a:prstGeom>
        </p:spPr>
        <p:txBody>
          <a:bodyPr wrap="square" lIns="0" tIns="0" rIns="0" bIns="0" rtlCol="0" anchor="t">
            <a:spAutoFit/>
          </a:bodyPr>
          <a:lstStyle/>
          <a:p>
            <a:pPr algn="just">
              <a:lnSpc>
                <a:spcPts val="2998"/>
              </a:lnSpc>
            </a:pPr>
            <a:r>
              <a:rPr lang="pt-BR" sz="2200">
                <a:solidFill>
                  <a:srgbClr val="1A3C73"/>
                </a:solidFill>
                <a:latin typeface="Poppins"/>
                <a:cs typeface="Poppins"/>
              </a:rPr>
              <a:t>A multiplicidade de tipos organizacionais, agravada pelas baixas remunerações, promovia uma série de distorções nas estruturas organizacionais, com níveis hierárquicos e departamentalização em excesso.</a:t>
            </a:r>
          </a:p>
        </p:txBody>
      </p:sp>
      <p:sp>
        <p:nvSpPr>
          <p:cNvPr id="67" name="CaixaDeTexto 66"/>
          <p:cNvSpPr txBox="1"/>
          <p:nvPr/>
        </p:nvSpPr>
        <p:spPr>
          <a:xfrm>
            <a:off x="2105276" y="3540323"/>
            <a:ext cx="7100762" cy="307777"/>
          </a:xfrm>
          <a:prstGeom prst="rect">
            <a:avLst/>
          </a:prstGeom>
          <a:noFill/>
        </p:spPr>
        <p:txBody>
          <a:bodyPr wrap="square" lIns="91440" tIns="45720" rIns="91440" bIns="45720" rtlCol="0" anchor="t">
            <a:spAutoFit/>
          </a:bodyPr>
          <a:lstStyle/>
          <a:p>
            <a:pPr algn="ctr"/>
            <a:r>
              <a:rPr lang="pt-BR" sz="1400" b="1">
                <a:solidFill>
                  <a:srgbClr val="1A3C73"/>
                </a:solidFill>
                <a:latin typeface="Poppins"/>
                <a:cs typeface="Poppins"/>
              </a:rPr>
              <a:t>Tipos organizacionais na PMSP em janeiro de 2017</a:t>
            </a:r>
          </a:p>
        </p:txBody>
      </p:sp>
      <p:sp>
        <p:nvSpPr>
          <p:cNvPr id="9" name="object 16">
            <a:extLst>
              <a:ext uri="{FF2B5EF4-FFF2-40B4-BE49-F238E27FC236}">
                <a16:creationId xmlns:a16="http://schemas.microsoft.com/office/drawing/2014/main" id="{90CDF872-1793-4186-D33F-806B5DC22C46}"/>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sp>
        <p:nvSpPr>
          <p:cNvPr id="15" name="TextBox 7">
            <a:extLst>
              <a:ext uri="{FF2B5EF4-FFF2-40B4-BE49-F238E27FC236}">
                <a16:creationId xmlns:a16="http://schemas.microsoft.com/office/drawing/2014/main" id="{F03AB008-E469-802F-C332-D43F2C95D580}"/>
              </a:ext>
            </a:extLst>
          </p:cNvPr>
          <p:cNvSpPr txBox="1"/>
          <p:nvPr/>
        </p:nvSpPr>
        <p:spPr>
          <a:xfrm>
            <a:off x="3472158" y="704582"/>
            <a:ext cx="12247279" cy="56682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4000" b="1">
                <a:solidFill>
                  <a:schemeClr val="tx2"/>
                </a:solidFill>
                <a:latin typeface="Poppins Bold"/>
              </a:rPr>
              <a:t>UNIDADES NA PMSP ATÉ 2017</a:t>
            </a:r>
            <a:endParaRPr lang="pt-BR">
              <a:solidFill>
                <a:schemeClr val="tx2"/>
              </a:solidFill>
            </a:endParaRPr>
          </a:p>
        </p:txBody>
      </p:sp>
      <p:pic>
        <p:nvPicPr>
          <p:cNvPr id="16" name="Gráfico 15" descr="Hierarquia estrutura de tópicos">
            <a:extLst>
              <a:ext uri="{FF2B5EF4-FFF2-40B4-BE49-F238E27FC236}">
                <a16:creationId xmlns:a16="http://schemas.microsoft.com/office/drawing/2014/main" id="{184A3E2D-FC12-3343-4212-EC40335FC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7592" y="329960"/>
            <a:ext cx="914400" cy="914400"/>
          </a:xfrm>
          <a:prstGeom prst="rect">
            <a:avLst/>
          </a:prstGeom>
        </p:spPr>
      </p:pic>
      <p:pic>
        <p:nvPicPr>
          <p:cNvPr id="12" name="Imagem 11" descr="Diagrama&#10;&#10;Descrição gerada automaticamente">
            <a:extLst>
              <a:ext uri="{FF2B5EF4-FFF2-40B4-BE49-F238E27FC236}">
                <a16:creationId xmlns:a16="http://schemas.microsoft.com/office/drawing/2014/main" id="{A1C8C3DA-691F-1E0A-278B-7A10A68757CD}"/>
              </a:ext>
            </a:extLst>
          </p:cNvPr>
          <p:cNvPicPr>
            <a:picLocks noChangeAspect="1"/>
          </p:cNvPicPr>
          <p:nvPr/>
        </p:nvPicPr>
        <p:blipFill rotWithShape="1">
          <a:blip r:embed="rId7"/>
          <a:srcRect l="4464" t="632" r="8036" b="18947"/>
          <a:stretch/>
        </p:blipFill>
        <p:spPr>
          <a:xfrm>
            <a:off x="9654386" y="4021731"/>
            <a:ext cx="8494611" cy="5509281"/>
          </a:xfrm>
          <a:prstGeom prst="rect">
            <a:avLst/>
          </a:prstGeom>
        </p:spPr>
      </p:pic>
    </p:spTree>
    <p:extLst>
      <p:ext uri="{BB962C8B-B14F-4D97-AF65-F5344CB8AC3E}">
        <p14:creationId xmlns:p14="http://schemas.microsoft.com/office/powerpoint/2010/main" val="32100418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grpSp>
        <p:nvGrpSpPr>
          <p:cNvPr id="12" name="Grupo 11"/>
          <p:cNvGrpSpPr/>
          <p:nvPr/>
        </p:nvGrpSpPr>
        <p:grpSpPr>
          <a:xfrm>
            <a:off x="2027928" y="4000500"/>
            <a:ext cx="16310039" cy="5791200"/>
            <a:chOff x="1143000" y="3619500"/>
            <a:chExt cx="16310039" cy="5791200"/>
          </a:xfrm>
        </p:grpSpPr>
        <p:sp>
          <p:nvSpPr>
            <p:cNvPr id="13" name="Retângulo de cantos arredondados 12"/>
            <p:cNvSpPr/>
            <p:nvPr/>
          </p:nvSpPr>
          <p:spPr>
            <a:xfrm>
              <a:off x="1143000" y="3628871"/>
              <a:ext cx="1756493" cy="870857"/>
            </a:xfrm>
            <a:prstGeom prst="round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500" b="1">
                  <a:latin typeface="Poppins"/>
                  <a:cs typeface="Poppins"/>
                </a:rPr>
                <a:t>Coordenadoria Geral</a:t>
              </a:r>
            </a:p>
          </p:txBody>
        </p:sp>
        <p:sp>
          <p:nvSpPr>
            <p:cNvPr id="14" name="Retângulo de cantos arredondados 13"/>
            <p:cNvSpPr/>
            <p:nvPr/>
          </p:nvSpPr>
          <p:spPr>
            <a:xfrm>
              <a:off x="4267200" y="3628871"/>
              <a:ext cx="1756493" cy="870857"/>
            </a:xfrm>
            <a:prstGeom prst="round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500" b="1">
                  <a:latin typeface="Poppins"/>
                  <a:cs typeface="Poppins"/>
                </a:rPr>
                <a:t>Coordenadoria </a:t>
              </a:r>
            </a:p>
          </p:txBody>
        </p:sp>
        <p:sp>
          <p:nvSpPr>
            <p:cNvPr id="15" name="Retângulo de cantos arredondados 14"/>
            <p:cNvSpPr/>
            <p:nvPr/>
          </p:nvSpPr>
          <p:spPr>
            <a:xfrm>
              <a:off x="7696200" y="3628113"/>
              <a:ext cx="1756493" cy="870857"/>
            </a:xfrm>
            <a:prstGeom prst="round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500" b="1">
                  <a:latin typeface="Poppins"/>
                  <a:cs typeface="Poppins"/>
                </a:rPr>
                <a:t>Coordenação Técnica</a:t>
              </a:r>
            </a:p>
          </p:txBody>
        </p:sp>
        <p:sp>
          <p:nvSpPr>
            <p:cNvPr id="16" name="Retângulo de cantos arredondados 15"/>
            <p:cNvSpPr/>
            <p:nvPr/>
          </p:nvSpPr>
          <p:spPr>
            <a:xfrm>
              <a:off x="11100310" y="3619500"/>
              <a:ext cx="1756493" cy="870857"/>
            </a:xfrm>
            <a:prstGeom prst="round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500" b="1">
                  <a:latin typeface="Poppins"/>
                  <a:cs typeface="Poppins"/>
                </a:rPr>
                <a:t>Coordenação</a:t>
              </a:r>
            </a:p>
          </p:txBody>
        </p:sp>
        <p:sp>
          <p:nvSpPr>
            <p:cNvPr id="17" name="Retângulo de cantos arredondados 16"/>
            <p:cNvSpPr/>
            <p:nvPr/>
          </p:nvSpPr>
          <p:spPr>
            <a:xfrm>
              <a:off x="14516252" y="3628871"/>
              <a:ext cx="1756493" cy="870857"/>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1500" b="1">
                  <a:latin typeface="Poppins"/>
                  <a:cs typeface="Poppins"/>
                </a:rPr>
                <a:t>Departamento</a:t>
              </a:r>
            </a:p>
          </p:txBody>
        </p:sp>
        <p:sp>
          <p:nvSpPr>
            <p:cNvPr id="18" name="Retângulo de cantos arredondados 17"/>
            <p:cNvSpPr/>
            <p:nvPr/>
          </p:nvSpPr>
          <p:spPr>
            <a:xfrm>
              <a:off x="1162614" y="4840215"/>
              <a:ext cx="1756493" cy="870857"/>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1500" b="1">
                  <a:latin typeface="Poppins"/>
                  <a:cs typeface="Poppins"/>
                </a:rPr>
                <a:t>Supervisão Geral</a:t>
              </a:r>
            </a:p>
          </p:txBody>
        </p:sp>
        <p:sp>
          <p:nvSpPr>
            <p:cNvPr id="19" name="Retângulo de cantos arredondados 18"/>
            <p:cNvSpPr/>
            <p:nvPr/>
          </p:nvSpPr>
          <p:spPr>
            <a:xfrm>
              <a:off x="4286814" y="4840215"/>
              <a:ext cx="1756493" cy="870857"/>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1500" b="1">
                  <a:latin typeface="Poppins"/>
                  <a:cs typeface="Poppins"/>
                </a:rPr>
                <a:t>Supervisão Técnica</a:t>
              </a:r>
            </a:p>
          </p:txBody>
        </p:sp>
        <p:sp>
          <p:nvSpPr>
            <p:cNvPr id="20" name="Retângulo de cantos arredondados 19"/>
            <p:cNvSpPr/>
            <p:nvPr/>
          </p:nvSpPr>
          <p:spPr>
            <a:xfrm>
              <a:off x="7696200" y="4840215"/>
              <a:ext cx="1756493" cy="870857"/>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1500" b="1">
                  <a:latin typeface="Poppins"/>
                  <a:cs typeface="Poppins"/>
                </a:rPr>
                <a:t>Supervisão</a:t>
              </a:r>
            </a:p>
          </p:txBody>
        </p:sp>
        <p:sp>
          <p:nvSpPr>
            <p:cNvPr id="21" name="Retângulo de cantos arredondados 20"/>
            <p:cNvSpPr/>
            <p:nvPr/>
          </p:nvSpPr>
          <p:spPr>
            <a:xfrm>
              <a:off x="11100310" y="4838700"/>
              <a:ext cx="1756493" cy="870857"/>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1500" b="1">
                  <a:latin typeface="Poppins"/>
                  <a:cs typeface="Poppins"/>
                </a:rPr>
                <a:t>Núcleo Técnico </a:t>
              </a:r>
            </a:p>
          </p:txBody>
        </p:sp>
        <p:sp>
          <p:nvSpPr>
            <p:cNvPr id="22" name="Retângulo de cantos arredondados 21"/>
            <p:cNvSpPr/>
            <p:nvPr/>
          </p:nvSpPr>
          <p:spPr>
            <a:xfrm>
              <a:off x="14522504" y="4838700"/>
              <a:ext cx="1756493" cy="870857"/>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1500" b="1">
                  <a:latin typeface="Poppins"/>
                  <a:cs typeface="Poppins"/>
                </a:rPr>
                <a:t>Núcleo </a:t>
              </a:r>
            </a:p>
          </p:txBody>
        </p:sp>
        <p:sp>
          <p:nvSpPr>
            <p:cNvPr id="23" name="Retângulo de cantos arredondados 22"/>
            <p:cNvSpPr/>
            <p:nvPr/>
          </p:nvSpPr>
          <p:spPr>
            <a:xfrm>
              <a:off x="1162614" y="6057900"/>
              <a:ext cx="1756493" cy="870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a:latin typeface="Poppins"/>
                  <a:cs typeface="Poppins"/>
                </a:rPr>
                <a:t>Divisão Técnica</a:t>
              </a:r>
            </a:p>
          </p:txBody>
        </p:sp>
        <p:sp>
          <p:nvSpPr>
            <p:cNvPr id="24" name="Retângulo de cantos arredondados 23"/>
            <p:cNvSpPr/>
            <p:nvPr/>
          </p:nvSpPr>
          <p:spPr>
            <a:xfrm>
              <a:off x="4286814" y="6057900"/>
              <a:ext cx="1756493" cy="870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a:latin typeface="Poppins"/>
                  <a:cs typeface="Poppins"/>
                </a:rPr>
                <a:t>Divisão</a:t>
              </a:r>
            </a:p>
          </p:txBody>
        </p:sp>
        <p:sp>
          <p:nvSpPr>
            <p:cNvPr id="25" name="Retângulo de cantos arredondados 24"/>
            <p:cNvSpPr/>
            <p:nvPr/>
          </p:nvSpPr>
          <p:spPr>
            <a:xfrm>
              <a:off x="7696200" y="6057900"/>
              <a:ext cx="1756493" cy="870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a:latin typeface="Poppins"/>
                  <a:cs typeface="Poppins"/>
                </a:rPr>
                <a:t>Subdivisão</a:t>
              </a:r>
            </a:p>
          </p:txBody>
        </p:sp>
        <p:sp>
          <p:nvSpPr>
            <p:cNvPr id="26" name="Retângulo de cantos arredondados 25"/>
            <p:cNvSpPr/>
            <p:nvPr/>
          </p:nvSpPr>
          <p:spPr>
            <a:xfrm>
              <a:off x="11100310" y="6057900"/>
              <a:ext cx="1756493" cy="870857"/>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t-BR" sz="1500" b="1">
                  <a:latin typeface="Poppins"/>
                  <a:cs typeface="Poppins"/>
                </a:rPr>
                <a:t>Seção Técnica</a:t>
              </a:r>
            </a:p>
          </p:txBody>
        </p:sp>
        <p:sp>
          <p:nvSpPr>
            <p:cNvPr id="27" name="Retângulo de cantos arredondados 26"/>
            <p:cNvSpPr/>
            <p:nvPr/>
          </p:nvSpPr>
          <p:spPr>
            <a:xfrm>
              <a:off x="14522504" y="6057900"/>
              <a:ext cx="1756493" cy="870857"/>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pt-BR" sz="1500" b="1">
                  <a:latin typeface="Poppins"/>
                  <a:cs typeface="Poppins"/>
                </a:rPr>
                <a:t>Seção</a:t>
              </a:r>
            </a:p>
          </p:txBody>
        </p:sp>
        <p:sp>
          <p:nvSpPr>
            <p:cNvPr id="28" name="Retângulo de cantos arredondados 27"/>
            <p:cNvSpPr/>
            <p:nvPr/>
          </p:nvSpPr>
          <p:spPr>
            <a:xfrm>
              <a:off x="1143000" y="7286471"/>
              <a:ext cx="1756493" cy="870857"/>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1500" b="1">
                  <a:latin typeface="Poppins"/>
                  <a:cs typeface="Poppins"/>
                </a:rPr>
                <a:t>Unidade Técnica</a:t>
              </a:r>
            </a:p>
          </p:txBody>
        </p:sp>
        <p:sp>
          <p:nvSpPr>
            <p:cNvPr id="29" name="Retângulo de cantos arredondados 28"/>
            <p:cNvSpPr/>
            <p:nvPr/>
          </p:nvSpPr>
          <p:spPr>
            <a:xfrm>
              <a:off x="4267200" y="7286471"/>
              <a:ext cx="1756493" cy="870857"/>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1500" b="1">
                  <a:latin typeface="Poppins"/>
                  <a:cs typeface="Poppins"/>
                </a:rPr>
                <a:t>Unidade</a:t>
              </a:r>
            </a:p>
          </p:txBody>
        </p:sp>
        <p:sp>
          <p:nvSpPr>
            <p:cNvPr id="30" name="Retângulo de cantos arredondados 29"/>
            <p:cNvSpPr/>
            <p:nvPr/>
          </p:nvSpPr>
          <p:spPr>
            <a:xfrm>
              <a:off x="7696200" y="7287986"/>
              <a:ext cx="1756493" cy="870857"/>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1500" b="1">
                  <a:latin typeface="Poppins"/>
                  <a:cs typeface="Poppins"/>
                </a:rPr>
                <a:t>Subunidade</a:t>
              </a:r>
            </a:p>
          </p:txBody>
        </p:sp>
        <p:sp>
          <p:nvSpPr>
            <p:cNvPr id="31" name="Retângulo de cantos arredondados 30"/>
            <p:cNvSpPr/>
            <p:nvPr/>
          </p:nvSpPr>
          <p:spPr>
            <a:xfrm>
              <a:off x="11100310" y="7286471"/>
              <a:ext cx="1756493" cy="870857"/>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1500" b="1">
                  <a:latin typeface="Poppins"/>
                  <a:cs typeface="Poppins"/>
                </a:rPr>
                <a:t>Setor Técnico</a:t>
              </a:r>
            </a:p>
          </p:txBody>
        </p:sp>
        <p:sp>
          <p:nvSpPr>
            <p:cNvPr id="32" name="Retângulo de cantos arredondados 31"/>
            <p:cNvSpPr/>
            <p:nvPr/>
          </p:nvSpPr>
          <p:spPr>
            <a:xfrm>
              <a:off x="14522504" y="7320643"/>
              <a:ext cx="1756493" cy="870857"/>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1500" b="1">
                  <a:latin typeface="Poppins"/>
                  <a:cs typeface="Poppins"/>
                </a:rPr>
                <a:t>Setor</a:t>
              </a:r>
            </a:p>
          </p:txBody>
        </p:sp>
        <p:sp>
          <p:nvSpPr>
            <p:cNvPr id="33" name="Retângulo de cantos arredondados 32"/>
            <p:cNvSpPr/>
            <p:nvPr/>
          </p:nvSpPr>
          <p:spPr>
            <a:xfrm>
              <a:off x="14554200" y="8539843"/>
              <a:ext cx="1756493" cy="870857"/>
            </a:xfrm>
            <a:prstGeom prst="roundRect">
              <a:avLst/>
            </a:prstGeom>
            <a:solidFill>
              <a:srgbClr val="E9E551"/>
            </a:solidFill>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500" b="1">
                  <a:latin typeface="Poppins"/>
                  <a:cs typeface="Poppins"/>
                </a:rPr>
                <a:t>Agrupamento</a:t>
              </a:r>
            </a:p>
          </p:txBody>
        </p:sp>
        <p:sp>
          <p:nvSpPr>
            <p:cNvPr id="34" name="CaixaDeTexto 33"/>
            <p:cNvSpPr txBox="1"/>
            <p:nvPr/>
          </p:nvSpPr>
          <p:spPr>
            <a:xfrm>
              <a:off x="2927296" y="3853006"/>
              <a:ext cx="1074995" cy="492443"/>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14</a:t>
              </a:r>
            </a:p>
            <a:p>
              <a:r>
                <a:rPr lang="pt-BR" sz="1300" b="1">
                  <a:solidFill>
                    <a:srgbClr val="1A3C73"/>
                  </a:solidFill>
                  <a:latin typeface="Poppins"/>
                  <a:cs typeface="Poppins"/>
                </a:rPr>
                <a:t>DAS 13</a:t>
              </a:r>
            </a:p>
          </p:txBody>
        </p:sp>
        <p:sp>
          <p:nvSpPr>
            <p:cNvPr id="35" name="CaixaDeTexto 34"/>
            <p:cNvSpPr txBox="1"/>
            <p:nvPr/>
          </p:nvSpPr>
          <p:spPr>
            <a:xfrm>
              <a:off x="6019800" y="3857471"/>
              <a:ext cx="1131208" cy="492443"/>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15</a:t>
              </a:r>
            </a:p>
            <a:p>
              <a:r>
                <a:rPr lang="pt-BR" sz="1300" b="1">
                  <a:solidFill>
                    <a:srgbClr val="1A3C73"/>
                  </a:solidFill>
                  <a:latin typeface="Poppins"/>
                  <a:cs typeface="Poppins"/>
                </a:rPr>
                <a:t>DAS 14</a:t>
              </a:r>
            </a:p>
          </p:txBody>
        </p:sp>
        <p:sp>
          <p:nvSpPr>
            <p:cNvPr id="36" name="CaixaDeTexto 35"/>
            <p:cNvSpPr txBox="1"/>
            <p:nvPr/>
          </p:nvSpPr>
          <p:spPr>
            <a:xfrm>
              <a:off x="9448800" y="3946083"/>
              <a:ext cx="700241" cy="292388"/>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11</a:t>
              </a:r>
            </a:p>
          </p:txBody>
        </p:sp>
        <p:sp>
          <p:nvSpPr>
            <p:cNvPr id="37" name="CaixaDeTexto 36"/>
            <p:cNvSpPr txBox="1"/>
            <p:nvPr/>
          </p:nvSpPr>
          <p:spPr>
            <a:xfrm>
              <a:off x="12877800" y="3765203"/>
              <a:ext cx="962568" cy="692497"/>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14</a:t>
              </a:r>
            </a:p>
            <a:p>
              <a:r>
                <a:rPr lang="pt-BR" sz="1300" b="1">
                  <a:solidFill>
                    <a:srgbClr val="1A3C73"/>
                  </a:solidFill>
                  <a:latin typeface="Poppins"/>
                  <a:cs typeface="Poppins"/>
                </a:rPr>
                <a:t>DAS 13</a:t>
              </a:r>
            </a:p>
            <a:p>
              <a:r>
                <a:rPr lang="pt-BR" sz="1300" b="1">
                  <a:solidFill>
                    <a:srgbClr val="1A3C73"/>
                  </a:solidFill>
                  <a:latin typeface="Poppins"/>
                  <a:cs typeface="Poppins"/>
                </a:rPr>
                <a:t>DAS 12</a:t>
              </a:r>
            </a:p>
          </p:txBody>
        </p:sp>
        <p:sp>
          <p:nvSpPr>
            <p:cNvPr id="38" name="CaixaDeTexto 37"/>
            <p:cNvSpPr txBox="1"/>
            <p:nvPr/>
          </p:nvSpPr>
          <p:spPr>
            <a:xfrm>
              <a:off x="16292359" y="3933671"/>
              <a:ext cx="1000044" cy="292388"/>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14</a:t>
              </a:r>
            </a:p>
          </p:txBody>
        </p:sp>
        <p:sp>
          <p:nvSpPr>
            <p:cNvPr id="39" name="CaixaDeTexto 38"/>
            <p:cNvSpPr txBox="1"/>
            <p:nvPr/>
          </p:nvSpPr>
          <p:spPr>
            <a:xfrm>
              <a:off x="2947950" y="5119321"/>
              <a:ext cx="1037519" cy="292388"/>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14</a:t>
              </a:r>
            </a:p>
          </p:txBody>
        </p:sp>
        <p:sp>
          <p:nvSpPr>
            <p:cNvPr id="40" name="CaixaDeTexto 39"/>
            <p:cNvSpPr txBox="1"/>
            <p:nvPr/>
          </p:nvSpPr>
          <p:spPr>
            <a:xfrm>
              <a:off x="6019800" y="5146541"/>
              <a:ext cx="1056257" cy="292388"/>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12</a:t>
              </a:r>
            </a:p>
          </p:txBody>
        </p:sp>
        <p:sp>
          <p:nvSpPr>
            <p:cNvPr id="41" name="CaixaDeTexto 40"/>
            <p:cNvSpPr txBox="1"/>
            <p:nvPr/>
          </p:nvSpPr>
          <p:spPr>
            <a:xfrm>
              <a:off x="9448800" y="4905529"/>
              <a:ext cx="1131208" cy="692497"/>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13</a:t>
              </a:r>
            </a:p>
            <a:p>
              <a:r>
                <a:rPr lang="pt-BR" sz="1300" b="1">
                  <a:solidFill>
                    <a:srgbClr val="1A3C73"/>
                  </a:solidFill>
                  <a:latin typeface="Poppins"/>
                  <a:cs typeface="Poppins"/>
                </a:rPr>
                <a:t>DAS 12</a:t>
              </a:r>
            </a:p>
            <a:p>
              <a:r>
                <a:rPr lang="pt-BR" sz="1300" b="1">
                  <a:solidFill>
                    <a:srgbClr val="1A3C73"/>
                  </a:solidFill>
                  <a:latin typeface="Poppins"/>
                  <a:cs typeface="Poppins"/>
                </a:rPr>
                <a:t>DAS 11</a:t>
              </a:r>
            </a:p>
          </p:txBody>
        </p:sp>
        <p:sp>
          <p:nvSpPr>
            <p:cNvPr id="42" name="CaixaDeTexto 41"/>
            <p:cNvSpPr txBox="1"/>
            <p:nvPr/>
          </p:nvSpPr>
          <p:spPr>
            <a:xfrm>
              <a:off x="12877800" y="5134129"/>
              <a:ext cx="1112470" cy="292388"/>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12</a:t>
              </a:r>
            </a:p>
          </p:txBody>
        </p:sp>
        <p:sp>
          <p:nvSpPr>
            <p:cNvPr id="43" name="CaixaDeTexto 42"/>
            <p:cNvSpPr txBox="1"/>
            <p:nvPr/>
          </p:nvSpPr>
          <p:spPr>
            <a:xfrm>
              <a:off x="16300983" y="4834047"/>
              <a:ext cx="962568" cy="892552"/>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12</a:t>
              </a:r>
            </a:p>
            <a:p>
              <a:r>
                <a:rPr lang="pt-BR" sz="1300" b="1">
                  <a:solidFill>
                    <a:srgbClr val="1A3C73"/>
                  </a:solidFill>
                  <a:latin typeface="Poppins"/>
                  <a:cs typeface="Poppins"/>
                </a:rPr>
                <a:t>DAS 11</a:t>
              </a:r>
            </a:p>
            <a:p>
              <a:r>
                <a:rPr lang="pt-BR" sz="1300" b="1">
                  <a:solidFill>
                    <a:srgbClr val="1A3C73"/>
                  </a:solidFill>
                  <a:latin typeface="Poppins"/>
                  <a:cs typeface="Poppins"/>
                </a:rPr>
                <a:t>DAS 10</a:t>
              </a:r>
            </a:p>
            <a:p>
              <a:r>
                <a:rPr lang="pt-BR" sz="1300" b="1">
                  <a:solidFill>
                    <a:srgbClr val="1A3C73"/>
                  </a:solidFill>
                  <a:latin typeface="Poppins"/>
                  <a:cs typeface="Poppins"/>
                </a:rPr>
                <a:t>DAS 09</a:t>
              </a:r>
            </a:p>
          </p:txBody>
        </p:sp>
        <p:sp>
          <p:nvSpPr>
            <p:cNvPr id="44" name="CaixaDeTexto 43"/>
            <p:cNvSpPr txBox="1"/>
            <p:nvPr/>
          </p:nvSpPr>
          <p:spPr>
            <a:xfrm>
              <a:off x="2929212" y="6314477"/>
              <a:ext cx="981306" cy="292388"/>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12</a:t>
              </a:r>
            </a:p>
          </p:txBody>
        </p:sp>
        <p:sp>
          <p:nvSpPr>
            <p:cNvPr id="45" name="CaixaDeTexto 44"/>
            <p:cNvSpPr txBox="1"/>
            <p:nvPr/>
          </p:nvSpPr>
          <p:spPr>
            <a:xfrm>
              <a:off x="6043307" y="6194194"/>
              <a:ext cx="1131208" cy="492443"/>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12</a:t>
              </a:r>
            </a:p>
            <a:p>
              <a:r>
                <a:rPr lang="pt-BR" sz="1300" b="1">
                  <a:solidFill>
                    <a:srgbClr val="1A3C73"/>
                  </a:solidFill>
                  <a:latin typeface="Poppins"/>
                  <a:cs typeface="Poppins"/>
                </a:rPr>
                <a:t>DAS 11</a:t>
              </a:r>
            </a:p>
          </p:txBody>
        </p:sp>
        <p:sp>
          <p:nvSpPr>
            <p:cNvPr id="46" name="CaixaDeTexto 45"/>
            <p:cNvSpPr txBox="1"/>
            <p:nvPr/>
          </p:nvSpPr>
          <p:spPr>
            <a:xfrm>
              <a:off x="9477221" y="6314477"/>
              <a:ext cx="1037519" cy="292388"/>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DAI 07</a:t>
              </a:r>
            </a:p>
          </p:txBody>
        </p:sp>
        <p:sp>
          <p:nvSpPr>
            <p:cNvPr id="47" name="CaixaDeTexto 46"/>
            <p:cNvSpPr txBox="1"/>
            <p:nvPr/>
          </p:nvSpPr>
          <p:spPr>
            <a:xfrm>
              <a:off x="12880730" y="6294221"/>
              <a:ext cx="1056257" cy="292388"/>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10</a:t>
              </a:r>
            </a:p>
          </p:txBody>
        </p:sp>
        <p:sp>
          <p:nvSpPr>
            <p:cNvPr id="48" name="CaixaDeTexto 47"/>
            <p:cNvSpPr txBox="1"/>
            <p:nvPr/>
          </p:nvSpPr>
          <p:spPr>
            <a:xfrm>
              <a:off x="16306800" y="6224216"/>
              <a:ext cx="925093" cy="492443"/>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10</a:t>
              </a:r>
            </a:p>
            <a:p>
              <a:r>
                <a:rPr lang="pt-BR" sz="1300" b="1">
                  <a:solidFill>
                    <a:srgbClr val="1A3C73"/>
                  </a:solidFill>
                  <a:latin typeface="Poppins"/>
                  <a:cs typeface="Poppins"/>
                </a:rPr>
                <a:t>DAI 07</a:t>
              </a:r>
            </a:p>
          </p:txBody>
        </p:sp>
        <p:sp>
          <p:nvSpPr>
            <p:cNvPr id="49" name="CaixaDeTexto 48"/>
            <p:cNvSpPr txBox="1"/>
            <p:nvPr/>
          </p:nvSpPr>
          <p:spPr>
            <a:xfrm>
              <a:off x="2919107" y="7482414"/>
              <a:ext cx="1018781" cy="492443"/>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11</a:t>
              </a:r>
            </a:p>
            <a:p>
              <a:r>
                <a:rPr lang="pt-BR" sz="1300" b="1">
                  <a:solidFill>
                    <a:srgbClr val="1A3C73"/>
                  </a:solidFill>
                  <a:latin typeface="Poppins"/>
                  <a:cs typeface="Poppins"/>
                </a:rPr>
                <a:t>DAS 10</a:t>
              </a:r>
            </a:p>
          </p:txBody>
        </p:sp>
        <p:sp>
          <p:nvSpPr>
            <p:cNvPr id="50" name="CaixaDeTexto 49"/>
            <p:cNvSpPr txBox="1"/>
            <p:nvPr/>
          </p:nvSpPr>
          <p:spPr>
            <a:xfrm>
              <a:off x="6043307" y="7286471"/>
              <a:ext cx="1393536" cy="892552"/>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12</a:t>
              </a:r>
            </a:p>
            <a:p>
              <a:r>
                <a:rPr lang="pt-BR" sz="1300" b="1">
                  <a:solidFill>
                    <a:srgbClr val="1A3C73"/>
                  </a:solidFill>
                  <a:latin typeface="Poppins"/>
                  <a:cs typeface="Poppins"/>
                </a:rPr>
                <a:t>DAS 10</a:t>
              </a:r>
            </a:p>
            <a:p>
              <a:r>
                <a:rPr lang="pt-BR" sz="1300" b="1">
                  <a:solidFill>
                    <a:srgbClr val="1A3C73"/>
                  </a:solidFill>
                  <a:latin typeface="Poppins"/>
                  <a:cs typeface="Poppins"/>
                </a:rPr>
                <a:t>DAS 09</a:t>
              </a:r>
            </a:p>
            <a:p>
              <a:r>
                <a:rPr lang="pt-BR" sz="1300" b="1">
                  <a:solidFill>
                    <a:srgbClr val="1A3C73"/>
                  </a:solidFill>
                  <a:latin typeface="Poppins"/>
                  <a:cs typeface="Poppins"/>
                </a:rPr>
                <a:t>DAI 07</a:t>
              </a:r>
            </a:p>
          </p:txBody>
        </p:sp>
        <p:sp>
          <p:nvSpPr>
            <p:cNvPr id="51" name="CaixaDeTexto 50"/>
            <p:cNvSpPr txBox="1"/>
            <p:nvPr/>
          </p:nvSpPr>
          <p:spPr>
            <a:xfrm>
              <a:off x="9477220" y="7620006"/>
              <a:ext cx="1074995" cy="292388"/>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DAI 05</a:t>
              </a:r>
            </a:p>
          </p:txBody>
        </p:sp>
        <p:sp>
          <p:nvSpPr>
            <p:cNvPr id="52" name="CaixaDeTexto 51"/>
            <p:cNvSpPr txBox="1"/>
            <p:nvPr/>
          </p:nvSpPr>
          <p:spPr>
            <a:xfrm>
              <a:off x="12856803" y="7609877"/>
              <a:ext cx="943831" cy="292388"/>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09</a:t>
              </a:r>
            </a:p>
          </p:txBody>
        </p:sp>
        <p:sp>
          <p:nvSpPr>
            <p:cNvPr id="53" name="CaixaDeTexto 52"/>
            <p:cNvSpPr txBox="1"/>
            <p:nvPr/>
          </p:nvSpPr>
          <p:spPr>
            <a:xfrm>
              <a:off x="16321831" y="7409822"/>
              <a:ext cx="1131208" cy="692497"/>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09</a:t>
              </a:r>
            </a:p>
            <a:p>
              <a:r>
                <a:rPr lang="pt-BR" sz="1300" b="1">
                  <a:solidFill>
                    <a:srgbClr val="1A3C73"/>
                  </a:solidFill>
                  <a:latin typeface="Poppins"/>
                  <a:cs typeface="Poppins"/>
                </a:rPr>
                <a:t>DAI 05</a:t>
              </a:r>
            </a:p>
            <a:p>
              <a:r>
                <a:rPr lang="pt-BR" sz="1300" b="1">
                  <a:solidFill>
                    <a:srgbClr val="1A3C73"/>
                  </a:solidFill>
                  <a:latin typeface="Poppins"/>
                  <a:cs typeface="Poppins"/>
                </a:rPr>
                <a:t>DAI 02</a:t>
              </a:r>
            </a:p>
          </p:txBody>
        </p:sp>
        <p:sp>
          <p:nvSpPr>
            <p:cNvPr id="54" name="CaixaDeTexto 53"/>
            <p:cNvSpPr txBox="1"/>
            <p:nvPr/>
          </p:nvSpPr>
          <p:spPr>
            <a:xfrm>
              <a:off x="16321831" y="8802650"/>
              <a:ext cx="925093" cy="292388"/>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10</a:t>
              </a:r>
            </a:p>
          </p:txBody>
        </p:sp>
        <p:sp>
          <p:nvSpPr>
            <p:cNvPr id="55" name="CaixaDeTexto 54"/>
            <p:cNvSpPr txBox="1"/>
            <p:nvPr/>
          </p:nvSpPr>
          <p:spPr>
            <a:xfrm>
              <a:off x="13549159" y="3765203"/>
              <a:ext cx="962568" cy="692497"/>
            </a:xfrm>
            <a:prstGeom prst="rect">
              <a:avLst/>
            </a:prstGeom>
            <a:noFill/>
          </p:spPr>
          <p:txBody>
            <a:bodyPr wrap="square" lIns="91440" tIns="45720" rIns="91440" bIns="45720" rtlCol="0" anchor="t">
              <a:spAutoFit/>
            </a:bodyPr>
            <a:lstStyle/>
            <a:p>
              <a:r>
                <a:rPr lang="pt-BR" sz="1300" b="1">
                  <a:solidFill>
                    <a:srgbClr val="1A3C73"/>
                  </a:solidFill>
                  <a:latin typeface="Poppins"/>
                  <a:cs typeface="Poppins"/>
                </a:rPr>
                <a:t>DAS 11</a:t>
              </a:r>
            </a:p>
            <a:p>
              <a:r>
                <a:rPr lang="pt-BR" sz="1300" b="1">
                  <a:solidFill>
                    <a:srgbClr val="1A3C73"/>
                  </a:solidFill>
                  <a:latin typeface="Poppins"/>
                  <a:cs typeface="Poppins"/>
                </a:rPr>
                <a:t>DAS 10</a:t>
              </a:r>
            </a:p>
            <a:p>
              <a:r>
                <a:rPr lang="pt-BR" sz="1300" b="1">
                  <a:solidFill>
                    <a:srgbClr val="1A3C73"/>
                  </a:solidFill>
                  <a:latin typeface="Poppins"/>
                  <a:cs typeface="Poppins"/>
                </a:rPr>
                <a:t>DAS 09</a:t>
              </a:r>
            </a:p>
          </p:txBody>
        </p:sp>
      </p:grpSp>
      <p:sp>
        <p:nvSpPr>
          <p:cNvPr id="56" name="TextBox 3"/>
          <p:cNvSpPr txBox="1"/>
          <p:nvPr/>
        </p:nvSpPr>
        <p:spPr>
          <a:xfrm>
            <a:off x="1913623" y="2228850"/>
            <a:ext cx="15787687" cy="1129796"/>
          </a:xfrm>
          <a:prstGeom prst="rect">
            <a:avLst/>
          </a:prstGeom>
        </p:spPr>
        <p:txBody>
          <a:bodyPr wrap="square" lIns="0" tIns="0" rIns="0" bIns="0" rtlCol="0" anchor="t">
            <a:spAutoFit/>
          </a:bodyPr>
          <a:lstStyle/>
          <a:p>
            <a:pPr algn="just">
              <a:lnSpc>
                <a:spcPts val="2998"/>
              </a:lnSpc>
            </a:pPr>
            <a:r>
              <a:rPr lang="pt-BR" sz="2000">
                <a:solidFill>
                  <a:srgbClr val="1A3C73"/>
                </a:solidFill>
                <a:latin typeface="Poppins"/>
                <a:cs typeface="Poppins"/>
              </a:rPr>
              <a:t>Boa parte das unidades apresentavam distintas referências dentro de um mesmo tipo, acarretando disparidade de vencimento entre os ocupantes de cargos de chefia e direção em funções análogas. Na ausência de uma tipificação das unidades, a disponibilidade de referências em um órgão direcionava o desenho da sua estrutura organizacional.</a:t>
            </a:r>
          </a:p>
        </p:txBody>
      </p:sp>
      <p:sp>
        <p:nvSpPr>
          <p:cNvPr id="57" name="Freeform 10"/>
          <p:cNvSpPr/>
          <p:nvPr/>
        </p:nvSpPr>
        <p:spPr>
          <a:xfrm>
            <a:off x="1828800"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9" name="object 16">
            <a:extLst>
              <a:ext uri="{FF2B5EF4-FFF2-40B4-BE49-F238E27FC236}">
                <a16:creationId xmlns:a16="http://schemas.microsoft.com/office/drawing/2014/main" id="{2BC937C0-BD3F-B532-4D35-CB2F574DFAFA}"/>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pic>
        <p:nvPicPr>
          <p:cNvPr id="59" name="Gráfico 58" descr="Tabela estrutura de tópicos">
            <a:extLst>
              <a:ext uri="{FF2B5EF4-FFF2-40B4-BE49-F238E27FC236}">
                <a16:creationId xmlns:a16="http://schemas.microsoft.com/office/drawing/2014/main" id="{BDC94790-5F89-4AF0-B209-6F91F0F021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8854" y="434963"/>
            <a:ext cx="914400" cy="914400"/>
          </a:xfrm>
          <a:prstGeom prst="rect">
            <a:avLst/>
          </a:prstGeom>
        </p:spPr>
      </p:pic>
      <p:sp>
        <p:nvSpPr>
          <p:cNvPr id="61" name="TextBox 7">
            <a:extLst>
              <a:ext uri="{FF2B5EF4-FFF2-40B4-BE49-F238E27FC236}">
                <a16:creationId xmlns:a16="http://schemas.microsoft.com/office/drawing/2014/main" id="{2C94691C-F1CD-9122-01BF-C5AB4AADC09C}"/>
              </a:ext>
            </a:extLst>
          </p:cNvPr>
          <p:cNvSpPr txBox="1"/>
          <p:nvPr/>
        </p:nvSpPr>
        <p:spPr>
          <a:xfrm>
            <a:off x="3472158" y="670436"/>
            <a:ext cx="14425448" cy="53662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3200" b="1">
                <a:solidFill>
                  <a:schemeClr val="tx2"/>
                </a:solidFill>
                <a:latin typeface="Poppins Bold"/>
              </a:rPr>
              <a:t>OCORRÊNCIA DAS REFERÊNCIAS NAS UNIDADES DA PMSP EM 2017</a:t>
            </a:r>
            <a:endParaRPr lang="pt-BR" sz="3200">
              <a:solidFill>
                <a:schemeClr val="tx2"/>
              </a:solidFill>
            </a:endParaRPr>
          </a:p>
        </p:txBody>
      </p:sp>
    </p:spTree>
    <p:extLst>
      <p:ext uri="{BB962C8B-B14F-4D97-AF65-F5344CB8AC3E}">
        <p14:creationId xmlns:p14="http://schemas.microsoft.com/office/powerpoint/2010/main" val="1598883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3"/>
          <p:cNvSpPr/>
          <p:nvPr/>
        </p:nvSpPr>
        <p:spPr>
          <a:xfrm>
            <a:off x="152400" y="-1336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2" name="Retângulo de cantos arredondados 11"/>
          <p:cNvSpPr/>
          <p:nvPr/>
        </p:nvSpPr>
        <p:spPr>
          <a:xfrm>
            <a:off x="2131726" y="6918585"/>
            <a:ext cx="7467600" cy="1066800"/>
          </a:xfrm>
          <a:prstGeom prst="roundRect">
            <a:avLst/>
          </a:prstGeom>
          <a:ln>
            <a:solidFill>
              <a:srgbClr val="1A3C73"/>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6413" y="2533650"/>
            <a:ext cx="7088187" cy="6240462"/>
          </a:xfrm>
          <a:prstGeom prst="rect">
            <a:avLst/>
          </a:prstGeom>
          <a:noFill/>
          <a:ln w="9525">
            <a:solidFill>
              <a:srgbClr val="1A3C7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3"/>
          <p:cNvSpPr txBox="1"/>
          <p:nvPr/>
        </p:nvSpPr>
        <p:spPr>
          <a:xfrm>
            <a:off x="2121824" y="2533455"/>
            <a:ext cx="7716613" cy="3847207"/>
          </a:xfrm>
          <a:prstGeom prst="rect">
            <a:avLst/>
          </a:prstGeom>
        </p:spPr>
        <p:txBody>
          <a:bodyPr wrap="square" lIns="0" tIns="0" rIns="0" bIns="0" rtlCol="0" anchor="t">
            <a:spAutoFit/>
          </a:bodyPr>
          <a:lstStyle/>
          <a:p>
            <a:pPr algn="just">
              <a:lnSpc>
                <a:spcPts val="2998"/>
              </a:lnSpc>
            </a:pPr>
            <a:r>
              <a:rPr lang="pt-BR" sz="2200">
                <a:solidFill>
                  <a:srgbClr val="1A3C73"/>
                </a:solidFill>
                <a:latin typeface="Poppins"/>
                <a:cs typeface="Poppins"/>
              </a:rPr>
              <a:t>Em janeiro de 2017, os órgãos municipais foram provocados a submeter, no prazo de 6 meses, proposta de reestruturação, tendo por premissa a redução de níveis hierárquicos e dos cargos em comissão. </a:t>
            </a:r>
          </a:p>
          <a:p>
            <a:pPr algn="just">
              <a:lnSpc>
                <a:spcPts val="2998"/>
              </a:lnSpc>
            </a:pPr>
            <a:endParaRPr lang="pt-BR" sz="2200">
              <a:solidFill>
                <a:srgbClr val="1A3C73"/>
              </a:solidFill>
              <a:latin typeface="Poppins"/>
              <a:cs typeface="Poppins"/>
            </a:endParaRPr>
          </a:p>
          <a:p>
            <a:pPr algn="just">
              <a:lnSpc>
                <a:spcPts val="2998"/>
              </a:lnSpc>
            </a:pPr>
            <a:r>
              <a:rPr lang="pt-BR" sz="2200">
                <a:solidFill>
                  <a:srgbClr val="1A3C73"/>
                </a:solidFill>
                <a:latin typeface="Poppins"/>
                <a:cs typeface="Poppins"/>
              </a:rPr>
              <a:t>Na ocasião, a COGEDI orientou os órgãos a privilegiarem estruturas de até 4 níveis hierárquicos, substituindo as unidades subordinadas por equipes de trabalho.</a:t>
            </a:r>
            <a:endParaRPr lang="pt-BR"/>
          </a:p>
        </p:txBody>
      </p:sp>
      <p:sp>
        <p:nvSpPr>
          <p:cNvPr id="15" name="CaixaDeTexto 14"/>
          <p:cNvSpPr txBox="1"/>
          <p:nvPr/>
        </p:nvSpPr>
        <p:spPr>
          <a:xfrm>
            <a:off x="10294884" y="9030950"/>
            <a:ext cx="7684570" cy="261610"/>
          </a:xfrm>
          <a:prstGeom prst="rect">
            <a:avLst/>
          </a:prstGeom>
          <a:noFill/>
        </p:spPr>
        <p:txBody>
          <a:bodyPr wrap="square" lIns="91440" tIns="45720" rIns="91440" bIns="45720" rtlCol="0" anchor="t">
            <a:spAutoFit/>
          </a:bodyPr>
          <a:lstStyle/>
          <a:p>
            <a:pPr algn="ctr"/>
            <a:r>
              <a:rPr lang="pt-BR" sz="1100" b="1">
                <a:solidFill>
                  <a:srgbClr val="1A3C73"/>
                </a:solidFill>
                <a:latin typeface="Poppins"/>
                <a:cs typeface="Poppins"/>
              </a:rPr>
              <a:t>Documento norteador para a modelagem dos órgãos da administração municipal – </a:t>
            </a:r>
            <a:r>
              <a:rPr lang="pt-BR" sz="1100" b="1" err="1">
                <a:solidFill>
                  <a:srgbClr val="1A3C73"/>
                </a:solidFill>
                <a:latin typeface="Poppins"/>
                <a:cs typeface="Poppins"/>
              </a:rPr>
              <a:t>Fev</a:t>
            </a:r>
            <a:r>
              <a:rPr lang="pt-BR" sz="1100" b="1">
                <a:solidFill>
                  <a:srgbClr val="1A3C73"/>
                </a:solidFill>
                <a:latin typeface="Poppins"/>
                <a:cs typeface="Poppins"/>
              </a:rPr>
              <a:t>/2017</a:t>
            </a:r>
          </a:p>
        </p:txBody>
      </p:sp>
      <p:sp>
        <p:nvSpPr>
          <p:cNvPr id="16" name="Retângulo de cantos arredondados 15"/>
          <p:cNvSpPr>
            <a:spLocks/>
          </p:cNvSpPr>
          <p:nvPr/>
        </p:nvSpPr>
        <p:spPr>
          <a:xfrm>
            <a:off x="2305362" y="7148385"/>
            <a:ext cx="1267200" cy="608400"/>
          </a:xfrm>
          <a:prstGeom prst="roundRect">
            <a:avLst/>
          </a:prstGeom>
          <a:solidFill>
            <a:srgbClr val="1A3C73"/>
          </a:solidFill>
          <a:ln>
            <a:solidFill>
              <a:srgbClr val="1A3C73"/>
            </a:solidFill>
          </a:ln>
        </p:spPr>
        <p:style>
          <a:lnRef idx="2">
            <a:schemeClr val="accent3">
              <a:shade val="50000"/>
            </a:schemeClr>
          </a:lnRef>
          <a:fillRef idx="1001">
            <a:schemeClr val="dk2"/>
          </a:fillRef>
          <a:effectRef idx="0">
            <a:schemeClr val="accent3"/>
          </a:effectRef>
          <a:fontRef idx="minor">
            <a:schemeClr val="lt1"/>
          </a:fontRef>
        </p:style>
        <p:txBody>
          <a:bodyPr rtlCol="0" anchor="ctr"/>
          <a:lstStyle/>
          <a:p>
            <a:pPr algn="ctr"/>
            <a:r>
              <a:rPr lang="pt-BR" sz="1200" b="1">
                <a:latin typeface="Poppins"/>
                <a:cs typeface="Poppins"/>
              </a:rPr>
              <a:t>Seção Técnica</a:t>
            </a:r>
          </a:p>
        </p:txBody>
      </p:sp>
      <p:sp>
        <p:nvSpPr>
          <p:cNvPr id="17" name="Retângulo de cantos arredondados 16"/>
          <p:cNvSpPr>
            <a:spLocks/>
          </p:cNvSpPr>
          <p:nvPr/>
        </p:nvSpPr>
        <p:spPr>
          <a:xfrm>
            <a:off x="3766760" y="7148385"/>
            <a:ext cx="1267200" cy="608400"/>
          </a:xfrm>
          <a:prstGeom prst="roundRect">
            <a:avLst/>
          </a:prstGeom>
          <a:solidFill>
            <a:srgbClr val="1A3C73"/>
          </a:solidFill>
          <a:ln>
            <a:solidFill>
              <a:srgbClr val="1A3C73"/>
            </a:solidFill>
          </a:ln>
        </p:spPr>
        <p:style>
          <a:lnRef idx="2">
            <a:schemeClr val="accent3">
              <a:shade val="50000"/>
            </a:schemeClr>
          </a:lnRef>
          <a:fillRef idx="1001">
            <a:schemeClr val="dk2"/>
          </a:fillRef>
          <a:effectRef idx="0">
            <a:schemeClr val="accent3"/>
          </a:effectRef>
          <a:fontRef idx="minor">
            <a:schemeClr val="lt1"/>
          </a:fontRef>
        </p:style>
        <p:txBody>
          <a:bodyPr rtlCol="0" anchor="ctr"/>
          <a:lstStyle/>
          <a:p>
            <a:pPr algn="ctr"/>
            <a:r>
              <a:rPr lang="pt-BR" sz="1200" b="1">
                <a:latin typeface="Poppins"/>
                <a:cs typeface="Poppins"/>
              </a:rPr>
              <a:t>Seção</a:t>
            </a:r>
          </a:p>
        </p:txBody>
      </p:sp>
      <p:sp>
        <p:nvSpPr>
          <p:cNvPr id="18" name="Retângulo de cantos arredondados 17"/>
          <p:cNvSpPr>
            <a:spLocks/>
          </p:cNvSpPr>
          <p:nvPr/>
        </p:nvSpPr>
        <p:spPr>
          <a:xfrm>
            <a:off x="5220115" y="7148385"/>
            <a:ext cx="1267200" cy="608400"/>
          </a:xfrm>
          <a:prstGeom prst="roundRect">
            <a:avLst/>
          </a:prstGeom>
          <a:solidFill>
            <a:srgbClr val="1A3C73"/>
          </a:solidFill>
          <a:ln>
            <a:solidFill>
              <a:srgbClr val="1A3C73"/>
            </a:solidFill>
          </a:ln>
        </p:spPr>
        <p:style>
          <a:lnRef idx="2">
            <a:schemeClr val="accent3">
              <a:shade val="50000"/>
            </a:schemeClr>
          </a:lnRef>
          <a:fillRef idx="1001">
            <a:schemeClr val="dk2"/>
          </a:fillRef>
          <a:effectRef idx="0">
            <a:schemeClr val="accent3"/>
          </a:effectRef>
          <a:fontRef idx="minor">
            <a:schemeClr val="lt1"/>
          </a:fontRef>
        </p:style>
        <p:txBody>
          <a:bodyPr rtlCol="0" anchor="ctr"/>
          <a:lstStyle/>
          <a:p>
            <a:pPr algn="ctr"/>
            <a:r>
              <a:rPr lang="pt-BR" sz="1200" b="1">
                <a:latin typeface="Poppins"/>
                <a:cs typeface="Poppins"/>
              </a:rPr>
              <a:t>Setor Técnico</a:t>
            </a:r>
          </a:p>
        </p:txBody>
      </p:sp>
      <p:sp>
        <p:nvSpPr>
          <p:cNvPr id="19" name="Retângulo de cantos arredondados 18"/>
          <p:cNvSpPr>
            <a:spLocks/>
          </p:cNvSpPr>
          <p:nvPr/>
        </p:nvSpPr>
        <p:spPr>
          <a:xfrm>
            <a:off x="6635739" y="7129647"/>
            <a:ext cx="1267200" cy="608400"/>
          </a:xfrm>
          <a:prstGeom prst="roundRect">
            <a:avLst/>
          </a:prstGeom>
          <a:solidFill>
            <a:srgbClr val="1A3C73"/>
          </a:solidFill>
          <a:ln>
            <a:solidFill>
              <a:srgbClr val="1A3C73"/>
            </a:solidFill>
          </a:ln>
        </p:spPr>
        <p:style>
          <a:lnRef idx="2">
            <a:schemeClr val="accent3">
              <a:shade val="50000"/>
            </a:schemeClr>
          </a:lnRef>
          <a:fillRef idx="1001">
            <a:schemeClr val="dk2"/>
          </a:fillRef>
          <a:effectRef idx="0">
            <a:schemeClr val="accent3"/>
          </a:effectRef>
          <a:fontRef idx="minor">
            <a:schemeClr val="lt1"/>
          </a:fontRef>
        </p:style>
        <p:txBody>
          <a:bodyPr rtlCol="0" anchor="ctr"/>
          <a:lstStyle/>
          <a:p>
            <a:pPr algn="ctr"/>
            <a:r>
              <a:rPr lang="pt-BR" sz="1200" b="1">
                <a:latin typeface="Poppins"/>
                <a:cs typeface="Poppins"/>
              </a:rPr>
              <a:t>Setor</a:t>
            </a:r>
          </a:p>
        </p:txBody>
      </p:sp>
      <p:sp>
        <p:nvSpPr>
          <p:cNvPr id="20" name="Retângulo de cantos arredondados 19"/>
          <p:cNvSpPr>
            <a:spLocks/>
          </p:cNvSpPr>
          <p:nvPr/>
        </p:nvSpPr>
        <p:spPr>
          <a:xfrm>
            <a:off x="8046062" y="7129647"/>
            <a:ext cx="1360888" cy="570925"/>
          </a:xfrm>
          <a:prstGeom prst="roundRect">
            <a:avLst/>
          </a:prstGeom>
          <a:solidFill>
            <a:srgbClr val="1A3C73"/>
          </a:solidFill>
          <a:ln>
            <a:solidFill>
              <a:srgbClr val="1A3C73"/>
            </a:solidFill>
          </a:ln>
        </p:spPr>
        <p:style>
          <a:lnRef idx="2">
            <a:schemeClr val="accent3">
              <a:shade val="50000"/>
            </a:schemeClr>
          </a:lnRef>
          <a:fillRef idx="1001">
            <a:schemeClr val="dk2"/>
          </a:fillRef>
          <a:effectRef idx="0">
            <a:schemeClr val="accent3"/>
          </a:effectRef>
          <a:fontRef idx="minor">
            <a:schemeClr val="lt1"/>
          </a:fontRef>
        </p:style>
        <p:txBody>
          <a:bodyPr rtlCol="0" anchor="ctr"/>
          <a:lstStyle/>
          <a:p>
            <a:pPr algn="ctr"/>
            <a:r>
              <a:rPr lang="pt-BR" sz="1200" b="1">
                <a:latin typeface="Poppins"/>
                <a:cs typeface="Poppins"/>
              </a:rPr>
              <a:t>Agrupamento</a:t>
            </a:r>
          </a:p>
        </p:txBody>
      </p:sp>
      <p:sp>
        <p:nvSpPr>
          <p:cNvPr id="21" name="Multiplicar 20"/>
          <p:cNvSpPr/>
          <p:nvPr/>
        </p:nvSpPr>
        <p:spPr>
          <a:xfrm>
            <a:off x="9173457" y="7718061"/>
            <a:ext cx="701838" cy="533400"/>
          </a:xfrm>
          <a:prstGeom prst="mathMultiply">
            <a:avLst/>
          </a:prstGeom>
          <a:solidFill>
            <a:srgbClr val="EE7830"/>
          </a:solidFill>
          <a:ln>
            <a:solidFill>
              <a:srgbClr val="EE78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CaixaDeTexto 21"/>
          <p:cNvSpPr txBox="1"/>
          <p:nvPr/>
        </p:nvSpPr>
        <p:spPr>
          <a:xfrm>
            <a:off x="2190268" y="8152297"/>
            <a:ext cx="7088188" cy="307777"/>
          </a:xfrm>
          <a:prstGeom prst="rect">
            <a:avLst/>
          </a:prstGeom>
          <a:noFill/>
        </p:spPr>
        <p:txBody>
          <a:bodyPr wrap="square" lIns="91440" tIns="45720" rIns="91440" bIns="45720" rtlCol="0" anchor="t">
            <a:spAutoFit/>
          </a:bodyPr>
          <a:lstStyle/>
          <a:p>
            <a:pPr algn="ctr"/>
            <a:r>
              <a:rPr lang="pt-BR" sz="1400" b="1">
                <a:solidFill>
                  <a:srgbClr val="1A3C73"/>
                </a:solidFill>
              </a:rPr>
              <a:t>unidades descontinuadas</a:t>
            </a:r>
          </a:p>
        </p:txBody>
      </p:sp>
      <p:sp>
        <p:nvSpPr>
          <p:cNvPr id="23" name="Freeform 10"/>
          <p:cNvSpPr/>
          <p:nvPr/>
        </p:nvSpPr>
        <p:spPr>
          <a:xfrm>
            <a:off x="1828800"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9" name="object 16">
            <a:extLst>
              <a:ext uri="{FF2B5EF4-FFF2-40B4-BE49-F238E27FC236}">
                <a16:creationId xmlns:a16="http://schemas.microsoft.com/office/drawing/2014/main" id="{99B589D9-9147-C552-7344-DE3779247611}"/>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pic>
        <p:nvPicPr>
          <p:cNvPr id="25" name="Gráfico 24" descr="Pirâmide com níveis estrutura de tópicos">
            <a:extLst>
              <a:ext uri="{FF2B5EF4-FFF2-40B4-BE49-F238E27FC236}">
                <a16:creationId xmlns:a16="http://schemas.microsoft.com/office/drawing/2014/main" id="{7D7B3BE0-A589-8EA2-9ECE-A908CEB929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2390" y="357890"/>
            <a:ext cx="914400" cy="914400"/>
          </a:xfrm>
          <a:prstGeom prst="rect">
            <a:avLst/>
          </a:prstGeom>
        </p:spPr>
      </p:pic>
      <p:sp>
        <p:nvSpPr>
          <p:cNvPr id="31" name="TextBox 7">
            <a:extLst>
              <a:ext uri="{FF2B5EF4-FFF2-40B4-BE49-F238E27FC236}">
                <a16:creationId xmlns:a16="http://schemas.microsoft.com/office/drawing/2014/main" id="{32E4435E-257D-8A90-BB09-C2936574077C}"/>
              </a:ext>
            </a:extLst>
          </p:cNvPr>
          <p:cNvSpPr txBox="1"/>
          <p:nvPr/>
        </p:nvSpPr>
        <p:spPr>
          <a:xfrm>
            <a:off x="3472158" y="647432"/>
            <a:ext cx="12247279" cy="56682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4000" b="1">
                <a:solidFill>
                  <a:schemeClr val="tx2"/>
                </a:solidFill>
                <a:latin typeface="Poppins Bold"/>
                <a:cs typeface="Poppins Bold"/>
              </a:rPr>
              <a:t>ESTRUTURA EM 4 NÍVEIS</a:t>
            </a:r>
          </a:p>
        </p:txBody>
      </p:sp>
    </p:spTree>
    <p:extLst>
      <p:ext uri="{BB962C8B-B14F-4D97-AF65-F5344CB8AC3E}">
        <p14:creationId xmlns:p14="http://schemas.microsoft.com/office/powerpoint/2010/main" val="3344687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12" name="TextBox 3"/>
          <p:cNvSpPr txBox="1"/>
          <p:nvPr/>
        </p:nvSpPr>
        <p:spPr>
          <a:xfrm>
            <a:off x="2072390" y="3384170"/>
            <a:ext cx="6462010" cy="5360763"/>
          </a:xfrm>
          <a:prstGeom prst="rect">
            <a:avLst/>
          </a:prstGeom>
        </p:spPr>
        <p:txBody>
          <a:bodyPr wrap="square" lIns="0" tIns="0" rIns="0" bIns="0" rtlCol="0" anchor="t">
            <a:spAutoFit/>
          </a:bodyPr>
          <a:lstStyle/>
          <a:p>
            <a:pPr algn="just">
              <a:lnSpc>
                <a:spcPts val="2998"/>
              </a:lnSpc>
            </a:pPr>
            <a:r>
              <a:rPr lang="pt-BR" sz="2000">
                <a:solidFill>
                  <a:srgbClr val="1A3C73"/>
                </a:solidFill>
                <a:latin typeface="Poppins"/>
                <a:cs typeface="Poppins"/>
              </a:rPr>
              <a:t>Um segundo passo importante de racionalização organizacional se deu com a mudança do modelo de cargos em comissão da PMSP. Submetido e aprovado em 2021, o novo modelo que instituiu </a:t>
            </a:r>
            <a:r>
              <a:rPr lang="pt-BR" sz="2000" b="1">
                <a:solidFill>
                  <a:srgbClr val="1A3C73"/>
                </a:solidFill>
                <a:latin typeface="Poppins"/>
                <a:cs typeface="Poppins"/>
              </a:rPr>
              <a:t>6 níveis</a:t>
            </a:r>
            <a:r>
              <a:rPr lang="pt-BR" sz="2000">
                <a:solidFill>
                  <a:srgbClr val="1A3C73"/>
                </a:solidFill>
                <a:latin typeface="Poppins"/>
                <a:cs typeface="Poppins"/>
              </a:rPr>
              <a:t> (símbolos) para os cargos de direção, chefia e assessoramento foi implementado nos órgãos municipais entre o segundo e o terceiro trimestre de 2022. </a:t>
            </a:r>
          </a:p>
          <a:p>
            <a:pPr algn="just">
              <a:lnSpc>
                <a:spcPts val="2998"/>
              </a:lnSpc>
            </a:pPr>
            <a:endParaRPr lang="pt-BR" sz="2000">
              <a:solidFill>
                <a:srgbClr val="1A3C73"/>
              </a:solidFill>
              <a:latin typeface="Poppins"/>
              <a:cs typeface="Poppins"/>
            </a:endParaRPr>
          </a:p>
          <a:p>
            <a:pPr algn="just">
              <a:lnSpc>
                <a:spcPts val="2998"/>
              </a:lnSpc>
            </a:pPr>
            <a:r>
              <a:rPr lang="pt-BR" sz="2000">
                <a:solidFill>
                  <a:srgbClr val="1A3C73"/>
                </a:solidFill>
                <a:latin typeface="Poppins"/>
                <a:cs typeface="Poppins"/>
              </a:rPr>
              <a:t>Além de substituir as 16 referências do modelo anterior, a nova lei promoveu uma valorização real dos cargos em comissão, tornando-os mais condizentes com as suas responsabilidades e mais atrativos aos seus ocupantes.</a:t>
            </a:r>
            <a:endParaRPr lang="pt-BR" sz="2000">
              <a:solidFill>
                <a:srgbClr val="1A3C73"/>
              </a:solidFill>
            </a:endParaRPr>
          </a:p>
        </p:txBody>
      </p:sp>
      <p:sp>
        <p:nvSpPr>
          <p:cNvPr id="36" name="CaixaDeTexto 35"/>
          <p:cNvSpPr txBox="1"/>
          <p:nvPr/>
        </p:nvSpPr>
        <p:spPr>
          <a:xfrm>
            <a:off x="14754163" y="8447349"/>
            <a:ext cx="1597827"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R$ 1.890,18</a:t>
            </a:r>
          </a:p>
        </p:txBody>
      </p:sp>
      <p:sp>
        <p:nvSpPr>
          <p:cNvPr id="37" name="CaixaDeTexto 36"/>
          <p:cNvSpPr txBox="1"/>
          <p:nvPr/>
        </p:nvSpPr>
        <p:spPr>
          <a:xfrm>
            <a:off x="14754163" y="7573293"/>
            <a:ext cx="1597827"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R$ 3.780,37</a:t>
            </a:r>
          </a:p>
        </p:txBody>
      </p:sp>
      <p:sp>
        <p:nvSpPr>
          <p:cNvPr id="38" name="CaixaDeTexto 37"/>
          <p:cNvSpPr txBox="1"/>
          <p:nvPr/>
        </p:nvSpPr>
        <p:spPr>
          <a:xfrm>
            <a:off x="14754163" y="6627280"/>
            <a:ext cx="1597827"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R$ 5.670,56</a:t>
            </a:r>
          </a:p>
        </p:txBody>
      </p:sp>
      <p:sp>
        <p:nvSpPr>
          <p:cNvPr id="39" name="CaixaDeTexto 38"/>
          <p:cNvSpPr txBox="1"/>
          <p:nvPr/>
        </p:nvSpPr>
        <p:spPr>
          <a:xfrm>
            <a:off x="14754163" y="5786595"/>
            <a:ext cx="1597827"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R$ 7.560,75</a:t>
            </a:r>
          </a:p>
        </p:txBody>
      </p:sp>
      <p:sp>
        <p:nvSpPr>
          <p:cNvPr id="40" name="CaixaDeTexto 39"/>
          <p:cNvSpPr txBox="1"/>
          <p:nvPr/>
        </p:nvSpPr>
        <p:spPr>
          <a:xfrm>
            <a:off x="14754162" y="4893431"/>
            <a:ext cx="1597827"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R$ 9.450,94</a:t>
            </a:r>
          </a:p>
        </p:txBody>
      </p:sp>
      <p:sp>
        <p:nvSpPr>
          <p:cNvPr id="41" name="CaixaDeTexto 40"/>
          <p:cNvSpPr txBox="1"/>
          <p:nvPr/>
        </p:nvSpPr>
        <p:spPr>
          <a:xfrm>
            <a:off x="14754163" y="3962792"/>
            <a:ext cx="1597827"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R$ 11.341,13</a:t>
            </a:r>
          </a:p>
        </p:txBody>
      </p:sp>
      <p:sp>
        <p:nvSpPr>
          <p:cNvPr id="42" name="CaixaDeTexto 41"/>
          <p:cNvSpPr txBox="1"/>
          <p:nvPr/>
        </p:nvSpPr>
        <p:spPr>
          <a:xfrm>
            <a:off x="12623081" y="2870242"/>
            <a:ext cx="1340084" cy="369332"/>
          </a:xfrm>
          <a:prstGeom prst="rect">
            <a:avLst/>
          </a:prstGeom>
          <a:noFill/>
        </p:spPr>
        <p:txBody>
          <a:bodyPr wrap="square" lIns="91440" tIns="45720" rIns="91440" bIns="45720" rtlCol="0" anchor="t">
            <a:spAutoFit/>
          </a:bodyPr>
          <a:lstStyle/>
          <a:p>
            <a:pPr algn="ctr"/>
            <a:r>
              <a:rPr lang="pt-BR" b="1">
                <a:solidFill>
                  <a:srgbClr val="1A3C73"/>
                </a:solidFill>
                <a:latin typeface="Poppins"/>
                <a:cs typeface="Poppins"/>
              </a:rPr>
              <a:t>Símbolo</a:t>
            </a:r>
          </a:p>
        </p:txBody>
      </p:sp>
      <p:sp>
        <p:nvSpPr>
          <p:cNvPr id="43" name="CaixaDeTexto 42"/>
          <p:cNvSpPr txBox="1"/>
          <p:nvPr/>
        </p:nvSpPr>
        <p:spPr>
          <a:xfrm>
            <a:off x="14668631" y="2856795"/>
            <a:ext cx="3614885" cy="369332"/>
          </a:xfrm>
          <a:prstGeom prst="rect">
            <a:avLst/>
          </a:prstGeom>
          <a:noFill/>
        </p:spPr>
        <p:txBody>
          <a:bodyPr wrap="square" lIns="91440" tIns="45720" rIns="91440" bIns="45720" rtlCol="0" anchor="t">
            <a:spAutoFit/>
          </a:bodyPr>
          <a:lstStyle/>
          <a:p>
            <a:pPr algn="ctr"/>
            <a:r>
              <a:rPr lang="pt-BR" b="1">
                <a:solidFill>
                  <a:srgbClr val="1A3C73"/>
                </a:solidFill>
                <a:latin typeface="Poppins"/>
                <a:cs typeface="Poppins"/>
              </a:rPr>
              <a:t>Valor atual</a:t>
            </a:r>
          </a:p>
        </p:txBody>
      </p:sp>
      <p:sp>
        <p:nvSpPr>
          <p:cNvPr id="44" name="CaixaDeTexto 43"/>
          <p:cNvSpPr txBox="1"/>
          <p:nvPr/>
        </p:nvSpPr>
        <p:spPr>
          <a:xfrm>
            <a:off x="9256891" y="2862906"/>
            <a:ext cx="1732444" cy="646331"/>
          </a:xfrm>
          <a:prstGeom prst="rect">
            <a:avLst/>
          </a:prstGeom>
          <a:noFill/>
        </p:spPr>
        <p:txBody>
          <a:bodyPr wrap="square" lIns="91440" tIns="45720" rIns="91440" bIns="45720" rtlCol="0" anchor="t">
            <a:spAutoFit/>
          </a:bodyPr>
          <a:lstStyle/>
          <a:p>
            <a:pPr algn="ctr"/>
            <a:r>
              <a:rPr lang="pt-BR" b="1">
                <a:solidFill>
                  <a:srgbClr val="1A3C73"/>
                </a:solidFill>
                <a:latin typeface="Poppins"/>
                <a:cs typeface="Poppins"/>
              </a:rPr>
              <a:t>Referências anteriores</a:t>
            </a:r>
          </a:p>
        </p:txBody>
      </p:sp>
      <p:sp>
        <p:nvSpPr>
          <p:cNvPr id="9" name="TextBox 7">
            <a:extLst>
              <a:ext uri="{FF2B5EF4-FFF2-40B4-BE49-F238E27FC236}">
                <a16:creationId xmlns:a16="http://schemas.microsoft.com/office/drawing/2014/main" id="{B6BE5BB1-3CA0-A5A1-6DCB-778E6ED55CF9}"/>
              </a:ext>
            </a:extLst>
          </p:cNvPr>
          <p:cNvSpPr txBox="1"/>
          <p:nvPr/>
        </p:nvSpPr>
        <p:spPr>
          <a:xfrm>
            <a:off x="3472158" y="628382"/>
            <a:ext cx="12247279" cy="566822"/>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4000" b="1">
                <a:solidFill>
                  <a:schemeClr val="tx2"/>
                </a:solidFill>
                <a:latin typeface="Poppins Bold"/>
              </a:rPr>
              <a:t>NOVO MODELO DE CARGOS EM COMISSÃO</a:t>
            </a:r>
            <a:endParaRPr lang="pt-BR">
              <a:solidFill>
                <a:schemeClr val="tx2"/>
              </a:solidFill>
            </a:endParaRPr>
          </a:p>
        </p:txBody>
      </p:sp>
      <p:sp>
        <p:nvSpPr>
          <p:cNvPr id="46" name="object 16">
            <a:extLst>
              <a:ext uri="{FF2B5EF4-FFF2-40B4-BE49-F238E27FC236}">
                <a16:creationId xmlns:a16="http://schemas.microsoft.com/office/drawing/2014/main" id="{EF8D04B4-0829-EA6D-01BF-FFFB8BFE0D6F}"/>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sp>
        <p:nvSpPr>
          <p:cNvPr id="50" name="Elipse 49">
            <a:extLst>
              <a:ext uri="{FF2B5EF4-FFF2-40B4-BE49-F238E27FC236}">
                <a16:creationId xmlns:a16="http://schemas.microsoft.com/office/drawing/2014/main" id="{F1570480-C77E-99DA-5C5A-2D52C082D5B0}"/>
              </a:ext>
            </a:extLst>
          </p:cNvPr>
          <p:cNvSpPr/>
          <p:nvPr/>
        </p:nvSpPr>
        <p:spPr>
          <a:xfrm>
            <a:off x="9261685" y="39696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16</a:t>
            </a:r>
          </a:p>
        </p:txBody>
      </p:sp>
      <p:sp>
        <p:nvSpPr>
          <p:cNvPr id="52" name="Elipse 51">
            <a:extLst>
              <a:ext uri="{FF2B5EF4-FFF2-40B4-BE49-F238E27FC236}">
                <a16:creationId xmlns:a16="http://schemas.microsoft.com/office/drawing/2014/main" id="{D4A82AB8-B4A0-39DB-3425-9B604036A11C}"/>
              </a:ext>
            </a:extLst>
          </p:cNvPr>
          <p:cNvSpPr/>
          <p:nvPr/>
        </p:nvSpPr>
        <p:spPr>
          <a:xfrm>
            <a:off x="9261685" y="45792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15</a:t>
            </a:r>
          </a:p>
        </p:txBody>
      </p:sp>
      <p:sp>
        <p:nvSpPr>
          <p:cNvPr id="54" name="Elipse 53">
            <a:extLst>
              <a:ext uri="{FF2B5EF4-FFF2-40B4-BE49-F238E27FC236}">
                <a16:creationId xmlns:a16="http://schemas.microsoft.com/office/drawing/2014/main" id="{F5213BF3-F686-F3E4-C6AD-318DD7990DEB}"/>
              </a:ext>
            </a:extLst>
          </p:cNvPr>
          <p:cNvSpPr/>
          <p:nvPr/>
        </p:nvSpPr>
        <p:spPr>
          <a:xfrm>
            <a:off x="9261685" y="51888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14</a:t>
            </a:r>
          </a:p>
        </p:txBody>
      </p:sp>
      <p:sp>
        <p:nvSpPr>
          <p:cNvPr id="56" name="Chave direita 29">
            <a:extLst>
              <a:ext uri="{FF2B5EF4-FFF2-40B4-BE49-F238E27FC236}">
                <a16:creationId xmlns:a16="http://schemas.microsoft.com/office/drawing/2014/main" id="{7ACE8001-FA00-36D9-4542-A1169E47B475}"/>
              </a:ext>
            </a:extLst>
          </p:cNvPr>
          <p:cNvSpPr/>
          <p:nvPr/>
        </p:nvSpPr>
        <p:spPr>
          <a:xfrm>
            <a:off x="11319085" y="3893424"/>
            <a:ext cx="473853" cy="5020270"/>
          </a:xfrm>
          <a:prstGeom prst="rightBrace">
            <a:avLst/>
          </a:prstGeom>
          <a:ln>
            <a:solidFill>
              <a:srgbClr val="1A3C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58" name="Elipse 57">
            <a:extLst>
              <a:ext uri="{FF2B5EF4-FFF2-40B4-BE49-F238E27FC236}">
                <a16:creationId xmlns:a16="http://schemas.microsoft.com/office/drawing/2014/main" id="{3C2192AE-B20A-99B2-4BED-DB00F211D22F}"/>
              </a:ext>
            </a:extLst>
          </p:cNvPr>
          <p:cNvSpPr/>
          <p:nvPr/>
        </p:nvSpPr>
        <p:spPr>
          <a:xfrm>
            <a:off x="9261685" y="57984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13</a:t>
            </a:r>
          </a:p>
        </p:txBody>
      </p:sp>
      <p:sp>
        <p:nvSpPr>
          <p:cNvPr id="60" name="Elipse 59">
            <a:extLst>
              <a:ext uri="{FF2B5EF4-FFF2-40B4-BE49-F238E27FC236}">
                <a16:creationId xmlns:a16="http://schemas.microsoft.com/office/drawing/2014/main" id="{AC8A00FB-6A29-6DAD-41A8-BCFD1D8A1B25}"/>
              </a:ext>
            </a:extLst>
          </p:cNvPr>
          <p:cNvSpPr/>
          <p:nvPr/>
        </p:nvSpPr>
        <p:spPr>
          <a:xfrm>
            <a:off x="9261685" y="64080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12</a:t>
            </a:r>
          </a:p>
        </p:txBody>
      </p:sp>
      <p:sp>
        <p:nvSpPr>
          <p:cNvPr id="62" name="Elipse 61">
            <a:extLst>
              <a:ext uri="{FF2B5EF4-FFF2-40B4-BE49-F238E27FC236}">
                <a16:creationId xmlns:a16="http://schemas.microsoft.com/office/drawing/2014/main" id="{215B10A5-37CB-AAB9-FA76-91A2F80CDFEF}"/>
              </a:ext>
            </a:extLst>
          </p:cNvPr>
          <p:cNvSpPr/>
          <p:nvPr/>
        </p:nvSpPr>
        <p:spPr>
          <a:xfrm>
            <a:off x="9261685" y="70176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11</a:t>
            </a:r>
          </a:p>
        </p:txBody>
      </p:sp>
      <p:sp>
        <p:nvSpPr>
          <p:cNvPr id="64" name="Elipse 63">
            <a:extLst>
              <a:ext uri="{FF2B5EF4-FFF2-40B4-BE49-F238E27FC236}">
                <a16:creationId xmlns:a16="http://schemas.microsoft.com/office/drawing/2014/main" id="{3AD756C6-F732-A3A4-1FA7-1B85F43A6812}"/>
              </a:ext>
            </a:extLst>
          </p:cNvPr>
          <p:cNvSpPr/>
          <p:nvPr/>
        </p:nvSpPr>
        <p:spPr>
          <a:xfrm>
            <a:off x="9261685" y="76272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a:t>
            </a:r>
          </a:p>
          <a:p>
            <a:pPr algn="ctr"/>
            <a:r>
              <a:rPr lang="pt-BR" sz="800" b="1">
                <a:latin typeface="Poppins"/>
                <a:cs typeface="Poppins"/>
              </a:rPr>
              <a:t>10</a:t>
            </a:r>
          </a:p>
        </p:txBody>
      </p:sp>
      <p:sp>
        <p:nvSpPr>
          <p:cNvPr id="66" name="Elipse 65">
            <a:extLst>
              <a:ext uri="{FF2B5EF4-FFF2-40B4-BE49-F238E27FC236}">
                <a16:creationId xmlns:a16="http://schemas.microsoft.com/office/drawing/2014/main" id="{3ECFF505-8F22-31AC-4AF2-F6E529C4C4C2}"/>
              </a:ext>
            </a:extLst>
          </p:cNvPr>
          <p:cNvSpPr/>
          <p:nvPr/>
        </p:nvSpPr>
        <p:spPr>
          <a:xfrm>
            <a:off x="9261685" y="82368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DAS 09</a:t>
            </a:r>
          </a:p>
        </p:txBody>
      </p:sp>
      <p:sp>
        <p:nvSpPr>
          <p:cNvPr id="68" name="Elipse 67">
            <a:extLst>
              <a:ext uri="{FF2B5EF4-FFF2-40B4-BE49-F238E27FC236}">
                <a16:creationId xmlns:a16="http://schemas.microsoft.com/office/drawing/2014/main" id="{4E810CC7-2E5F-38AB-77AF-CEE72D064BD2}"/>
              </a:ext>
            </a:extLst>
          </p:cNvPr>
          <p:cNvSpPr/>
          <p:nvPr/>
        </p:nvSpPr>
        <p:spPr>
          <a:xfrm>
            <a:off x="10099885" y="39696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CG</a:t>
            </a:r>
          </a:p>
        </p:txBody>
      </p:sp>
      <p:sp>
        <p:nvSpPr>
          <p:cNvPr id="70" name="Elipse 69">
            <a:extLst>
              <a:ext uri="{FF2B5EF4-FFF2-40B4-BE49-F238E27FC236}">
                <a16:creationId xmlns:a16="http://schemas.microsoft.com/office/drawing/2014/main" id="{54DC50F7-35D5-B837-1ADD-D20679CFBE28}"/>
              </a:ext>
            </a:extLst>
          </p:cNvPr>
          <p:cNvSpPr/>
          <p:nvPr/>
        </p:nvSpPr>
        <p:spPr>
          <a:xfrm>
            <a:off x="10099885" y="45792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CA</a:t>
            </a:r>
          </a:p>
        </p:txBody>
      </p:sp>
      <p:sp>
        <p:nvSpPr>
          <p:cNvPr id="72" name="Elipse 71">
            <a:extLst>
              <a:ext uri="{FF2B5EF4-FFF2-40B4-BE49-F238E27FC236}">
                <a16:creationId xmlns:a16="http://schemas.microsoft.com/office/drawing/2014/main" id="{1D91B345-E264-95E4-0E1A-30BDC241F774}"/>
              </a:ext>
            </a:extLst>
          </p:cNvPr>
          <p:cNvSpPr/>
          <p:nvPr/>
        </p:nvSpPr>
        <p:spPr>
          <a:xfrm>
            <a:off x="10099885" y="51888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DAI08</a:t>
            </a:r>
          </a:p>
        </p:txBody>
      </p:sp>
      <p:sp>
        <p:nvSpPr>
          <p:cNvPr id="74" name="Elipse 73">
            <a:extLst>
              <a:ext uri="{FF2B5EF4-FFF2-40B4-BE49-F238E27FC236}">
                <a16:creationId xmlns:a16="http://schemas.microsoft.com/office/drawing/2014/main" id="{49833809-3A58-33D5-88DF-068F2A19D1B9}"/>
              </a:ext>
            </a:extLst>
          </p:cNvPr>
          <p:cNvSpPr/>
          <p:nvPr/>
        </p:nvSpPr>
        <p:spPr>
          <a:xfrm>
            <a:off x="10099885" y="57984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DAI 07</a:t>
            </a:r>
          </a:p>
        </p:txBody>
      </p:sp>
      <p:sp>
        <p:nvSpPr>
          <p:cNvPr id="76" name="Elipse 75">
            <a:extLst>
              <a:ext uri="{FF2B5EF4-FFF2-40B4-BE49-F238E27FC236}">
                <a16:creationId xmlns:a16="http://schemas.microsoft.com/office/drawing/2014/main" id="{7B9E586F-EA7C-D1A4-7CD5-8971C25C71B7}"/>
              </a:ext>
            </a:extLst>
          </p:cNvPr>
          <p:cNvSpPr/>
          <p:nvPr/>
        </p:nvSpPr>
        <p:spPr>
          <a:xfrm>
            <a:off x="10099885" y="64080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DAI 06</a:t>
            </a:r>
          </a:p>
        </p:txBody>
      </p:sp>
      <p:sp>
        <p:nvSpPr>
          <p:cNvPr id="78" name="Elipse 77">
            <a:extLst>
              <a:ext uri="{FF2B5EF4-FFF2-40B4-BE49-F238E27FC236}">
                <a16:creationId xmlns:a16="http://schemas.microsoft.com/office/drawing/2014/main" id="{1A4F29F0-7B8F-B553-C2B0-4DFEEB497803}"/>
              </a:ext>
            </a:extLst>
          </p:cNvPr>
          <p:cNvSpPr/>
          <p:nvPr/>
        </p:nvSpPr>
        <p:spPr>
          <a:xfrm>
            <a:off x="10099885" y="70176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DAI 05</a:t>
            </a:r>
          </a:p>
        </p:txBody>
      </p:sp>
      <p:sp>
        <p:nvSpPr>
          <p:cNvPr id="80" name="Elipse 79">
            <a:extLst>
              <a:ext uri="{FF2B5EF4-FFF2-40B4-BE49-F238E27FC236}">
                <a16:creationId xmlns:a16="http://schemas.microsoft.com/office/drawing/2014/main" id="{D7F93766-4E2E-2135-10CE-E00824AC82CC}"/>
              </a:ext>
            </a:extLst>
          </p:cNvPr>
          <p:cNvSpPr/>
          <p:nvPr/>
        </p:nvSpPr>
        <p:spPr>
          <a:xfrm>
            <a:off x="10099885" y="76272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DAI </a:t>
            </a:r>
          </a:p>
          <a:p>
            <a:pPr algn="ctr"/>
            <a:r>
              <a:rPr lang="pt-BR" sz="800" b="1">
                <a:latin typeface="Poppins"/>
                <a:cs typeface="Poppins"/>
              </a:rPr>
              <a:t>04</a:t>
            </a:r>
          </a:p>
        </p:txBody>
      </p:sp>
      <p:sp>
        <p:nvSpPr>
          <p:cNvPr id="82" name="Elipse 81">
            <a:extLst>
              <a:ext uri="{FF2B5EF4-FFF2-40B4-BE49-F238E27FC236}">
                <a16:creationId xmlns:a16="http://schemas.microsoft.com/office/drawing/2014/main" id="{FEEBB76A-D316-7DCB-E0E2-38A75E3DC2B3}"/>
              </a:ext>
            </a:extLst>
          </p:cNvPr>
          <p:cNvSpPr/>
          <p:nvPr/>
        </p:nvSpPr>
        <p:spPr>
          <a:xfrm>
            <a:off x="10099885" y="8236824"/>
            <a:ext cx="577904" cy="567572"/>
          </a:xfrm>
          <a:prstGeom prst="ellipse">
            <a:avLst/>
          </a:prstGeom>
          <a:solidFill>
            <a:srgbClr val="ED7D31"/>
          </a:solidFill>
          <a:ln>
            <a:solidFill>
              <a:srgbClr val="EE783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t-BR" sz="800" b="1">
                <a:latin typeface="Poppins"/>
                <a:cs typeface="Poppins"/>
              </a:rPr>
              <a:t>DAI02</a:t>
            </a:r>
          </a:p>
        </p:txBody>
      </p:sp>
      <p:sp>
        <p:nvSpPr>
          <p:cNvPr id="84" name="Elipse 83">
            <a:extLst>
              <a:ext uri="{FF2B5EF4-FFF2-40B4-BE49-F238E27FC236}">
                <a16:creationId xmlns:a16="http://schemas.microsoft.com/office/drawing/2014/main" id="{D302B490-37D1-25E9-5305-A242E52DCC58}"/>
              </a:ext>
            </a:extLst>
          </p:cNvPr>
          <p:cNvSpPr/>
          <p:nvPr/>
        </p:nvSpPr>
        <p:spPr>
          <a:xfrm>
            <a:off x="12890497" y="3826870"/>
            <a:ext cx="708119" cy="741192"/>
          </a:xfrm>
          <a:prstGeom prst="ellipse">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900" b="1"/>
              <a:t>CDA-6</a:t>
            </a:r>
          </a:p>
        </p:txBody>
      </p:sp>
      <p:sp>
        <p:nvSpPr>
          <p:cNvPr id="86" name="Elipse 85">
            <a:extLst>
              <a:ext uri="{FF2B5EF4-FFF2-40B4-BE49-F238E27FC236}">
                <a16:creationId xmlns:a16="http://schemas.microsoft.com/office/drawing/2014/main" id="{C58333DB-D0AE-010D-04D0-46A21B4E1F1E}"/>
              </a:ext>
            </a:extLst>
          </p:cNvPr>
          <p:cNvSpPr/>
          <p:nvPr/>
        </p:nvSpPr>
        <p:spPr>
          <a:xfrm>
            <a:off x="12890497" y="4687599"/>
            <a:ext cx="708119" cy="741192"/>
          </a:xfrm>
          <a:prstGeom prst="ellipse">
            <a:avLst/>
          </a:prstGeom>
          <a:solidFill>
            <a:srgbClr val="1A3C73"/>
          </a:solidFill>
          <a:ln>
            <a:solidFill>
              <a:srgbClr val="1A3C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a:t>CDA-5</a:t>
            </a:r>
          </a:p>
        </p:txBody>
      </p:sp>
      <p:sp>
        <p:nvSpPr>
          <p:cNvPr id="88" name="Elipse 87">
            <a:extLst>
              <a:ext uri="{FF2B5EF4-FFF2-40B4-BE49-F238E27FC236}">
                <a16:creationId xmlns:a16="http://schemas.microsoft.com/office/drawing/2014/main" id="{A4F1FE95-C462-43AC-E3A3-39DE2CE801B1}"/>
              </a:ext>
            </a:extLst>
          </p:cNvPr>
          <p:cNvSpPr/>
          <p:nvPr/>
        </p:nvSpPr>
        <p:spPr>
          <a:xfrm>
            <a:off x="12890497" y="5599175"/>
            <a:ext cx="708119" cy="741192"/>
          </a:xfrm>
          <a:prstGeom prst="ellipse">
            <a:avLst/>
          </a:prstGeom>
          <a:solidFill>
            <a:srgbClr val="1A3C73"/>
          </a:solidFill>
          <a:ln>
            <a:solidFill>
              <a:srgbClr val="1A3C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a:t>CDA-4</a:t>
            </a:r>
          </a:p>
        </p:txBody>
      </p:sp>
      <p:sp>
        <p:nvSpPr>
          <p:cNvPr id="90" name="Elipse 89">
            <a:extLst>
              <a:ext uri="{FF2B5EF4-FFF2-40B4-BE49-F238E27FC236}">
                <a16:creationId xmlns:a16="http://schemas.microsoft.com/office/drawing/2014/main" id="{B03351AA-1B0E-58E3-CE5D-B6C1F4AD9542}"/>
              </a:ext>
            </a:extLst>
          </p:cNvPr>
          <p:cNvSpPr/>
          <p:nvPr/>
        </p:nvSpPr>
        <p:spPr>
          <a:xfrm>
            <a:off x="12890497" y="6472926"/>
            <a:ext cx="708119" cy="741192"/>
          </a:xfrm>
          <a:prstGeom prst="ellipse">
            <a:avLst/>
          </a:prstGeom>
          <a:solidFill>
            <a:srgbClr val="1A3C73"/>
          </a:solidFill>
          <a:ln>
            <a:solidFill>
              <a:srgbClr val="1A3C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a:t>CDA-3</a:t>
            </a:r>
          </a:p>
        </p:txBody>
      </p:sp>
      <p:sp>
        <p:nvSpPr>
          <p:cNvPr id="92" name="Elipse 91">
            <a:extLst>
              <a:ext uri="{FF2B5EF4-FFF2-40B4-BE49-F238E27FC236}">
                <a16:creationId xmlns:a16="http://schemas.microsoft.com/office/drawing/2014/main" id="{212DE472-89FC-B79D-0117-D2B71526AB45}"/>
              </a:ext>
            </a:extLst>
          </p:cNvPr>
          <p:cNvSpPr/>
          <p:nvPr/>
        </p:nvSpPr>
        <p:spPr>
          <a:xfrm>
            <a:off x="12890497" y="7364865"/>
            <a:ext cx="708119" cy="741192"/>
          </a:xfrm>
          <a:prstGeom prst="ellipse">
            <a:avLst/>
          </a:prstGeom>
          <a:solidFill>
            <a:srgbClr val="1A3C73"/>
          </a:solidFill>
          <a:ln>
            <a:solidFill>
              <a:srgbClr val="1A3C7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900" b="1"/>
              <a:t>CDA-2</a:t>
            </a:r>
          </a:p>
        </p:txBody>
      </p:sp>
      <p:sp>
        <p:nvSpPr>
          <p:cNvPr id="94" name="Elipse 93">
            <a:extLst>
              <a:ext uri="{FF2B5EF4-FFF2-40B4-BE49-F238E27FC236}">
                <a16:creationId xmlns:a16="http://schemas.microsoft.com/office/drawing/2014/main" id="{6D827A1A-A357-DAB4-189B-75B2606BC8AD}"/>
              </a:ext>
            </a:extLst>
          </p:cNvPr>
          <p:cNvSpPr/>
          <p:nvPr/>
        </p:nvSpPr>
        <p:spPr>
          <a:xfrm>
            <a:off x="12890497" y="8262172"/>
            <a:ext cx="708119" cy="741192"/>
          </a:xfrm>
          <a:prstGeom prst="ellipse">
            <a:avLst/>
          </a:prstGeom>
          <a:solidFill>
            <a:srgbClr val="1A3C73"/>
          </a:solidFill>
          <a:ln>
            <a:solidFill>
              <a:srgbClr val="1A3C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a:t>CDA-1</a:t>
            </a:r>
          </a:p>
        </p:txBody>
      </p:sp>
      <p:pic>
        <p:nvPicPr>
          <p:cNvPr id="95" name="Gráfico 94" descr="Estrela estrutura de tópicos">
            <a:extLst>
              <a:ext uri="{FF2B5EF4-FFF2-40B4-BE49-F238E27FC236}">
                <a16:creationId xmlns:a16="http://schemas.microsoft.com/office/drawing/2014/main" id="{C3BF0D42-DD76-BB24-4AD0-608863D0CB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2390" y="414103"/>
            <a:ext cx="914400" cy="914400"/>
          </a:xfrm>
          <a:prstGeom prst="rect">
            <a:avLst/>
          </a:prstGeom>
        </p:spPr>
      </p:pic>
      <p:sp>
        <p:nvSpPr>
          <p:cNvPr id="2" name="CaixaDeTexto 1">
            <a:extLst>
              <a:ext uri="{FF2B5EF4-FFF2-40B4-BE49-F238E27FC236}">
                <a16:creationId xmlns:a16="http://schemas.microsoft.com/office/drawing/2014/main" id="{CDAA9FCA-F8AF-8988-C280-3FD8B9230977}"/>
              </a:ext>
            </a:extLst>
          </p:cNvPr>
          <p:cNvSpPr txBox="1"/>
          <p:nvPr/>
        </p:nvSpPr>
        <p:spPr>
          <a:xfrm>
            <a:off x="16556069" y="8460795"/>
            <a:ext cx="1597827"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R$ 945,09</a:t>
            </a:r>
          </a:p>
        </p:txBody>
      </p:sp>
      <p:sp>
        <p:nvSpPr>
          <p:cNvPr id="3" name="CaixaDeTexto 2">
            <a:extLst>
              <a:ext uri="{FF2B5EF4-FFF2-40B4-BE49-F238E27FC236}">
                <a16:creationId xmlns:a16="http://schemas.microsoft.com/office/drawing/2014/main" id="{191CBE10-2FD3-2BDB-683A-4A5A608F5CA9}"/>
              </a:ext>
            </a:extLst>
          </p:cNvPr>
          <p:cNvSpPr txBox="1"/>
          <p:nvPr/>
        </p:nvSpPr>
        <p:spPr>
          <a:xfrm>
            <a:off x="16556069" y="7586739"/>
            <a:ext cx="1597827"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R$ 1.890,18</a:t>
            </a:r>
          </a:p>
        </p:txBody>
      </p:sp>
      <p:sp>
        <p:nvSpPr>
          <p:cNvPr id="7" name="CaixaDeTexto 6">
            <a:extLst>
              <a:ext uri="{FF2B5EF4-FFF2-40B4-BE49-F238E27FC236}">
                <a16:creationId xmlns:a16="http://schemas.microsoft.com/office/drawing/2014/main" id="{672F3DCD-287C-44A7-8B7C-335C5C4F487F}"/>
              </a:ext>
            </a:extLst>
          </p:cNvPr>
          <p:cNvSpPr txBox="1"/>
          <p:nvPr/>
        </p:nvSpPr>
        <p:spPr>
          <a:xfrm>
            <a:off x="16556069" y="6640726"/>
            <a:ext cx="1597827"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R$ 2.835,28</a:t>
            </a:r>
          </a:p>
        </p:txBody>
      </p:sp>
      <p:sp>
        <p:nvSpPr>
          <p:cNvPr id="11" name="CaixaDeTexto 10">
            <a:extLst>
              <a:ext uri="{FF2B5EF4-FFF2-40B4-BE49-F238E27FC236}">
                <a16:creationId xmlns:a16="http://schemas.microsoft.com/office/drawing/2014/main" id="{3EAE67B0-A2B6-B2BF-6A32-6906A682FD48}"/>
              </a:ext>
            </a:extLst>
          </p:cNvPr>
          <p:cNvSpPr txBox="1"/>
          <p:nvPr/>
        </p:nvSpPr>
        <p:spPr>
          <a:xfrm>
            <a:off x="16556069" y="5800041"/>
            <a:ext cx="1597827"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R$ 3.780,37</a:t>
            </a:r>
          </a:p>
        </p:txBody>
      </p:sp>
      <p:sp>
        <p:nvSpPr>
          <p:cNvPr id="13" name="CaixaDeTexto 12">
            <a:extLst>
              <a:ext uri="{FF2B5EF4-FFF2-40B4-BE49-F238E27FC236}">
                <a16:creationId xmlns:a16="http://schemas.microsoft.com/office/drawing/2014/main" id="{A624FF68-A808-E1A1-AA8C-60AE871B0659}"/>
              </a:ext>
            </a:extLst>
          </p:cNvPr>
          <p:cNvSpPr txBox="1"/>
          <p:nvPr/>
        </p:nvSpPr>
        <p:spPr>
          <a:xfrm>
            <a:off x="16556068" y="4906877"/>
            <a:ext cx="1597827"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R$ 4.725,47</a:t>
            </a:r>
          </a:p>
        </p:txBody>
      </p:sp>
      <p:sp>
        <p:nvSpPr>
          <p:cNvPr id="14" name="CaixaDeTexto 13">
            <a:extLst>
              <a:ext uri="{FF2B5EF4-FFF2-40B4-BE49-F238E27FC236}">
                <a16:creationId xmlns:a16="http://schemas.microsoft.com/office/drawing/2014/main" id="{8EF040D9-FE69-18A1-639F-09D2F19E36AB}"/>
              </a:ext>
            </a:extLst>
          </p:cNvPr>
          <p:cNvSpPr txBox="1"/>
          <p:nvPr/>
        </p:nvSpPr>
        <p:spPr>
          <a:xfrm>
            <a:off x="16556069" y="3976238"/>
            <a:ext cx="1597827"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R$</a:t>
            </a:r>
            <a:r>
              <a:rPr lang="pt-BR" sz="1600" b="1">
                <a:solidFill>
                  <a:srgbClr val="1A3C73"/>
                </a:solidFill>
                <a:latin typeface="Poppins"/>
                <a:ea typeface="+mn-lt"/>
                <a:cs typeface="Poppins"/>
              </a:rPr>
              <a:t> 5.670,56</a:t>
            </a:r>
            <a:endParaRPr lang="pt-BR" sz="1600" b="1">
              <a:solidFill>
                <a:srgbClr val="1A3C73"/>
              </a:solidFill>
              <a:latin typeface="Poppins"/>
              <a:cs typeface="Poppins"/>
            </a:endParaRPr>
          </a:p>
        </p:txBody>
      </p:sp>
      <p:sp>
        <p:nvSpPr>
          <p:cNvPr id="15" name="CaixaDeTexto 14">
            <a:extLst>
              <a:ext uri="{FF2B5EF4-FFF2-40B4-BE49-F238E27FC236}">
                <a16:creationId xmlns:a16="http://schemas.microsoft.com/office/drawing/2014/main" id="{277984F8-C9BF-2EFA-BBFC-DDA03EC17B48}"/>
              </a:ext>
            </a:extLst>
          </p:cNvPr>
          <p:cNvSpPr txBox="1"/>
          <p:nvPr/>
        </p:nvSpPr>
        <p:spPr>
          <a:xfrm>
            <a:off x="14561055" y="3313994"/>
            <a:ext cx="1987790" cy="369332"/>
          </a:xfrm>
          <a:prstGeom prst="rect">
            <a:avLst/>
          </a:prstGeom>
          <a:noFill/>
        </p:spPr>
        <p:txBody>
          <a:bodyPr wrap="square" lIns="91440" tIns="45720" rIns="91440" bIns="45720" rtlCol="0" anchor="t">
            <a:spAutoFit/>
          </a:bodyPr>
          <a:lstStyle/>
          <a:p>
            <a:pPr algn="ctr"/>
            <a:r>
              <a:rPr lang="pt-BR" b="1">
                <a:solidFill>
                  <a:srgbClr val="1A3C73"/>
                </a:solidFill>
                <a:latin typeface="Poppins"/>
                <a:cs typeface="Poppins"/>
              </a:rPr>
              <a:t>Comissionado</a:t>
            </a:r>
          </a:p>
        </p:txBody>
      </p:sp>
      <p:sp>
        <p:nvSpPr>
          <p:cNvPr id="17" name="CaixaDeTexto 16">
            <a:extLst>
              <a:ext uri="{FF2B5EF4-FFF2-40B4-BE49-F238E27FC236}">
                <a16:creationId xmlns:a16="http://schemas.microsoft.com/office/drawing/2014/main" id="{566F0DED-BBA9-B530-C4BF-D501FF7EB3EF}"/>
              </a:ext>
            </a:extLst>
          </p:cNvPr>
          <p:cNvSpPr txBox="1"/>
          <p:nvPr/>
        </p:nvSpPr>
        <p:spPr>
          <a:xfrm>
            <a:off x="16551219" y="3313993"/>
            <a:ext cx="1732297" cy="369332"/>
          </a:xfrm>
          <a:prstGeom prst="rect">
            <a:avLst/>
          </a:prstGeom>
          <a:noFill/>
        </p:spPr>
        <p:txBody>
          <a:bodyPr wrap="square" lIns="91440" tIns="45720" rIns="91440" bIns="45720" rtlCol="0" anchor="t">
            <a:spAutoFit/>
          </a:bodyPr>
          <a:lstStyle/>
          <a:p>
            <a:pPr algn="ctr"/>
            <a:r>
              <a:rPr lang="pt-BR" b="1">
                <a:solidFill>
                  <a:srgbClr val="1A3C73"/>
                </a:solidFill>
                <a:latin typeface="Poppins"/>
                <a:cs typeface="Poppins"/>
              </a:rPr>
              <a:t>Servidor</a:t>
            </a:r>
          </a:p>
        </p:txBody>
      </p:sp>
    </p:spTree>
    <p:extLst>
      <p:ext uri="{BB962C8B-B14F-4D97-AF65-F5344CB8AC3E}">
        <p14:creationId xmlns:p14="http://schemas.microsoft.com/office/powerpoint/2010/main" val="506647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2" name="TextBox 3"/>
          <p:cNvSpPr txBox="1"/>
          <p:nvPr/>
        </p:nvSpPr>
        <p:spPr>
          <a:xfrm>
            <a:off x="2529590" y="2171520"/>
            <a:ext cx="14645400" cy="769441"/>
          </a:xfrm>
          <a:prstGeom prst="rect">
            <a:avLst/>
          </a:prstGeom>
        </p:spPr>
        <p:txBody>
          <a:bodyPr wrap="square" lIns="0" tIns="0" rIns="0" bIns="0" rtlCol="0" anchor="t">
            <a:spAutoFit/>
          </a:bodyPr>
          <a:lstStyle/>
          <a:p>
            <a:pPr algn="just">
              <a:lnSpc>
                <a:spcPts val="2998"/>
              </a:lnSpc>
            </a:pPr>
            <a:r>
              <a:rPr lang="pt-BR" sz="2400">
                <a:solidFill>
                  <a:srgbClr val="1A3C73"/>
                </a:solidFill>
                <a:latin typeface="Poppins"/>
                <a:cs typeface="Poppins"/>
              </a:rPr>
              <a:t>Para cada um dos símbolos, a lei definiu competências de acordo com a natureza do cargo. </a:t>
            </a:r>
          </a:p>
          <a:p>
            <a:pPr algn="just">
              <a:lnSpc>
                <a:spcPts val="2998"/>
              </a:lnSpc>
            </a:pPr>
            <a:r>
              <a:rPr lang="pt-BR" sz="2400">
                <a:solidFill>
                  <a:srgbClr val="1A3C73"/>
                </a:solidFill>
                <a:latin typeface="Poppins"/>
                <a:cs typeface="Poppins"/>
              </a:rPr>
              <a:t>Posteriormente, foram associadas aos símbolos as denominações dos cargos equivalentes.</a:t>
            </a:r>
            <a:endParaRPr lang="en-US" sz="2400">
              <a:solidFill>
                <a:srgbClr val="1A3C73"/>
              </a:solidFill>
              <a:latin typeface="Poppins"/>
              <a:cs typeface="Poppins"/>
            </a:endParaRPr>
          </a:p>
        </p:txBody>
      </p:sp>
      <p:sp>
        <p:nvSpPr>
          <p:cNvPr id="19" name="Freeform 10"/>
          <p:cNvSpPr/>
          <p:nvPr/>
        </p:nvSpPr>
        <p:spPr>
          <a:xfrm>
            <a:off x="1828800"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21" name="CaixaDeTexto 20"/>
          <p:cNvSpPr txBox="1"/>
          <p:nvPr/>
        </p:nvSpPr>
        <p:spPr>
          <a:xfrm>
            <a:off x="15697200" y="9320918"/>
            <a:ext cx="2285999" cy="738664"/>
          </a:xfrm>
          <a:prstGeom prst="rect">
            <a:avLst/>
          </a:prstGeom>
          <a:noFill/>
        </p:spPr>
        <p:txBody>
          <a:bodyPr wrap="square" lIns="91440" tIns="45720" rIns="91440" bIns="45720" rtlCol="0" anchor="t">
            <a:spAutoFit/>
          </a:bodyPr>
          <a:lstStyle/>
          <a:p>
            <a:pPr algn="ctr"/>
            <a:r>
              <a:rPr lang="pt-BR" sz="1400" b="1">
                <a:solidFill>
                  <a:srgbClr val="1A3C73"/>
                </a:solidFill>
                <a:latin typeface="Poppins"/>
                <a:cs typeface="Poppins"/>
              </a:rPr>
              <a:t>Cargos previstos no Anexo I do </a:t>
            </a:r>
            <a:r>
              <a:rPr lang="pt-BR" sz="1400" b="1" err="1">
                <a:solidFill>
                  <a:srgbClr val="1A3C73"/>
                </a:solidFill>
                <a:latin typeface="Poppins"/>
                <a:cs typeface="Poppins"/>
              </a:rPr>
              <a:t>Dec</a:t>
            </a:r>
            <a:r>
              <a:rPr lang="pt-BR" sz="1400" b="1">
                <a:solidFill>
                  <a:srgbClr val="1A3C73"/>
                </a:solidFill>
                <a:latin typeface="Poppins"/>
                <a:cs typeface="Poppins"/>
              </a:rPr>
              <a:t> n. 61.242/22</a:t>
            </a:r>
            <a:endParaRPr lang="pt-BR"/>
          </a:p>
        </p:txBody>
      </p:sp>
      <p:graphicFrame>
        <p:nvGraphicFramePr>
          <p:cNvPr id="22" name="Tabela 21"/>
          <p:cNvGraphicFramePr>
            <a:graphicFrameLocks noGrp="1"/>
          </p:cNvGraphicFramePr>
          <p:nvPr>
            <p:extLst>
              <p:ext uri="{D42A27DB-BD31-4B8C-83A1-F6EECF244321}">
                <p14:modId xmlns:p14="http://schemas.microsoft.com/office/powerpoint/2010/main" val="4075695505"/>
              </p:ext>
            </p:extLst>
          </p:nvPr>
        </p:nvGraphicFramePr>
        <p:xfrm>
          <a:off x="3346117" y="3326841"/>
          <a:ext cx="12344400" cy="5652134"/>
        </p:xfrm>
        <a:graphic>
          <a:graphicData uri="http://schemas.openxmlformats.org/drawingml/2006/table">
            <a:tbl>
              <a:tblPr firstRow="1">
                <a:tableStyleId>{5C22544A-7EE6-4342-B048-85BDC9FD1C3A}</a:tableStyleId>
              </a:tblPr>
              <a:tblGrid>
                <a:gridCol w="2468880">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gridCol w="2468880">
                  <a:extLst>
                    <a:ext uri="{9D8B030D-6E8A-4147-A177-3AD203B41FA5}">
                      <a16:colId xmlns:a16="http://schemas.microsoft.com/office/drawing/2014/main" val="20002"/>
                    </a:ext>
                  </a:extLst>
                </a:gridCol>
                <a:gridCol w="2468880">
                  <a:extLst>
                    <a:ext uri="{9D8B030D-6E8A-4147-A177-3AD203B41FA5}">
                      <a16:colId xmlns:a16="http://schemas.microsoft.com/office/drawing/2014/main" val="20003"/>
                    </a:ext>
                  </a:extLst>
                </a:gridCol>
                <a:gridCol w="2468880">
                  <a:extLst>
                    <a:ext uri="{9D8B030D-6E8A-4147-A177-3AD203B41FA5}">
                      <a16:colId xmlns:a16="http://schemas.microsoft.com/office/drawing/2014/main" val="20004"/>
                    </a:ext>
                  </a:extLst>
                </a:gridCol>
              </a:tblGrid>
              <a:tr h="363306">
                <a:tc gridSpan="5">
                  <a:txBody>
                    <a:bodyPr/>
                    <a:lstStyle/>
                    <a:p>
                      <a:pPr algn="ctr" fontAlgn="t"/>
                      <a:r>
                        <a:rPr lang="pt-BR" sz="1600" b="1" i="0" u="none" strike="noStrike">
                          <a:solidFill>
                            <a:schemeClr val="bg1"/>
                          </a:solidFill>
                          <a:effectLst/>
                          <a:latin typeface="Poppins"/>
                          <a:cs typeface="Times New Roman"/>
                        </a:rPr>
                        <a:t>SÍMBOLOS</a:t>
                      </a:r>
                      <a:r>
                        <a:rPr lang="pt-BR" sz="1600" b="1" i="0" u="none" strike="noStrike" baseline="0">
                          <a:solidFill>
                            <a:schemeClr val="bg1"/>
                          </a:solidFill>
                          <a:effectLst/>
                          <a:latin typeface="Poppins"/>
                          <a:cs typeface="Times New Roman"/>
                        </a:rPr>
                        <a:t> DE DIREÇÃO E CHEFIA</a:t>
                      </a:r>
                      <a:endParaRPr lang="pt-BR" sz="1600" b="1" i="0" u="none" strike="noStrike">
                        <a:solidFill>
                          <a:schemeClr val="bg1"/>
                        </a:solidFill>
                        <a:effectLst/>
                        <a:latin typeface="Poppins"/>
                        <a:cs typeface="Times New Roman"/>
                      </a:endParaRPr>
                    </a:p>
                  </a:txBody>
                  <a:tcPr marL="6081" marR="6081" marT="6081" marB="0" anchor="ctr">
                    <a:solidFill>
                      <a:srgbClr val="1A3C73"/>
                    </a:solidFill>
                  </a:tcPr>
                </a:tc>
                <a:tc hMerge="1">
                  <a:txBody>
                    <a:bodyPr/>
                    <a:lstStyle/>
                    <a:p>
                      <a:pPr algn="ctr" fontAlgn="t"/>
                      <a:endParaRPr lang="pt-BR" sz="1600" b="1" i="0" u="none" strike="noStrike">
                        <a:solidFill>
                          <a:srgbClr val="000000"/>
                        </a:solidFill>
                        <a:effectLst/>
                        <a:latin typeface="+mj-lt"/>
                        <a:cs typeface="Times New Roman" panose="02020603050405020304" pitchFamily="18" charset="0"/>
                      </a:endParaRPr>
                    </a:p>
                  </a:txBody>
                  <a:tcPr marL="6081" marR="6081" marT="6081" marB="0" anchor="ctr"/>
                </a:tc>
                <a:tc hMerge="1">
                  <a:txBody>
                    <a:bodyPr/>
                    <a:lstStyle/>
                    <a:p>
                      <a:pPr algn="ctr" fontAlgn="t"/>
                      <a:endParaRPr lang="pt-BR" sz="1600" b="1" i="0" u="none" strike="noStrike">
                        <a:solidFill>
                          <a:srgbClr val="000000"/>
                        </a:solidFill>
                        <a:effectLst/>
                        <a:latin typeface="+mj-lt"/>
                        <a:cs typeface="Times New Roman" panose="02020603050405020304" pitchFamily="18" charset="0"/>
                      </a:endParaRPr>
                    </a:p>
                  </a:txBody>
                  <a:tcPr marL="6081" marR="6081" marT="6081" marB="0" anchor="ctr"/>
                </a:tc>
                <a:tc hMerge="1">
                  <a:txBody>
                    <a:bodyPr/>
                    <a:lstStyle/>
                    <a:p>
                      <a:pPr algn="ctr" fontAlgn="t"/>
                      <a:endParaRPr lang="pt-BR" sz="1600" b="1" i="0" u="none" strike="noStrike">
                        <a:solidFill>
                          <a:srgbClr val="000000"/>
                        </a:solidFill>
                        <a:effectLst/>
                        <a:latin typeface="+mj-lt"/>
                        <a:cs typeface="Times New Roman" panose="02020603050405020304" pitchFamily="18" charset="0"/>
                      </a:endParaRPr>
                    </a:p>
                  </a:txBody>
                  <a:tcPr marL="6081" marR="6081" marT="6081" marB="0" anchor="ctr"/>
                </a:tc>
                <a:tc hMerge="1">
                  <a:txBody>
                    <a:bodyPr/>
                    <a:lstStyle/>
                    <a:p>
                      <a:pPr algn="ctr" fontAlgn="t"/>
                      <a:endParaRPr lang="pt-BR" sz="1600" b="1" i="0" u="none" strike="noStrike">
                        <a:solidFill>
                          <a:srgbClr val="000000"/>
                        </a:solidFill>
                        <a:effectLst/>
                        <a:latin typeface="+mj-lt"/>
                        <a:cs typeface="Times New Roman" panose="02020603050405020304" pitchFamily="18" charset="0"/>
                      </a:endParaRPr>
                    </a:p>
                  </a:txBody>
                  <a:tcPr marL="6081" marR="6081" marT="6081" marB="0" anchor="ctr"/>
                </a:tc>
                <a:extLst>
                  <a:ext uri="{0D108BD9-81ED-4DB2-BD59-A6C34878D82A}">
                    <a16:rowId xmlns:a16="http://schemas.microsoft.com/office/drawing/2014/main" val="10000"/>
                  </a:ext>
                </a:extLst>
              </a:tr>
              <a:tr h="363306">
                <a:tc>
                  <a:txBody>
                    <a:bodyPr/>
                    <a:lstStyle/>
                    <a:p>
                      <a:pPr algn="ctr" fontAlgn="t"/>
                      <a:r>
                        <a:rPr lang="pt-BR" sz="1600" b="1" u="none" strike="noStrike">
                          <a:solidFill>
                            <a:schemeClr val="bg1"/>
                          </a:solidFill>
                          <a:effectLst/>
                          <a:latin typeface="Poppins"/>
                          <a:cs typeface="Times New Roman"/>
                        </a:rPr>
                        <a:t>CDA-6</a:t>
                      </a:r>
                      <a:endParaRPr lang="pt-BR" sz="1600" b="1" i="0" u="none" strike="noStrike">
                        <a:solidFill>
                          <a:schemeClr val="bg1"/>
                        </a:solidFill>
                        <a:effectLst/>
                        <a:latin typeface="Poppins"/>
                        <a:cs typeface="Times New Roman"/>
                      </a:endParaRPr>
                    </a:p>
                  </a:txBody>
                  <a:tcPr marL="6081" marR="6081" marT="6081" marB="0" anchor="ctr">
                    <a:solidFill>
                      <a:srgbClr val="1A3C73"/>
                    </a:solidFill>
                  </a:tcPr>
                </a:tc>
                <a:tc>
                  <a:txBody>
                    <a:bodyPr/>
                    <a:lstStyle/>
                    <a:p>
                      <a:pPr algn="ctr" fontAlgn="t"/>
                      <a:r>
                        <a:rPr lang="pt-BR" sz="1600" b="1" u="none" strike="noStrike">
                          <a:solidFill>
                            <a:schemeClr val="bg1"/>
                          </a:solidFill>
                          <a:effectLst/>
                          <a:latin typeface="Poppins"/>
                          <a:cs typeface="Times New Roman"/>
                        </a:rPr>
                        <a:t>CDA-5</a:t>
                      </a:r>
                      <a:endParaRPr lang="pt-BR" sz="1600" b="1" i="0" u="none" strike="noStrike">
                        <a:solidFill>
                          <a:schemeClr val="bg1"/>
                        </a:solidFill>
                        <a:effectLst/>
                        <a:latin typeface="Poppins"/>
                        <a:cs typeface="Times New Roman"/>
                      </a:endParaRPr>
                    </a:p>
                  </a:txBody>
                  <a:tcPr marL="6081" marR="6081" marT="6081" marB="0" anchor="ctr">
                    <a:solidFill>
                      <a:srgbClr val="1A3C73"/>
                    </a:solidFill>
                  </a:tcPr>
                </a:tc>
                <a:tc>
                  <a:txBody>
                    <a:bodyPr/>
                    <a:lstStyle/>
                    <a:p>
                      <a:pPr algn="ctr" fontAlgn="t"/>
                      <a:r>
                        <a:rPr lang="pt-BR" sz="1600" b="1" u="none" strike="noStrike">
                          <a:solidFill>
                            <a:schemeClr val="bg1"/>
                          </a:solidFill>
                          <a:effectLst/>
                          <a:latin typeface="Poppins"/>
                          <a:cs typeface="Times New Roman"/>
                        </a:rPr>
                        <a:t>CDA-4</a:t>
                      </a:r>
                      <a:endParaRPr lang="pt-BR" sz="1600" b="1" i="0" u="none" strike="noStrike">
                        <a:solidFill>
                          <a:schemeClr val="bg1"/>
                        </a:solidFill>
                        <a:effectLst/>
                        <a:latin typeface="Poppins"/>
                        <a:cs typeface="Times New Roman"/>
                      </a:endParaRPr>
                    </a:p>
                  </a:txBody>
                  <a:tcPr marL="6081" marR="6081" marT="6081" marB="0" anchor="ctr">
                    <a:solidFill>
                      <a:srgbClr val="1A3C73"/>
                    </a:solidFill>
                  </a:tcPr>
                </a:tc>
                <a:tc>
                  <a:txBody>
                    <a:bodyPr/>
                    <a:lstStyle/>
                    <a:p>
                      <a:pPr algn="ctr" fontAlgn="t"/>
                      <a:r>
                        <a:rPr lang="pt-BR" sz="1600" b="1" u="none" strike="noStrike">
                          <a:solidFill>
                            <a:schemeClr val="bg1"/>
                          </a:solidFill>
                          <a:effectLst/>
                          <a:latin typeface="Poppins"/>
                          <a:cs typeface="Times New Roman"/>
                        </a:rPr>
                        <a:t>CDA-3</a:t>
                      </a:r>
                      <a:endParaRPr lang="pt-BR" sz="1600" b="1" i="0" u="none" strike="noStrike">
                        <a:solidFill>
                          <a:schemeClr val="bg1"/>
                        </a:solidFill>
                        <a:effectLst/>
                        <a:latin typeface="Poppins"/>
                        <a:cs typeface="Times New Roman"/>
                      </a:endParaRPr>
                    </a:p>
                  </a:txBody>
                  <a:tcPr marL="6081" marR="6081" marT="6081" marB="0" anchor="ctr">
                    <a:solidFill>
                      <a:srgbClr val="1A3C73"/>
                    </a:solidFill>
                  </a:tcPr>
                </a:tc>
                <a:tc>
                  <a:txBody>
                    <a:bodyPr/>
                    <a:lstStyle/>
                    <a:p>
                      <a:pPr algn="ctr" fontAlgn="t"/>
                      <a:r>
                        <a:rPr lang="pt-BR" sz="1600" b="1" u="none" strike="noStrike">
                          <a:solidFill>
                            <a:schemeClr val="bg1"/>
                          </a:solidFill>
                          <a:effectLst/>
                          <a:latin typeface="Poppins"/>
                          <a:cs typeface="Times New Roman"/>
                        </a:rPr>
                        <a:t>CDA-2</a:t>
                      </a:r>
                      <a:endParaRPr lang="pt-BR" sz="1600" b="1" i="0" u="none" strike="noStrike">
                        <a:solidFill>
                          <a:schemeClr val="bg1"/>
                        </a:solidFill>
                        <a:effectLst/>
                        <a:latin typeface="Poppins"/>
                        <a:cs typeface="Times New Roman"/>
                      </a:endParaRPr>
                    </a:p>
                  </a:txBody>
                  <a:tcPr marL="6081" marR="6081" marT="6081" marB="0" anchor="ctr">
                    <a:solidFill>
                      <a:srgbClr val="1A3C73"/>
                    </a:solidFill>
                  </a:tcPr>
                </a:tc>
                <a:extLst>
                  <a:ext uri="{0D108BD9-81ED-4DB2-BD59-A6C34878D82A}">
                    <a16:rowId xmlns:a16="http://schemas.microsoft.com/office/drawing/2014/main" val="10001"/>
                  </a:ext>
                </a:extLst>
              </a:tr>
              <a:tr h="625357">
                <a:tc>
                  <a:txBody>
                    <a:bodyPr/>
                    <a:lstStyle/>
                    <a:p>
                      <a:pPr algn="ctr" fontAlgn="t"/>
                      <a:endParaRPr lang="pt-BR" sz="1400" b="0" u="none" strike="noStrike">
                        <a:solidFill>
                          <a:srgbClr val="1A3C73"/>
                        </a:solidFill>
                        <a:effectLst/>
                        <a:latin typeface="Poppins"/>
                        <a:cs typeface="Times New Roman"/>
                      </a:endParaRPr>
                    </a:p>
                    <a:p>
                      <a:pPr algn="ctr" fontAlgn="t"/>
                      <a:r>
                        <a:rPr lang="pt-BR" sz="1400" b="0" u="none" strike="noStrike">
                          <a:solidFill>
                            <a:srgbClr val="1A3C73"/>
                          </a:solidFill>
                          <a:effectLst/>
                          <a:latin typeface="Poppins"/>
                          <a:cs typeface="Times New Roman"/>
                        </a:rPr>
                        <a:t>Realizar atividades de direção de natureza estratégica.</a:t>
                      </a:r>
                      <a:br>
                        <a:rPr lang="pt-BR" sz="1400" b="0" i="0" u="none" strike="noStrike">
                          <a:solidFill>
                            <a:srgbClr val="1A3C73"/>
                          </a:solidFill>
                          <a:effectLst/>
                          <a:latin typeface="Poppins"/>
                          <a:cs typeface="Times New Roman"/>
                        </a:rPr>
                      </a:br>
                      <a:endParaRPr lang="pt-BR" sz="1400" b="0" u="none" strike="noStrike">
                        <a:solidFill>
                          <a:srgbClr val="1A3C73"/>
                        </a:solidFill>
                        <a:effectLst/>
                        <a:latin typeface="Poppins"/>
                        <a:cs typeface="Times New Roman"/>
                      </a:endParaRPr>
                    </a:p>
                  </a:txBody>
                  <a:tcPr marL="6081" marR="6081" marT="6081" marB="0" anchor="ctr">
                    <a:solidFill>
                      <a:schemeClr val="bg1">
                        <a:lumMod val="85000"/>
                      </a:schemeClr>
                    </a:solidFill>
                  </a:tcPr>
                </a:tc>
                <a:tc>
                  <a:txBody>
                    <a:bodyPr/>
                    <a:lstStyle/>
                    <a:p>
                      <a:pPr algn="ctr" fontAlgn="t"/>
                      <a:r>
                        <a:rPr lang="pt-BR" sz="1400" b="0" u="none" strike="noStrike">
                          <a:solidFill>
                            <a:srgbClr val="1A3C73"/>
                          </a:solidFill>
                          <a:effectLst/>
                          <a:latin typeface="Poppins"/>
                          <a:cs typeface="Times New Roman"/>
                        </a:rPr>
                        <a:t>Realizar atividades de direção de natureza tática de alta complexidade.</a:t>
                      </a:r>
                      <a:endParaRPr lang="pt-BR" sz="1400" b="0" i="0" u="none" strike="noStrike">
                        <a:solidFill>
                          <a:srgbClr val="1A3C73"/>
                        </a:solidFill>
                        <a:effectLst/>
                        <a:latin typeface="Poppins"/>
                        <a:cs typeface="Times New Roman"/>
                      </a:endParaRPr>
                    </a:p>
                  </a:txBody>
                  <a:tcPr marL="6081" marR="6081" marT="6081" marB="0" anchor="ctr">
                    <a:solidFill>
                      <a:schemeClr val="bg1">
                        <a:lumMod val="85000"/>
                      </a:schemeClr>
                    </a:solidFill>
                  </a:tcPr>
                </a:tc>
                <a:tc>
                  <a:txBody>
                    <a:bodyPr/>
                    <a:lstStyle/>
                    <a:p>
                      <a:pPr algn="ctr" fontAlgn="t"/>
                      <a:r>
                        <a:rPr lang="pt-BR" sz="1400" b="0" u="none" strike="noStrike">
                          <a:solidFill>
                            <a:srgbClr val="1A3C73"/>
                          </a:solidFill>
                          <a:effectLst/>
                          <a:latin typeface="Poppins"/>
                          <a:cs typeface="Times New Roman"/>
                        </a:rPr>
                        <a:t>Realizar atividades de direção de natureza tática de média complexidade.</a:t>
                      </a:r>
                      <a:endParaRPr lang="pt-BR" sz="1400" b="0" i="0" u="none" strike="noStrike">
                        <a:solidFill>
                          <a:srgbClr val="1A3C73"/>
                        </a:solidFill>
                        <a:effectLst/>
                        <a:latin typeface="Poppins"/>
                        <a:cs typeface="Times New Roman"/>
                      </a:endParaRPr>
                    </a:p>
                  </a:txBody>
                  <a:tcPr marL="6081" marR="6081" marT="6081" marB="0" anchor="ctr">
                    <a:solidFill>
                      <a:schemeClr val="bg1">
                        <a:lumMod val="85000"/>
                      </a:schemeClr>
                    </a:solidFill>
                  </a:tcPr>
                </a:tc>
                <a:tc>
                  <a:txBody>
                    <a:bodyPr/>
                    <a:lstStyle/>
                    <a:p>
                      <a:pPr algn="ctr" fontAlgn="t"/>
                      <a:r>
                        <a:rPr lang="pt-BR" sz="1400" b="0" u="none" strike="noStrike">
                          <a:solidFill>
                            <a:srgbClr val="1A3C73"/>
                          </a:solidFill>
                          <a:effectLst/>
                          <a:latin typeface="Poppins"/>
                          <a:cs typeface="Times New Roman"/>
                        </a:rPr>
                        <a:t>Realizar atividades de direção de unidades ou equipes de execução.</a:t>
                      </a:r>
                      <a:endParaRPr lang="pt-BR" sz="1400" b="0" i="0" u="none" strike="noStrike">
                        <a:solidFill>
                          <a:srgbClr val="1A3C73"/>
                        </a:solidFill>
                        <a:effectLst/>
                        <a:latin typeface="Poppins"/>
                        <a:cs typeface="Times New Roman"/>
                      </a:endParaRPr>
                    </a:p>
                  </a:txBody>
                  <a:tcPr marL="6081" marR="6081" marT="6081" marB="0" anchor="ctr">
                    <a:solidFill>
                      <a:schemeClr val="bg1">
                        <a:lumMod val="85000"/>
                      </a:schemeClr>
                    </a:solidFill>
                  </a:tcPr>
                </a:tc>
                <a:tc>
                  <a:txBody>
                    <a:bodyPr/>
                    <a:lstStyle/>
                    <a:p>
                      <a:pPr algn="ctr" fontAlgn="t"/>
                      <a:r>
                        <a:rPr lang="pt-BR" sz="1400" b="0" u="none" strike="noStrike">
                          <a:solidFill>
                            <a:srgbClr val="1A3C73"/>
                          </a:solidFill>
                          <a:effectLst/>
                          <a:latin typeface="Poppins"/>
                          <a:cs typeface="Times New Roman"/>
                        </a:rPr>
                        <a:t>Realizar atividades de chefia na liderança de equipes.</a:t>
                      </a:r>
                      <a:endParaRPr lang="pt-BR" sz="1400" b="0" i="0" u="none" strike="noStrike">
                        <a:solidFill>
                          <a:srgbClr val="1A3C73"/>
                        </a:solidFill>
                        <a:effectLst/>
                        <a:latin typeface="Poppins"/>
                        <a:cs typeface="Times New Roman"/>
                      </a:endParaRPr>
                    </a:p>
                  </a:txBody>
                  <a:tcPr marL="6081" marR="6081" marT="6081" marB="0" anchor="ctr">
                    <a:solidFill>
                      <a:schemeClr val="bg1">
                        <a:lumMod val="85000"/>
                      </a:schemeClr>
                    </a:solidFill>
                  </a:tcPr>
                </a:tc>
                <a:extLst>
                  <a:ext uri="{0D108BD9-81ED-4DB2-BD59-A6C34878D82A}">
                    <a16:rowId xmlns:a16="http://schemas.microsoft.com/office/drawing/2014/main" val="10003"/>
                  </a:ext>
                </a:extLst>
              </a:tr>
              <a:tr h="1115011">
                <a:tc>
                  <a:txBody>
                    <a:bodyPr/>
                    <a:lstStyle/>
                    <a:p>
                      <a:pPr algn="ctr" fontAlgn="t"/>
                      <a:endParaRPr lang="pt-BR" sz="1400" b="0" u="none" strike="noStrike">
                        <a:solidFill>
                          <a:srgbClr val="1A3C73"/>
                        </a:solidFill>
                        <a:effectLst/>
                        <a:latin typeface="Poppins"/>
                        <a:cs typeface="Times New Roman"/>
                      </a:endParaRPr>
                    </a:p>
                    <a:p>
                      <a:pPr algn="ctr" fontAlgn="t"/>
                      <a:r>
                        <a:rPr lang="pt-BR" sz="1400" b="0" u="none" strike="noStrike">
                          <a:solidFill>
                            <a:srgbClr val="1A3C73"/>
                          </a:solidFill>
                          <a:effectLst/>
                          <a:latin typeface="Poppins"/>
                          <a:cs typeface="Times New Roman"/>
                        </a:rPr>
                        <a:t>Promover o planejamento de ações de sua área de atuação de modo a realizar a missão e alcançar as metas e os </a:t>
                      </a:r>
                    </a:p>
                    <a:p>
                      <a:pPr algn="ctr" fontAlgn="t"/>
                      <a:r>
                        <a:rPr lang="pt-BR" sz="1400" b="0" u="none" strike="noStrike">
                          <a:solidFill>
                            <a:srgbClr val="1A3C73"/>
                          </a:solidFill>
                          <a:effectLst/>
                          <a:latin typeface="Poppins"/>
                          <a:cs typeface="Times New Roman"/>
                        </a:rPr>
                        <a:t>objetivos de governo.</a:t>
                      </a:r>
                    </a:p>
                    <a:p>
                      <a:pPr algn="ctr" fontAlgn="t"/>
                      <a:endParaRPr lang="pt-BR" sz="1400" b="0" i="0" u="none" strike="noStrike">
                        <a:solidFill>
                          <a:srgbClr val="1A3C73"/>
                        </a:solidFill>
                        <a:effectLst/>
                        <a:latin typeface="Poppins"/>
                        <a:cs typeface="Times New Roman"/>
                      </a:endParaRPr>
                    </a:p>
                  </a:txBody>
                  <a:tcPr marL="6081" marR="6081" marT="6081" marB="0" anchor="ctr">
                    <a:solidFill>
                      <a:schemeClr val="bg1"/>
                    </a:solidFill>
                  </a:tcPr>
                </a:tc>
                <a:tc>
                  <a:txBody>
                    <a:bodyPr/>
                    <a:lstStyle/>
                    <a:p>
                      <a:pPr algn="ctr" fontAlgn="t"/>
                      <a:r>
                        <a:rPr lang="pt-BR" sz="1400" b="0" u="none" strike="noStrike">
                          <a:solidFill>
                            <a:srgbClr val="1A3C73"/>
                          </a:solidFill>
                          <a:effectLst/>
                          <a:latin typeface="Poppins"/>
                          <a:cs typeface="Times New Roman"/>
                        </a:rPr>
                        <a:t>Promover o planejamento de ações de sua área de atuação alinhadas à estratégia, às metas e aos projetos de governo.</a:t>
                      </a:r>
                      <a:endParaRPr lang="pt-BR" sz="1400" b="0" i="0" u="none" strike="noStrike">
                        <a:solidFill>
                          <a:srgbClr val="1A3C73"/>
                        </a:solidFill>
                        <a:effectLst/>
                        <a:latin typeface="Poppins"/>
                        <a:cs typeface="Times New Roman"/>
                      </a:endParaRPr>
                    </a:p>
                  </a:txBody>
                  <a:tcPr marL="6081" marR="6081" marT="6081" marB="0" anchor="ctr">
                    <a:solidFill>
                      <a:schemeClr val="bg1"/>
                    </a:solidFill>
                  </a:tcPr>
                </a:tc>
                <a:tc>
                  <a:txBody>
                    <a:bodyPr/>
                    <a:lstStyle/>
                    <a:p>
                      <a:pPr algn="ctr" fontAlgn="t"/>
                      <a:r>
                        <a:rPr lang="pt-BR" sz="1400" b="0" u="none" strike="noStrike">
                          <a:solidFill>
                            <a:srgbClr val="1A3C73"/>
                          </a:solidFill>
                          <a:effectLst/>
                          <a:latin typeface="Poppins"/>
                          <a:cs typeface="Times New Roman"/>
                        </a:rPr>
                        <a:t>Garantir a integração e articulação de sua área de atuação ao planejamento das políticas públicas e de governo.</a:t>
                      </a:r>
                      <a:endParaRPr lang="pt-BR" sz="1400" b="0" i="0" u="none" strike="noStrike">
                        <a:solidFill>
                          <a:srgbClr val="1A3C73"/>
                        </a:solidFill>
                        <a:effectLst/>
                        <a:latin typeface="Poppins"/>
                        <a:cs typeface="Times New Roman"/>
                      </a:endParaRPr>
                    </a:p>
                  </a:txBody>
                  <a:tcPr marL="6081" marR="6081" marT="6081" marB="0" anchor="ctr">
                    <a:solidFill>
                      <a:schemeClr val="bg1"/>
                    </a:solidFill>
                  </a:tcPr>
                </a:tc>
                <a:tc>
                  <a:txBody>
                    <a:bodyPr/>
                    <a:lstStyle/>
                    <a:p>
                      <a:pPr algn="ctr" fontAlgn="t"/>
                      <a:r>
                        <a:rPr lang="pt-BR" sz="1400" b="0" u="none" strike="noStrike">
                          <a:solidFill>
                            <a:srgbClr val="1A3C73"/>
                          </a:solidFill>
                          <a:effectLst/>
                          <a:latin typeface="Poppins"/>
                          <a:cs typeface="Times New Roman"/>
                        </a:rPr>
                        <a:t>Garantir a integração e articulação de sua área de atuação às políticas públicas e de governo.</a:t>
                      </a:r>
                      <a:endParaRPr lang="pt-BR" sz="1400" b="0" i="0" u="none" strike="noStrike">
                        <a:solidFill>
                          <a:srgbClr val="1A3C73"/>
                        </a:solidFill>
                        <a:effectLst/>
                        <a:latin typeface="Poppins"/>
                        <a:cs typeface="Times New Roman"/>
                      </a:endParaRPr>
                    </a:p>
                  </a:txBody>
                  <a:tcPr marL="6081" marR="6081" marT="6081" marB="0" anchor="ctr">
                    <a:solidFill>
                      <a:schemeClr val="bg1"/>
                    </a:solidFill>
                  </a:tcPr>
                </a:tc>
                <a:tc>
                  <a:txBody>
                    <a:bodyPr/>
                    <a:lstStyle/>
                    <a:p>
                      <a:pPr algn="ctr" fontAlgn="t"/>
                      <a:r>
                        <a:rPr lang="pt-BR" sz="1400" b="0" u="none" strike="noStrike">
                          <a:solidFill>
                            <a:srgbClr val="1A3C73"/>
                          </a:solidFill>
                          <a:effectLst/>
                          <a:latin typeface="Poppins"/>
                          <a:cs typeface="Times New Roman"/>
                        </a:rPr>
                        <a:t>Garantir a integração e articulação de programas e projetos designados a sua equipe às políticas públicas e de governo.</a:t>
                      </a:r>
                      <a:endParaRPr lang="pt-BR" sz="1400" b="0" i="0" u="none" strike="noStrike">
                        <a:solidFill>
                          <a:srgbClr val="1A3C73"/>
                        </a:solidFill>
                        <a:effectLst/>
                        <a:latin typeface="Poppins"/>
                        <a:cs typeface="Times New Roman"/>
                      </a:endParaRPr>
                    </a:p>
                  </a:txBody>
                  <a:tcPr marL="6081" marR="6081" marT="6081" marB="0" anchor="ctr">
                    <a:solidFill>
                      <a:schemeClr val="bg1"/>
                    </a:solidFill>
                  </a:tcPr>
                </a:tc>
                <a:extLst>
                  <a:ext uri="{0D108BD9-81ED-4DB2-BD59-A6C34878D82A}">
                    <a16:rowId xmlns:a16="http://schemas.microsoft.com/office/drawing/2014/main" val="10005"/>
                  </a:ext>
                </a:extLst>
              </a:tr>
              <a:tr h="1485143">
                <a:tc>
                  <a:txBody>
                    <a:bodyPr/>
                    <a:lstStyle/>
                    <a:p>
                      <a:pPr lvl="0" algn="ctr">
                        <a:buNone/>
                      </a:pPr>
                      <a:r>
                        <a:rPr lang="pt-BR" sz="1400" b="0" u="none" strike="noStrike">
                          <a:solidFill>
                            <a:srgbClr val="1A3C73"/>
                          </a:solidFill>
                          <a:effectLst/>
                          <a:latin typeface="Poppins"/>
                          <a:cs typeface="Times New Roman"/>
                        </a:rPr>
                        <a:t>Definir diretrizes, regras, planos e projetos de atuação em nível estratégico de governo, reportando-se a autoridade superior.</a:t>
                      </a:r>
                      <a:endParaRPr lang="pt-BR" sz="1400" b="0" i="0" u="none" strike="noStrike">
                        <a:solidFill>
                          <a:srgbClr val="1A3C73"/>
                        </a:solidFill>
                        <a:effectLst/>
                        <a:latin typeface="Poppins"/>
                        <a:cs typeface="Times New Roman"/>
                      </a:endParaRPr>
                    </a:p>
                  </a:txBody>
                  <a:tcPr marL="6080" marR="6080" marT="6080" marB="0" anchor="ctr">
                    <a:solidFill>
                      <a:schemeClr val="bg1">
                        <a:lumMod val="85000"/>
                      </a:schemeClr>
                    </a:solidFill>
                  </a:tcPr>
                </a:tc>
                <a:tc>
                  <a:txBody>
                    <a:bodyPr/>
                    <a:lstStyle/>
                    <a:p>
                      <a:pPr lvl="0" algn="ctr">
                        <a:buNone/>
                      </a:pPr>
                      <a:r>
                        <a:rPr lang="pt-BR" sz="1400" b="0" u="none" strike="noStrike">
                          <a:solidFill>
                            <a:srgbClr val="1A3C73"/>
                          </a:solidFill>
                          <a:effectLst/>
                          <a:latin typeface="Poppins"/>
                          <a:cs typeface="Times New Roman"/>
                        </a:rPr>
                        <a:t>Definir diretrizes, regras, planos e projetos de atuação em nível estratégico de governo, reportando-se a autoridade superior.</a:t>
                      </a:r>
                      <a:endParaRPr lang="pt-BR" sz="1400" b="0" i="0" u="none" strike="noStrike">
                        <a:solidFill>
                          <a:srgbClr val="1A3C73"/>
                        </a:solidFill>
                        <a:effectLst/>
                        <a:latin typeface="Poppins"/>
                        <a:cs typeface="Times New Roman"/>
                      </a:endParaRPr>
                    </a:p>
                  </a:txBody>
                  <a:tcPr marL="6080" marR="6080" marT="6080" marB="0" anchor="ctr">
                    <a:solidFill>
                      <a:schemeClr val="bg1">
                        <a:lumMod val="85000"/>
                      </a:schemeClr>
                    </a:solidFill>
                  </a:tcPr>
                </a:tc>
                <a:tc>
                  <a:txBody>
                    <a:bodyPr/>
                    <a:lstStyle/>
                    <a:p>
                      <a:pPr lvl="0" algn="ctr">
                        <a:buNone/>
                      </a:pPr>
                      <a:r>
                        <a:rPr lang="pt-BR" sz="1400" b="0" u="none" strike="noStrike">
                          <a:solidFill>
                            <a:srgbClr val="1A3C73"/>
                          </a:solidFill>
                          <a:effectLst/>
                          <a:latin typeface="Poppins"/>
                          <a:cs typeface="Times New Roman"/>
                        </a:rPr>
                        <a:t>Estabelecer diretrizes de atuação alinhadas às estratégias de governo, reportando-se a autoridade superior. </a:t>
                      </a:r>
                      <a:endParaRPr lang="pt-BR" sz="1400" b="0" i="0" u="none" strike="noStrike">
                        <a:solidFill>
                          <a:srgbClr val="1A3C73"/>
                        </a:solidFill>
                        <a:effectLst/>
                        <a:latin typeface="Poppins"/>
                        <a:cs typeface="Times New Roman"/>
                      </a:endParaRPr>
                    </a:p>
                  </a:txBody>
                  <a:tcPr marL="6080" marR="6080" marT="6080" marB="0" anchor="ctr">
                    <a:solidFill>
                      <a:schemeClr val="bg1">
                        <a:lumMod val="85000"/>
                      </a:schemeClr>
                    </a:solidFill>
                  </a:tcPr>
                </a:tc>
                <a:tc>
                  <a:txBody>
                    <a:bodyPr/>
                    <a:lstStyle/>
                    <a:p>
                      <a:pPr lvl="0" algn="ctr">
                        <a:buNone/>
                      </a:pPr>
                      <a:r>
                        <a:rPr lang="pt-BR" sz="1400" b="0" u="none" strike="noStrike">
                          <a:solidFill>
                            <a:srgbClr val="1A3C73"/>
                          </a:solidFill>
                          <a:effectLst/>
                          <a:latin typeface="Poppins"/>
                          <a:cs typeface="Times New Roman"/>
                        </a:rPr>
                        <a:t>Estabelecer diretrizes de atuação alinhadas às estratégias de governo, reportando-se a autoridade superior.</a:t>
                      </a:r>
                      <a:endParaRPr lang="pt-BR" sz="1400" b="0" i="0" u="none" strike="noStrike">
                        <a:solidFill>
                          <a:srgbClr val="1A3C73"/>
                        </a:solidFill>
                        <a:effectLst/>
                        <a:latin typeface="Poppins"/>
                        <a:cs typeface="Times New Roman"/>
                      </a:endParaRPr>
                    </a:p>
                  </a:txBody>
                  <a:tcPr marL="6080" marR="6080" marT="6080" marB="0" anchor="ctr">
                    <a:solidFill>
                      <a:schemeClr val="bg1">
                        <a:lumMod val="85000"/>
                      </a:schemeClr>
                    </a:solidFill>
                  </a:tcPr>
                </a:tc>
                <a:tc>
                  <a:txBody>
                    <a:bodyPr/>
                    <a:lstStyle/>
                    <a:p>
                      <a:pPr lvl="0" algn="ctr">
                        <a:buNone/>
                      </a:pPr>
                      <a:endParaRPr lang="pt-BR" sz="1400" b="0" u="none" strike="noStrike">
                        <a:solidFill>
                          <a:srgbClr val="1A3C73"/>
                        </a:solidFill>
                        <a:effectLst/>
                        <a:latin typeface="Poppins"/>
                        <a:cs typeface="Times New Roman"/>
                      </a:endParaRPr>
                    </a:p>
                    <a:p>
                      <a:pPr lvl="0" algn="ctr">
                        <a:buNone/>
                      </a:pPr>
                      <a:r>
                        <a:rPr lang="pt-BR" sz="1400" b="0" u="none" strike="noStrike">
                          <a:solidFill>
                            <a:srgbClr val="1A3C73"/>
                          </a:solidFill>
                          <a:effectLst/>
                          <a:latin typeface="Poppins"/>
                          <a:cs typeface="Times New Roman"/>
                        </a:rPr>
                        <a:t>Estabelecer processos de desenvolvimento e acompanhamento dos programas e projetos de sua equipe alinhadas as estratégias de governo reportando-se a autoridade superior.</a:t>
                      </a:r>
                    </a:p>
                    <a:p>
                      <a:pPr lvl="0" algn="ctr">
                        <a:buNone/>
                      </a:pPr>
                      <a:endParaRPr lang="pt-BR" sz="1400" b="0" i="0" u="none" strike="noStrike">
                        <a:solidFill>
                          <a:srgbClr val="1A3C73"/>
                        </a:solidFill>
                        <a:effectLst/>
                        <a:latin typeface="Poppins"/>
                        <a:cs typeface="Times New Roman"/>
                      </a:endParaRPr>
                    </a:p>
                  </a:txBody>
                  <a:tcPr marL="6080" marR="6080" marT="6080" marB="0" anchor="c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14" name="Texto explicativo em seta para cima 13"/>
          <p:cNvSpPr/>
          <p:nvPr/>
        </p:nvSpPr>
        <p:spPr>
          <a:xfrm>
            <a:off x="3505200" y="9110831"/>
            <a:ext cx="1967835" cy="691032"/>
          </a:xfrm>
          <a:prstGeom prst="upArrowCallout">
            <a:avLst/>
          </a:prstGeom>
          <a:solidFill>
            <a:srgbClr val="EE7830"/>
          </a:solidFill>
          <a:ln>
            <a:solidFill>
              <a:srgbClr val="EE783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1200" b="1">
                <a:latin typeface="Poppins"/>
                <a:cs typeface="Poppins"/>
              </a:rPr>
              <a:t>Coordenador II</a:t>
            </a:r>
          </a:p>
        </p:txBody>
      </p:sp>
      <p:sp>
        <p:nvSpPr>
          <p:cNvPr id="15" name="Texto explicativo em seta para cima 14"/>
          <p:cNvSpPr/>
          <p:nvPr/>
        </p:nvSpPr>
        <p:spPr>
          <a:xfrm>
            <a:off x="6002311" y="9092094"/>
            <a:ext cx="2173949" cy="709769"/>
          </a:xfrm>
          <a:prstGeom prst="upArrowCallout">
            <a:avLst/>
          </a:prstGeom>
          <a:solidFill>
            <a:srgbClr val="EE7830"/>
          </a:solidFill>
          <a:ln>
            <a:solidFill>
              <a:srgbClr val="EE783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1200" b="1">
                <a:latin typeface="Poppins"/>
                <a:cs typeface="Poppins"/>
              </a:rPr>
              <a:t>Coordenador I / Diretor II</a:t>
            </a:r>
          </a:p>
        </p:txBody>
      </p:sp>
      <p:sp>
        <p:nvSpPr>
          <p:cNvPr id="16" name="Texto explicativo em seta para cima 15"/>
          <p:cNvSpPr/>
          <p:nvPr/>
        </p:nvSpPr>
        <p:spPr>
          <a:xfrm>
            <a:off x="8534400" y="9110831"/>
            <a:ext cx="1967835" cy="691032"/>
          </a:xfrm>
          <a:prstGeom prst="upArrowCallout">
            <a:avLst/>
          </a:prstGeom>
          <a:solidFill>
            <a:srgbClr val="EE7830"/>
          </a:solidFill>
          <a:ln>
            <a:solidFill>
              <a:srgbClr val="EE783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1200" b="1">
                <a:latin typeface="Poppins"/>
                <a:cs typeface="Poppins"/>
              </a:rPr>
              <a:t>Diretor I / Supervisor</a:t>
            </a:r>
          </a:p>
          <a:p>
            <a:pPr algn="ctr"/>
            <a:r>
              <a:rPr lang="pt-BR" sz="1200" b="1">
                <a:latin typeface="Poppins"/>
                <a:cs typeface="Poppins"/>
              </a:rPr>
              <a:t>Chefe de Núcleo II</a:t>
            </a:r>
          </a:p>
        </p:txBody>
      </p:sp>
      <p:sp>
        <p:nvSpPr>
          <p:cNvPr id="17" name="Texto explicativo em seta para cima 16"/>
          <p:cNvSpPr/>
          <p:nvPr/>
        </p:nvSpPr>
        <p:spPr>
          <a:xfrm>
            <a:off x="11049000" y="9110831"/>
            <a:ext cx="1967835" cy="691032"/>
          </a:xfrm>
          <a:prstGeom prst="upArrowCallout">
            <a:avLst/>
          </a:prstGeom>
          <a:solidFill>
            <a:srgbClr val="EE7830"/>
          </a:solidFill>
          <a:ln>
            <a:solidFill>
              <a:srgbClr val="EE783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1200" b="1">
                <a:latin typeface="Poppins"/>
                <a:cs typeface="Poppins"/>
              </a:rPr>
              <a:t>Chefe de Núcleo I</a:t>
            </a:r>
          </a:p>
          <a:p>
            <a:pPr algn="ctr"/>
            <a:r>
              <a:rPr lang="pt-BR" sz="1200" b="1">
                <a:latin typeface="Poppins"/>
                <a:cs typeface="Poppins"/>
              </a:rPr>
              <a:t>Chefe de Equipe II</a:t>
            </a:r>
          </a:p>
        </p:txBody>
      </p:sp>
      <p:sp>
        <p:nvSpPr>
          <p:cNvPr id="18" name="Texto explicativo em seta para cima 17"/>
          <p:cNvSpPr/>
          <p:nvPr/>
        </p:nvSpPr>
        <p:spPr>
          <a:xfrm>
            <a:off x="13563600" y="9110831"/>
            <a:ext cx="1967835" cy="691032"/>
          </a:xfrm>
          <a:prstGeom prst="upArrowCallout">
            <a:avLst/>
          </a:prstGeom>
          <a:solidFill>
            <a:srgbClr val="EE7830"/>
          </a:solidFill>
          <a:ln>
            <a:solidFill>
              <a:srgbClr val="EE783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1200" b="1">
                <a:latin typeface="Poppins"/>
                <a:cs typeface="Poppins"/>
              </a:rPr>
              <a:t>Chefe de Equipe I</a:t>
            </a:r>
          </a:p>
        </p:txBody>
      </p:sp>
      <p:sp>
        <p:nvSpPr>
          <p:cNvPr id="9" name="Chave direita 8"/>
          <p:cNvSpPr/>
          <p:nvPr/>
        </p:nvSpPr>
        <p:spPr>
          <a:xfrm>
            <a:off x="15792901" y="4229100"/>
            <a:ext cx="381000" cy="4729331"/>
          </a:xfrm>
          <a:prstGeom prst="rightBrace">
            <a:avLst>
              <a:gd name="adj1" fmla="val 8333"/>
              <a:gd name="adj2" fmla="val 48411"/>
            </a:avLst>
          </a:prstGeom>
          <a:ln>
            <a:solidFill>
              <a:srgbClr val="1A3C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3" name="CaixaDeTexto 22"/>
          <p:cNvSpPr txBox="1"/>
          <p:nvPr/>
        </p:nvSpPr>
        <p:spPr>
          <a:xfrm>
            <a:off x="16336791" y="6116711"/>
            <a:ext cx="1676399" cy="954107"/>
          </a:xfrm>
          <a:prstGeom prst="rect">
            <a:avLst/>
          </a:prstGeom>
          <a:noFill/>
        </p:spPr>
        <p:txBody>
          <a:bodyPr wrap="square" lIns="91440" tIns="45720" rIns="91440" bIns="45720" rtlCol="0" anchor="t">
            <a:spAutoFit/>
          </a:bodyPr>
          <a:lstStyle/>
          <a:p>
            <a:pPr algn="ctr"/>
            <a:r>
              <a:rPr lang="pt-BR" sz="1400" b="1">
                <a:solidFill>
                  <a:srgbClr val="1A3C73"/>
                </a:solidFill>
                <a:latin typeface="Poppins"/>
                <a:cs typeface="Poppins"/>
              </a:rPr>
              <a:t>Competências previstas no</a:t>
            </a:r>
            <a:endParaRPr lang="pt-BR"/>
          </a:p>
          <a:p>
            <a:pPr algn="ctr"/>
            <a:r>
              <a:rPr lang="pt-BR" sz="1400" b="1">
                <a:solidFill>
                  <a:srgbClr val="1A3C73"/>
                </a:solidFill>
                <a:latin typeface="Poppins"/>
                <a:cs typeface="Poppins"/>
              </a:rPr>
              <a:t>Anexo II da</a:t>
            </a:r>
          </a:p>
          <a:p>
            <a:pPr algn="ctr"/>
            <a:r>
              <a:rPr lang="pt-BR" sz="1400" b="1">
                <a:solidFill>
                  <a:srgbClr val="1A3C73"/>
                </a:solidFill>
                <a:latin typeface="Poppins"/>
                <a:cs typeface="Poppins"/>
              </a:rPr>
              <a:t>Lei n. 17.708/21</a:t>
            </a:r>
          </a:p>
        </p:txBody>
      </p:sp>
      <p:sp>
        <p:nvSpPr>
          <p:cNvPr id="10" name="object 16">
            <a:extLst>
              <a:ext uri="{FF2B5EF4-FFF2-40B4-BE49-F238E27FC236}">
                <a16:creationId xmlns:a16="http://schemas.microsoft.com/office/drawing/2014/main" id="{281A0C55-489D-FB58-B7C9-7CE77BA884E6}"/>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pic>
        <p:nvPicPr>
          <p:cNvPr id="24" name="Gráfico 23" descr="Crachá de funcionário estrutura de tópicos">
            <a:extLst>
              <a:ext uri="{FF2B5EF4-FFF2-40B4-BE49-F238E27FC236}">
                <a16:creationId xmlns:a16="http://schemas.microsoft.com/office/drawing/2014/main" id="{673480FF-C233-3925-5BAE-82952462D1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2390" y="414103"/>
            <a:ext cx="914400" cy="914400"/>
          </a:xfrm>
          <a:prstGeom prst="rect">
            <a:avLst/>
          </a:prstGeom>
        </p:spPr>
      </p:pic>
      <p:sp>
        <p:nvSpPr>
          <p:cNvPr id="26" name="TextBox 7">
            <a:extLst>
              <a:ext uri="{FF2B5EF4-FFF2-40B4-BE49-F238E27FC236}">
                <a16:creationId xmlns:a16="http://schemas.microsoft.com/office/drawing/2014/main" id="{F69110BE-5C9E-B8A5-A20F-D7154D320C47}"/>
              </a:ext>
            </a:extLst>
          </p:cNvPr>
          <p:cNvSpPr txBox="1"/>
          <p:nvPr/>
        </p:nvSpPr>
        <p:spPr>
          <a:xfrm>
            <a:off x="3509633" y="685532"/>
            <a:ext cx="14608230" cy="53662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3200" b="1">
                <a:solidFill>
                  <a:schemeClr val="tx2"/>
                </a:solidFill>
                <a:latin typeface="Poppins Bold"/>
              </a:rPr>
              <a:t>COMPETÊNCIA DOS CARGOS DE DIREÇÃO E CHEFIA NO MODELO CDA</a:t>
            </a:r>
            <a:endParaRPr lang="pt-BR" sz="3200">
              <a:solidFill>
                <a:schemeClr val="tx2"/>
              </a:solidFill>
            </a:endParaRPr>
          </a:p>
        </p:txBody>
      </p:sp>
    </p:spTree>
    <p:extLst>
      <p:ext uri="{BB962C8B-B14F-4D97-AF65-F5344CB8AC3E}">
        <p14:creationId xmlns:p14="http://schemas.microsoft.com/office/powerpoint/2010/main" val="1178751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107" name="TextBox 3"/>
          <p:cNvSpPr txBox="1"/>
          <p:nvPr/>
        </p:nvSpPr>
        <p:spPr>
          <a:xfrm>
            <a:off x="2367652" y="3162300"/>
            <a:ext cx="6014348" cy="5753626"/>
          </a:xfrm>
          <a:prstGeom prst="rect">
            <a:avLst/>
          </a:prstGeom>
        </p:spPr>
        <p:txBody>
          <a:bodyPr wrap="square" lIns="0" tIns="0" rIns="0" bIns="0" rtlCol="0" anchor="t">
            <a:spAutoFit/>
          </a:bodyPr>
          <a:lstStyle/>
          <a:p>
            <a:pPr algn="just">
              <a:lnSpc>
                <a:spcPts val="2998"/>
              </a:lnSpc>
            </a:pPr>
            <a:r>
              <a:rPr lang="pt-BR" sz="2200">
                <a:solidFill>
                  <a:srgbClr val="1A3C73"/>
                </a:solidFill>
                <a:latin typeface="Poppins"/>
                <a:cs typeface="Poppins"/>
              </a:rPr>
              <a:t>Durante a implementação do novo modelo de cargos, alguns órgãos definiram seus cargos prevendo uma futura reestruturação. Essa antecipação provocou uma série de incongruências entre as unidades organizacionais existentes e seus respectivos símbolos.</a:t>
            </a:r>
          </a:p>
          <a:p>
            <a:pPr algn="just">
              <a:lnSpc>
                <a:spcPts val="2998"/>
              </a:lnSpc>
            </a:pPr>
            <a:endParaRPr lang="pt-BR" sz="2200">
              <a:solidFill>
                <a:srgbClr val="1A3C73"/>
              </a:solidFill>
              <a:latin typeface="Poppins"/>
              <a:cs typeface="Calibri"/>
            </a:endParaRPr>
          </a:p>
          <a:p>
            <a:pPr algn="just">
              <a:lnSpc>
                <a:spcPts val="2998"/>
              </a:lnSpc>
            </a:pPr>
            <a:r>
              <a:rPr lang="pt-BR" sz="2200">
                <a:solidFill>
                  <a:srgbClr val="1A3C73"/>
                </a:solidFill>
                <a:latin typeface="Poppins"/>
                <a:cs typeface="Poppins"/>
              </a:rPr>
              <a:t>A ausência de uniformidade na adoção dos tipos organizacionais, dentro de um mesmo órgão ou entre órgãos distintos, agravou ainda mais o problema, o que reforçou a necessidade de se pensar uma </a:t>
            </a:r>
            <a:r>
              <a:rPr lang="pt-BR" sz="2200" b="1">
                <a:solidFill>
                  <a:srgbClr val="1A3C73"/>
                </a:solidFill>
                <a:latin typeface="Poppins"/>
                <a:cs typeface="Poppins"/>
              </a:rPr>
              <a:t>tipificação para as unidades organizacionais</a:t>
            </a:r>
            <a:r>
              <a:rPr lang="pt-BR" sz="2200">
                <a:solidFill>
                  <a:srgbClr val="1A3C73"/>
                </a:solidFill>
                <a:latin typeface="Poppins"/>
                <a:cs typeface="Poppins"/>
              </a:rPr>
              <a:t> da PMSP.</a:t>
            </a:r>
          </a:p>
        </p:txBody>
      </p:sp>
      <p:sp>
        <p:nvSpPr>
          <p:cNvPr id="47" name="Retângulo de cantos arredondados 46"/>
          <p:cNvSpPr/>
          <p:nvPr/>
        </p:nvSpPr>
        <p:spPr>
          <a:xfrm>
            <a:off x="9431701" y="3703974"/>
            <a:ext cx="1756493" cy="870857"/>
          </a:xfrm>
          <a:prstGeom prst="round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200" b="1">
                <a:latin typeface="Poppins"/>
                <a:cs typeface="Poppins"/>
              </a:rPr>
              <a:t>Coordenadoria </a:t>
            </a:r>
          </a:p>
        </p:txBody>
      </p:sp>
      <p:sp>
        <p:nvSpPr>
          <p:cNvPr id="48" name="Retângulo de cantos arredondados 47"/>
          <p:cNvSpPr/>
          <p:nvPr/>
        </p:nvSpPr>
        <p:spPr>
          <a:xfrm>
            <a:off x="12314179" y="3694603"/>
            <a:ext cx="1756493" cy="870857"/>
          </a:xfrm>
          <a:prstGeom prst="round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200" b="1">
                <a:latin typeface="Poppins"/>
                <a:cs typeface="Poppins"/>
              </a:rPr>
              <a:t>Coordenação</a:t>
            </a:r>
          </a:p>
        </p:txBody>
      </p:sp>
      <p:sp>
        <p:nvSpPr>
          <p:cNvPr id="49" name="Retângulo de cantos arredondados 48"/>
          <p:cNvSpPr/>
          <p:nvPr/>
        </p:nvSpPr>
        <p:spPr>
          <a:xfrm>
            <a:off x="9431701" y="4980632"/>
            <a:ext cx="1756493" cy="870857"/>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1200" b="1">
                <a:latin typeface="Poppins"/>
                <a:cs typeface="Poppins"/>
              </a:rPr>
              <a:t>Departamento</a:t>
            </a:r>
          </a:p>
        </p:txBody>
      </p:sp>
      <p:sp>
        <p:nvSpPr>
          <p:cNvPr id="50" name="Retângulo de cantos arredondados 49"/>
          <p:cNvSpPr/>
          <p:nvPr/>
        </p:nvSpPr>
        <p:spPr>
          <a:xfrm>
            <a:off x="15049651" y="4956764"/>
            <a:ext cx="1756493" cy="870857"/>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1200" b="1">
                <a:latin typeface="Poppins"/>
                <a:cs typeface="Poppins"/>
              </a:rPr>
              <a:t>Supervisão</a:t>
            </a:r>
          </a:p>
        </p:txBody>
      </p:sp>
      <p:sp>
        <p:nvSpPr>
          <p:cNvPr id="51" name="Retângulo de cantos arredondados 50"/>
          <p:cNvSpPr/>
          <p:nvPr/>
        </p:nvSpPr>
        <p:spPr>
          <a:xfrm>
            <a:off x="9431701" y="6343956"/>
            <a:ext cx="1756493" cy="870857"/>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t-BR" sz="1200" b="1">
                <a:latin typeface="Poppins"/>
                <a:cs typeface="Poppins"/>
              </a:rPr>
              <a:t>Núcleo </a:t>
            </a:r>
          </a:p>
        </p:txBody>
      </p:sp>
      <p:sp>
        <p:nvSpPr>
          <p:cNvPr id="52" name="Retângulo de cantos arredondados 51"/>
          <p:cNvSpPr/>
          <p:nvPr/>
        </p:nvSpPr>
        <p:spPr>
          <a:xfrm>
            <a:off x="12314178" y="4980632"/>
            <a:ext cx="1756493" cy="870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a:latin typeface="Poppins"/>
                <a:cs typeface="Poppins"/>
              </a:rPr>
              <a:t>Divisão</a:t>
            </a:r>
          </a:p>
        </p:txBody>
      </p:sp>
      <p:sp>
        <p:nvSpPr>
          <p:cNvPr id="53" name="Retângulo de cantos arredondados 52"/>
          <p:cNvSpPr/>
          <p:nvPr/>
        </p:nvSpPr>
        <p:spPr>
          <a:xfrm>
            <a:off x="15049652" y="3661946"/>
            <a:ext cx="1756493" cy="870857"/>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1200" b="1">
                <a:latin typeface="Poppins"/>
                <a:cs typeface="Poppins"/>
              </a:rPr>
              <a:t>Unidade</a:t>
            </a:r>
          </a:p>
        </p:txBody>
      </p:sp>
      <p:sp>
        <p:nvSpPr>
          <p:cNvPr id="54" name="CaixaDeTexto 53"/>
          <p:cNvSpPr txBox="1"/>
          <p:nvPr/>
        </p:nvSpPr>
        <p:spPr>
          <a:xfrm>
            <a:off x="11209760" y="3793153"/>
            <a:ext cx="851203" cy="646331"/>
          </a:xfrm>
          <a:prstGeom prst="rect">
            <a:avLst/>
          </a:prstGeom>
          <a:noFill/>
        </p:spPr>
        <p:txBody>
          <a:bodyPr wrap="square" lIns="91440" tIns="45720" rIns="91440" bIns="45720" rtlCol="0" anchor="t">
            <a:spAutoFit/>
          </a:bodyPr>
          <a:lstStyle/>
          <a:p>
            <a:r>
              <a:rPr lang="pt-BR" sz="1200" b="1">
                <a:solidFill>
                  <a:srgbClr val="1A3C73"/>
                </a:solidFill>
                <a:latin typeface="Poppins"/>
                <a:cs typeface="Poppins"/>
              </a:rPr>
              <a:t>CDA-6</a:t>
            </a:r>
          </a:p>
          <a:p>
            <a:r>
              <a:rPr lang="pt-BR" sz="1200" b="1">
                <a:solidFill>
                  <a:srgbClr val="1A3C73"/>
                </a:solidFill>
                <a:latin typeface="Poppins"/>
                <a:cs typeface="Poppins"/>
              </a:rPr>
              <a:t>CDA-5</a:t>
            </a:r>
          </a:p>
          <a:p>
            <a:r>
              <a:rPr lang="pt-BR" sz="1200" b="1">
                <a:solidFill>
                  <a:srgbClr val="1A3C73"/>
                </a:solidFill>
                <a:latin typeface="Poppins"/>
                <a:cs typeface="Poppins"/>
              </a:rPr>
              <a:t>CDA-4</a:t>
            </a:r>
          </a:p>
        </p:txBody>
      </p:sp>
      <p:sp>
        <p:nvSpPr>
          <p:cNvPr id="55" name="CaixaDeTexto 54"/>
          <p:cNvSpPr txBox="1"/>
          <p:nvPr/>
        </p:nvSpPr>
        <p:spPr>
          <a:xfrm>
            <a:off x="14070103" y="3804722"/>
            <a:ext cx="915901" cy="646331"/>
          </a:xfrm>
          <a:prstGeom prst="rect">
            <a:avLst/>
          </a:prstGeom>
          <a:noFill/>
        </p:spPr>
        <p:txBody>
          <a:bodyPr wrap="square" lIns="91440" tIns="45720" rIns="91440" bIns="45720" rtlCol="0" anchor="t">
            <a:spAutoFit/>
          </a:bodyPr>
          <a:lstStyle/>
          <a:p>
            <a:r>
              <a:rPr lang="pt-BR" sz="1200" b="1">
                <a:solidFill>
                  <a:srgbClr val="1A3C73"/>
                </a:solidFill>
                <a:latin typeface="Poppins"/>
                <a:cs typeface="Poppins"/>
              </a:rPr>
              <a:t>CDA-6</a:t>
            </a:r>
          </a:p>
          <a:p>
            <a:r>
              <a:rPr lang="pt-BR" sz="1200" b="1">
                <a:solidFill>
                  <a:srgbClr val="1A3C73"/>
                </a:solidFill>
                <a:latin typeface="Poppins"/>
                <a:cs typeface="Poppins"/>
              </a:rPr>
              <a:t>CDA-5</a:t>
            </a:r>
          </a:p>
          <a:p>
            <a:r>
              <a:rPr lang="pt-BR" sz="1200" b="1">
                <a:solidFill>
                  <a:srgbClr val="1A3C73"/>
                </a:solidFill>
                <a:latin typeface="Poppins"/>
                <a:cs typeface="Poppins"/>
              </a:rPr>
              <a:t>CDA-4</a:t>
            </a:r>
          </a:p>
        </p:txBody>
      </p:sp>
      <p:sp>
        <p:nvSpPr>
          <p:cNvPr id="56" name="CaixaDeTexto 55"/>
          <p:cNvSpPr txBox="1"/>
          <p:nvPr/>
        </p:nvSpPr>
        <p:spPr>
          <a:xfrm>
            <a:off x="11209760" y="5100578"/>
            <a:ext cx="851203" cy="646331"/>
          </a:xfrm>
          <a:prstGeom prst="rect">
            <a:avLst/>
          </a:prstGeom>
          <a:noFill/>
        </p:spPr>
        <p:txBody>
          <a:bodyPr wrap="square" lIns="91440" tIns="45720" rIns="91440" bIns="45720" rtlCol="0" anchor="t">
            <a:spAutoFit/>
          </a:bodyPr>
          <a:lstStyle/>
          <a:p>
            <a:r>
              <a:rPr lang="pt-BR" sz="1200" b="1">
                <a:solidFill>
                  <a:srgbClr val="1A3C73"/>
                </a:solidFill>
                <a:latin typeface="Poppins"/>
                <a:cs typeface="Poppins"/>
              </a:rPr>
              <a:t>CDA-5</a:t>
            </a:r>
          </a:p>
          <a:p>
            <a:r>
              <a:rPr lang="pt-BR" sz="1200" b="1">
                <a:solidFill>
                  <a:srgbClr val="1A3C73"/>
                </a:solidFill>
                <a:latin typeface="Poppins"/>
                <a:cs typeface="Poppins"/>
              </a:rPr>
              <a:t>CDA-4</a:t>
            </a:r>
          </a:p>
          <a:p>
            <a:r>
              <a:rPr lang="pt-BR" sz="1200" b="1">
                <a:solidFill>
                  <a:srgbClr val="1A3C73"/>
                </a:solidFill>
                <a:latin typeface="Poppins"/>
                <a:cs typeface="Poppins"/>
              </a:rPr>
              <a:t>CDA-3</a:t>
            </a:r>
          </a:p>
        </p:txBody>
      </p:sp>
      <p:sp>
        <p:nvSpPr>
          <p:cNvPr id="57" name="CaixaDeTexto 56"/>
          <p:cNvSpPr txBox="1"/>
          <p:nvPr/>
        </p:nvSpPr>
        <p:spPr>
          <a:xfrm>
            <a:off x="16802251" y="5052630"/>
            <a:ext cx="1023731" cy="646331"/>
          </a:xfrm>
          <a:prstGeom prst="rect">
            <a:avLst/>
          </a:prstGeom>
          <a:noFill/>
        </p:spPr>
        <p:txBody>
          <a:bodyPr wrap="square" lIns="91440" tIns="45720" rIns="91440" bIns="45720" rtlCol="0" anchor="t">
            <a:spAutoFit/>
          </a:bodyPr>
          <a:lstStyle/>
          <a:p>
            <a:r>
              <a:rPr lang="pt-BR" sz="1200" b="1">
                <a:solidFill>
                  <a:srgbClr val="1A3C73"/>
                </a:solidFill>
                <a:latin typeface="Poppins"/>
                <a:cs typeface="Poppins"/>
              </a:rPr>
              <a:t>CDA-5</a:t>
            </a:r>
          </a:p>
          <a:p>
            <a:r>
              <a:rPr lang="pt-BR" sz="1200" b="1">
                <a:solidFill>
                  <a:srgbClr val="1A3C73"/>
                </a:solidFill>
                <a:latin typeface="Poppins"/>
                <a:cs typeface="Poppins"/>
              </a:rPr>
              <a:t>CDA-4</a:t>
            </a:r>
          </a:p>
          <a:p>
            <a:r>
              <a:rPr lang="pt-BR" sz="1200" b="1">
                <a:solidFill>
                  <a:srgbClr val="1A3C73"/>
                </a:solidFill>
                <a:latin typeface="Poppins"/>
                <a:cs typeface="Poppins"/>
              </a:rPr>
              <a:t>CDA-3</a:t>
            </a:r>
          </a:p>
        </p:txBody>
      </p:sp>
      <p:sp>
        <p:nvSpPr>
          <p:cNvPr id="58" name="CaixaDeTexto 57"/>
          <p:cNvSpPr txBox="1"/>
          <p:nvPr/>
        </p:nvSpPr>
        <p:spPr>
          <a:xfrm>
            <a:off x="11188614" y="6490285"/>
            <a:ext cx="851203" cy="646331"/>
          </a:xfrm>
          <a:prstGeom prst="rect">
            <a:avLst/>
          </a:prstGeom>
          <a:noFill/>
        </p:spPr>
        <p:txBody>
          <a:bodyPr wrap="square" lIns="91440" tIns="45720" rIns="91440" bIns="45720" rtlCol="0" anchor="t">
            <a:spAutoFit/>
          </a:bodyPr>
          <a:lstStyle/>
          <a:p>
            <a:r>
              <a:rPr lang="pt-BR" sz="1200" b="1">
                <a:solidFill>
                  <a:srgbClr val="1A3C73"/>
                </a:solidFill>
                <a:latin typeface="Poppins"/>
                <a:cs typeface="Poppins"/>
              </a:rPr>
              <a:t>CDA-4</a:t>
            </a:r>
          </a:p>
          <a:p>
            <a:r>
              <a:rPr lang="pt-BR" sz="1200" b="1">
                <a:solidFill>
                  <a:srgbClr val="1A3C73"/>
                </a:solidFill>
                <a:latin typeface="Poppins"/>
                <a:cs typeface="Poppins"/>
              </a:rPr>
              <a:t>CDA-3</a:t>
            </a:r>
          </a:p>
          <a:p>
            <a:r>
              <a:rPr lang="pt-BR" sz="1200" b="1">
                <a:solidFill>
                  <a:srgbClr val="1A3C73"/>
                </a:solidFill>
                <a:latin typeface="Poppins"/>
                <a:cs typeface="Poppins"/>
              </a:rPr>
              <a:t>CDA-2</a:t>
            </a:r>
          </a:p>
        </p:txBody>
      </p:sp>
      <p:sp>
        <p:nvSpPr>
          <p:cNvPr id="59" name="CaixaDeTexto 58"/>
          <p:cNvSpPr txBox="1"/>
          <p:nvPr/>
        </p:nvSpPr>
        <p:spPr>
          <a:xfrm>
            <a:off x="14049105" y="5083858"/>
            <a:ext cx="937467" cy="646331"/>
          </a:xfrm>
          <a:prstGeom prst="rect">
            <a:avLst/>
          </a:prstGeom>
          <a:noFill/>
        </p:spPr>
        <p:txBody>
          <a:bodyPr wrap="square" lIns="91440" tIns="45720" rIns="91440" bIns="45720" rtlCol="0" anchor="t">
            <a:spAutoFit/>
          </a:bodyPr>
          <a:lstStyle/>
          <a:p>
            <a:r>
              <a:rPr lang="pt-BR" sz="1200" b="1">
                <a:solidFill>
                  <a:srgbClr val="1A3C73"/>
                </a:solidFill>
                <a:latin typeface="Poppins"/>
                <a:cs typeface="Poppins"/>
              </a:rPr>
              <a:t>CDA-5</a:t>
            </a:r>
          </a:p>
          <a:p>
            <a:r>
              <a:rPr lang="pt-BR" sz="1200" b="1">
                <a:solidFill>
                  <a:srgbClr val="1A3C73"/>
                </a:solidFill>
                <a:latin typeface="Poppins"/>
                <a:cs typeface="Poppins"/>
              </a:rPr>
              <a:t>CDA-4</a:t>
            </a:r>
          </a:p>
          <a:p>
            <a:r>
              <a:rPr lang="pt-BR" sz="1200" b="1">
                <a:solidFill>
                  <a:srgbClr val="1A3C73"/>
                </a:solidFill>
                <a:latin typeface="Poppins"/>
                <a:cs typeface="Poppins"/>
              </a:rPr>
              <a:t>CDA-3</a:t>
            </a:r>
          </a:p>
        </p:txBody>
      </p:sp>
      <p:sp>
        <p:nvSpPr>
          <p:cNvPr id="60" name="CaixaDeTexto 59"/>
          <p:cNvSpPr txBox="1"/>
          <p:nvPr/>
        </p:nvSpPr>
        <p:spPr>
          <a:xfrm>
            <a:off x="16804193" y="3872718"/>
            <a:ext cx="937467" cy="461665"/>
          </a:xfrm>
          <a:prstGeom prst="rect">
            <a:avLst/>
          </a:prstGeom>
          <a:noFill/>
        </p:spPr>
        <p:txBody>
          <a:bodyPr wrap="square" lIns="91440" tIns="45720" rIns="91440" bIns="45720" rtlCol="0" anchor="t">
            <a:spAutoFit/>
          </a:bodyPr>
          <a:lstStyle/>
          <a:p>
            <a:r>
              <a:rPr lang="pt-BR" sz="1200" b="1">
                <a:solidFill>
                  <a:srgbClr val="1A3C73"/>
                </a:solidFill>
                <a:latin typeface="Poppins"/>
                <a:cs typeface="Poppins"/>
              </a:rPr>
              <a:t>CDA-6</a:t>
            </a:r>
          </a:p>
          <a:p>
            <a:r>
              <a:rPr lang="pt-BR" sz="1200" b="1">
                <a:solidFill>
                  <a:srgbClr val="1A3C73"/>
                </a:solidFill>
                <a:latin typeface="Poppins"/>
                <a:cs typeface="Poppins"/>
              </a:rPr>
              <a:t>CDA-3</a:t>
            </a:r>
          </a:p>
        </p:txBody>
      </p:sp>
      <p:sp>
        <p:nvSpPr>
          <p:cNvPr id="61" name="Retângulo de cantos arredondados 60"/>
          <p:cNvSpPr/>
          <p:nvPr/>
        </p:nvSpPr>
        <p:spPr>
          <a:xfrm>
            <a:off x="12335176" y="6343956"/>
            <a:ext cx="1756493" cy="870857"/>
          </a:xfrm>
          <a:prstGeom prst="roundRect">
            <a:avLst/>
          </a:prstGeom>
          <a:solidFill>
            <a:schemeClr val="bg1">
              <a:lumMod val="50000"/>
            </a:schemeClr>
          </a:solidFill>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200" b="1">
                <a:latin typeface="Poppins"/>
                <a:cs typeface="Poppins"/>
              </a:rPr>
              <a:t>Equipamentos públicos</a:t>
            </a:r>
          </a:p>
        </p:txBody>
      </p:sp>
      <p:sp>
        <p:nvSpPr>
          <p:cNvPr id="62" name="CaixaDeTexto 61"/>
          <p:cNvSpPr txBox="1"/>
          <p:nvPr/>
        </p:nvSpPr>
        <p:spPr>
          <a:xfrm>
            <a:off x="14105687" y="6382056"/>
            <a:ext cx="937467" cy="830997"/>
          </a:xfrm>
          <a:prstGeom prst="rect">
            <a:avLst/>
          </a:prstGeom>
          <a:noFill/>
        </p:spPr>
        <p:txBody>
          <a:bodyPr wrap="square" lIns="91440" tIns="45720" rIns="91440" bIns="45720" rtlCol="0" anchor="t">
            <a:spAutoFit/>
          </a:bodyPr>
          <a:lstStyle/>
          <a:p>
            <a:r>
              <a:rPr lang="pt-BR" sz="1200" b="1">
                <a:solidFill>
                  <a:srgbClr val="1A3C73"/>
                </a:solidFill>
                <a:latin typeface="Poppins"/>
                <a:cs typeface="Poppins"/>
              </a:rPr>
              <a:t>CDA-5</a:t>
            </a:r>
          </a:p>
          <a:p>
            <a:r>
              <a:rPr lang="pt-BR" sz="1200" b="1">
                <a:solidFill>
                  <a:srgbClr val="1A3C73"/>
                </a:solidFill>
                <a:latin typeface="Poppins"/>
                <a:cs typeface="Poppins"/>
              </a:rPr>
              <a:t>CDA-4</a:t>
            </a:r>
          </a:p>
          <a:p>
            <a:r>
              <a:rPr lang="pt-BR" sz="1200" b="1">
                <a:solidFill>
                  <a:srgbClr val="1A3C73"/>
                </a:solidFill>
                <a:latin typeface="Poppins"/>
                <a:cs typeface="Poppins"/>
              </a:rPr>
              <a:t>CDA-3</a:t>
            </a:r>
          </a:p>
          <a:p>
            <a:r>
              <a:rPr lang="pt-BR" sz="1200" b="1">
                <a:solidFill>
                  <a:srgbClr val="1A3C73"/>
                </a:solidFill>
                <a:latin typeface="Poppins"/>
                <a:cs typeface="Poppins"/>
              </a:rPr>
              <a:t>CDA-2</a:t>
            </a:r>
          </a:p>
        </p:txBody>
      </p:sp>
      <p:sp>
        <p:nvSpPr>
          <p:cNvPr id="63" name="CaixaDeTexto 62"/>
          <p:cNvSpPr txBox="1"/>
          <p:nvPr/>
        </p:nvSpPr>
        <p:spPr>
          <a:xfrm>
            <a:off x="9493187" y="8223953"/>
            <a:ext cx="8070791" cy="338554"/>
          </a:xfrm>
          <a:prstGeom prst="rect">
            <a:avLst/>
          </a:prstGeom>
          <a:noFill/>
        </p:spPr>
        <p:txBody>
          <a:bodyPr wrap="square" lIns="91440" tIns="45720" rIns="91440" bIns="45720" rtlCol="0" anchor="t">
            <a:spAutoFit/>
          </a:bodyPr>
          <a:lstStyle/>
          <a:p>
            <a:pPr algn="ctr"/>
            <a:r>
              <a:rPr lang="pt-BR" sz="1600" b="1">
                <a:solidFill>
                  <a:srgbClr val="1A3C73"/>
                </a:solidFill>
                <a:latin typeface="Poppins"/>
                <a:cs typeface="Poppins"/>
              </a:rPr>
              <a:t>Unidades organizacionais x CDA na migração dos cargos</a:t>
            </a:r>
          </a:p>
        </p:txBody>
      </p:sp>
      <p:sp>
        <p:nvSpPr>
          <p:cNvPr id="9" name="object 16">
            <a:extLst>
              <a:ext uri="{FF2B5EF4-FFF2-40B4-BE49-F238E27FC236}">
                <a16:creationId xmlns:a16="http://schemas.microsoft.com/office/drawing/2014/main" id="{E1F17931-52DA-7D70-F282-47E0C2798D0B}"/>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pic>
        <p:nvPicPr>
          <p:cNvPr id="14" name="Gráfico 13" descr="Prancheta Parcialmente Marcada estrutura de tópicos">
            <a:extLst>
              <a:ext uri="{FF2B5EF4-FFF2-40B4-BE49-F238E27FC236}">
                <a16:creationId xmlns:a16="http://schemas.microsoft.com/office/drawing/2014/main" id="{DAC5155B-88B2-CCFA-E6A7-9D8D8649FF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2390" y="414103"/>
            <a:ext cx="914400" cy="914400"/>
          </a:xfrm>
          <a:prstGeom prst="rect">
            <a:avLst/>
          </a:prstGeom>
        </p:spPr>
      </p:pic>
      <p:sp>
        <p:nvSpPr>
          <p:cNvPr id="16" name="TextBox 7">
            <a:extLst>
              <a:ext uri="{FF2B5EF4-FFF2-40B4-BE49-F238E27FC236}">
                <a16:creationId xmlns:a16="http://schemas.microsoft.com/office/drawing/2014/main" id="{B97E9121-733A-90D1-F1D7-1F5457F87B81}"/>
              </a:ext>
            </a:extLst>
          </p:cNvPr>
          <p:cNvSpPr txBox="1"/>
          <p:nvPr/>
        </p:nvSpPr>
        <p:spPr>
          <a:xfrm>
            <a:off x="3509633" y="628382"/>
            <a:ext cx="14608230" cy="55079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3600" b="1">
                <a:solidFill>
                  <a:schemeClr val="tx2"/>
                </a:solidFill>
                <a:latin typeface="Poppins Bold"/>
              </a:rPr>
              <a:t>SITUAÇÃO DAS UNIDADES NA IMPLEMENTAÇÃO DOS CARGOS</a:t>
            </a:r>
            <a:endParaRPr lang="pt-BR" sz="3600">
              <a:solidFill>
                <a:schemeClr val="tx2"/>
              </a:solidFill>
            </a:endParaRPr>
          </a:p>
        </p:txBody>
      </p:sp>
    </p:spTree>
    <p:extLst>
      <p:ext uri="{BB962C8B-B14F-4D97-AF65-F5344CB8AC3E}">
        <p14:creationId xmlns:p14="http://schemas.microsoft.com/office/powerpoint/2010/main" val="42432377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15" name="TextBox 3"/>
          <p:cNvSpPr txBox="1"/>
          <p:nvPr/>
        </p:nvSpPr>
        <p:spPr>
          <a:xfrm>
            <a:off x="2072390" y="2413763"/>
            <a:ext cx="15373344" cy="367537"/>
          </a:xfrm>
          <a:prstGeom prst="rect">
            <a:avLst/>
          </a:prstGeom>
        </p:spPr>
        <p:txBody>
          <a:bodyPr wrap="square" lIns="0" tIns="0" rIns="0" bIns="0" rtlCol="0" anchor="t">
            <a:spAutoFit/>
          </a:bodyPr>
          <a:lstStyle/>
          <a:p>
            <a:pPr>
              <a:lnSpc>
                <a:spcPts val="2998"/>
              </a:lnSpc>
            </a:pPr>
            <a:r>
              <a:rPr lang="pt-BR" sz="2200">
                <a:solidFill>
                  <a:srgbClr val="1A3C73"/>
                </a:solidFill>
                <a:latin typeface="Poppins"/>
                <a:cs typeface="Poppins"/>
              </a:rPr>
              <a:t>A análise das unidades se deu a partir de três critérios:</a:t>
            </a:r>
          </a:p>
        </p:txBody>
      </p:sp>
      <p:sp>
        <p:nvSpPr>
          <p:cNvPr id="16" name="Retângulo 15"/>
          <p:cNvSpPr/>
          <p:nvPr/>
        </p:nvSpPr>
        <p:spPr>
          <a:xfrm>
            <a:off x="2072390" y="7317653"/>
            <a:ext cx="15603756" cy="1631216"/>
          </a:xfrm>
          <a:prstGeom prst="rect">
            <a:avLst/>
          </a:prstGeom>
        </p:spPr>
        <p:txBody>
          <a:bodyPr wrap="square" lIns="91440" tIns="45720" rIns="91440" bIns="45720" anchor="t">
            <a:spAutoFit/>
          </a:bodyPr>
          <a:lstStyle/>
          <a:p>
            <a:pPr algn="just">
              <a:lnSpc>
                <a:spcPts val="2998"/>
              </a:lnSpc>
            </a:pPr>
            <a:r>
              <a:rPr lang="pt-BR" sz="2200">
                <a:solidFill>
                  <a:srgbClr val="1A3C73"/>
                </a:solidFill>
                <a:latin typeface="Poppins"/>
                <a:cs typeface="Poppins"/>
              </a:rPr>
              <a:t>Buscou-se identificar, por meio desses critérios, elementos de diferenciação entre as unidades, sobretudo entre aquelas de mesmo símbolo ou denominação semelhante. As quantidades de servidores foram extraídas </a:t>
            </a:r>
            <a:r>
              <a:rPr lang="pt-BR" sz="2200">
                <a:solidFill>
                  <a:srgbClr val="1A3C73"/>
                </a:solidFill>
                <a:latin typeface="Poppins"/>
                <a:ea typeface="+mn-lt"/>
                <a:cs typeface="+mn-lt"/>
              </a:rPr>
              <a:t>do Sistema Integrado de Gestão de Pessoas e Competências</a:t>
            </a:r>
            <a:r>
              <a:rPr lang="pt-BR" sz="2200">
                <a:solidFill>
                  <a:srgbClr val="1A3C73"/>
                </a:solidFill>
                <a:latin typeface="Poppins"/>
                <a:cs typeface="Poppins"/>
              </a:rPr>
              <a:t> - SIGPEC/CUBOS. As atribuições foram consultadas dos decretos de organização mais recentes.</a:t>
            </a:r>
          </a:p>
        </p:txBody>
      </p:sp>
      <p:sp>
        <p:nvSpPr>
          <p:cNvPr id="9" name="object 16">
            <a:extLst>
              <a:ext uri="{FF2B5EF4-FFF2-40B4-BE49-F238E27FC236}">
                <a16:creationId xmlns:a16="http://schemas.microsoft.com/office/drawing/2014/main" id="{4443799B-9ECB-099E-BF87-70E360295373}"/>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pic>
        <p:nvPicPr>
          <p:cNvPr id="25" name="Gráfico 24" descr="Pesquisa de Pasta estrutura de tópicos">
            <a:extLst>
              <a:ext uri="{FF2B5EF4-FFF2-40B4-BE49-F238E27FC236}">
                <a16:creationId xmlns:a16="http://schemas.microsoft.com/office/drawing/2014/main" id="{A38A7E16-491F-C768-C19A-E98FF77259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2390" y="414103"/>
            <a:ext cx="914400" cy="914400"/>
          </a:xfrm>
          <a:prstGeom prst="rect">
            <a:avLst/>
          </a:prstGeom>
        </p:spPr>
      </p:pic>
      <p:sp>
        <p:nvSpPr>
          <p:cNvPr id="27" name="TextBox 7">
            <a:extLst>
              <a:ext uri="{FF2B5EF4-FFF2-40B4-BE49-F238E27FC236}">
                <a16:creationId xmlns:a16="http://schemas.microsoft.com/office/drawing/2014/main" id="{F1FC470F-3EC4-D0BF-C94B-ADF1152371F5}"/>
              </a:ext>
            </a:extLst>
          </p:cNvPr>
          <p:cNvSpPr txBox="1"/>
          <p:nvPr/>
        </p:nvSpPr>
        <p:spPr>
          <a:xfrm>
            <a:off x="3509633" y="666482"/>
            <a:ext cx="14608230" cy="55079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3600" b="1">
                <a:solidFill>
                  <a:schemeClr val="tx2"/>
                </a:solidFill>
                <a:latin typeface="Poppins Bold"/>
              </a:rPr>
              <a:t>TIPIFICAÇÃO: CRITÉRIOS DE ANÁLISE</a:t>
            </a:r>
            <a:endParaRPr lang="pt-BR">
              <a:solidFill>
                <a:schemeClr val="tx2"/>
              </a:solidFill>
            </a:endParaRPr>
          </a:p>
        </p:txBody>
      </p:sp>
      <p:sp>
        <p:nvSpPr>
          <p:cNvPr id="28" name="Retângulo: Cantos Diagonais Arredondados 27">
            <a:extLst>
              <a:ext uri="{FF2B5EF4-FFF2-40B4-BE49-F238E27FC236}">
                <a16:creationId xmlns:a16="http://schemas.microsoft.com/office/drawing/2014/main" id="{866E68FD-AE18-6D2A-A241-AC7BE2B9F715}"/>
              </a:ext>
            </a:extLst>
          </p:cNvPr>
          <p:cNvSpPr/>
          <p:nvPr/>
        </p:nvSpPr>
        <p:spPr>
          <a:xfrm>
            <a:off x="3335312" y="3649167"/>
            <a:ext cx="14371819" cy="880672"/>
          </a:xfrm>
          <a:prstGeom prst="round2DiagRect">
            <a:avLst/>
          </a:prstGeom>
          <a:solidFill>
            <a:srgbClr val="1A3C73"/>
          </a:solidFill>
          <a:ln>
            <a:solidFill>
              <a:srgbClr val="1A3C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p:nvSpPr>
        <p:spPr>
          <a:xfrm>
            <a:off x="3501026" y="3817038"/>
            <a:ext cx="12133917" cy="452688"/>
          </a:xfrm>
          <a:prstGeom prst="rect">
            <a:avLst/>
          </a:prstGeom>
        </p:spPr>
        <p:txBody>
          <a:bodyPr wrap="square" lIns="91440" tIns="45720" rIns="91440" bIns="45720" anchor="t">
            <a:spAutoFit/>
          </a:bodyPr>
          <a:lstStyle/>
          <a:p>
            <a:pPr>
              <a:lnSpc>
                <a:spcPts val="2998"/>
              </a:lnSpc>
            </a:pPr>
            <a:r>
              <a:rPr lang="pt-BR" b="1">
                <a:solidFill>
                  <a:schemeClr val="bg1"/>
                </a:solidFill>
                <a:latin typeface="Poppins"/>
                <a:cs typeface="Poppins"/>
              </a:rPr>
              <a:t>Amplitude de comando</a:t>
            </a:r>
            <a:r>
              <a:rPr lang="pt-BR">
                <a:solidFill>
                  <a:schemeClr val="bg1"/>
                </a:solidFill>
                <a:latin typeface="Poppins"/>
                <a:cs typeface="Poppins"/>
              </a:rPr>
              <a:t>: </a:t>
            </a:r>
            <a:r>
              <a:rPr lang="pt-BR" sz="1600">
                <a:solidFill>
                  <a:schemeClr val="bg1"/>
                </a:solidFill>
                <a:latin typeface="Poppins"/>
                <a:cs typeface="Poppins"/>
              </a:rPr>
              <a:t>quantidade de servidores na própria unidade</a:t>
            </a:r>
          </a:p>
        </p:txBody>
      </p:sp>
      <p:sp>
        <p:nvSpPr>
          <p:cNvPr id="29" name="object 16">
            <a:extLst>
              <a:ext uri="{FF2B5EF4-FFF2-40B4-BE49-F238E27FC236}">
                <a16:creationId xmlns:a16="http://schemas.microsoft.com/office/drawing/2014/main" id="{A9D1EDAE-48B7-FA2F-E94A-DAB9AE626683}"/>
              </a:ext>
            </a:extLst>
          </p:cNvPr>
          <p:cNvSpPr/>
          <p:nvPr/>
        </p:nvSpPr>
        <p:spPr>
          <a:xfrm>
            <a:off x="2060304" y="3471367"/>
            <a:ext cx="1086077" cy="1058472"/>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sp>
        <p:nvSpPr>
          <p:cNvPr id="31" name="Retângulo: Cantos Diagonais Arredondados 30">
            <a:extLst>
              <a:ext uri="{FF2B5EF4-FFF2-40B4-BE49-F238E27FC236}">
                <a16:creationId xmlns:a16="http://schemas.microsoft.com/office/drawing/2014/main" id="{51C60335-BD30-B914-704A-C9C09ED01BBB}"/>
              </a:ext>
            </a:extLst>
          </p:cNvPr>
          <p:cNvSpPr/>
          <p:nvPr/>
        </p:nvSpPr>
        <p:spPr>
          <a:xfrm>
            <a:off x="3335311" y="4709721"/>
            <a:ext cx="14371819" cy="880672"/>
          </a:xfrm>
          <a:prstGeom prst="round2DiagRect">
            <a:avLst/>
          </a:prstGeom>
          <a:solidFill>
            <a:srgbClr val="1A3C73"/>
          </a:solidFill>
          <a:ln>
            <a:solidFill>
              <a:srgbClr val="1A3C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p:nvSpPr>
        <p:spPr>
          <a:xfrm>
            <a:off x="3390062" y="4921936"/>
            <a:ext cx="15743155" cy="452688"/>
          </a:xfrm>
          <a:prstGeom prst="rect">
            <a:avLst/>
          </a:prstGeom>
        </p:spPr>
        <p:txBody>
          <a:bodyPr wrap="square" lIns="91440" tIns="45720" rIns="91440" bIns="45720" anchor="t">
            <a:spAutoFit/>
          </a:bodyPr>
          <a:lstStyle/>
          <a:p>
            <a:pPr>
              <a:lnSpc>
                <a:spcPts val="2998"/>
              </a:lnSpc>
            </a:pPr>
            <a:r>
              <a:rPr lang="pt-BR" b="1">
                <a:solidFill>
                  <a:schemeClr val="bg1"/>
                </a:solidFill>
                <a:latin typeface="Poppins"/>
                <a:cs typeface="Poppins"/>
              </a:rPr>
              <a:t>Cadeia escalar</a:t>
            </a:r>
            <a:r>
              <a:rPr lang="pt-BR">
                <a:solidFill>
                  <a:schemeClr val="bg1"/>
                </a:solidFill>
                <a:latin typeface="Poppins"/>
                <a:cs typeface="Poppins"/>
              </a:rPr>
              <a:t>: </a:t>
            </a:r>
            <a:r>
              <a:rPr lang="pt-BR" sz="1600">
                <a:solidFill>
                  <a:schemeClr val="bg1"/>
                </a:solidFill>
                <a:latin typeface="Poppins"/>
                <a:cs typeface="Poppins"/>
              </a:rPr>
              <a:t>quantidade de unidades subordinadas e quantidade geral de servidores (considerando unidades subordinadas)</a:t>
            </a:r>
          </a:p>
        </p:txBody>
      </p:sp>
      <p:grpSp>
        <p:nvGrpSpPr>
          <p:cNvPr id="33" name="Agrupar 32">
            <a:extLst>
              <a:ext uri="{FF2B5EF4-FFF2-40B4-BE49-F238E27FC236}">
                <a16:creationId xmlns:a16="http://schemas.microsoft.com/office/drawing/2014/main" id="{40CA5C9C-5EE8-513B-0E12-A66E309A0765}"/>
              </a:ext>
            </a:extLst>
          </p:cNvPr>
          <p:cNvGrpSpPr/>
          <p:nvPr/>
        </p:nvGrpSpPr>
        <p:grpSpPr>
          <a:xfrm>
            <a:off x="3304327" y="5783351"/>
            <a:ext cx="14371819" cy="880672"/>
            <a:chOff x="3335310" y="5579150"/>
            <a:chExt cx="14371819" cy="880672"/>
          </a:xfrm>
        </p:grpSpPr>
        <p:sp>
          <p:nvSpPr>
            <p:cNvPr id="32" name="Retângulo: Cantos Diagonais Arredondados 31">
              <a:extLst>
                <a:ext uri="{FF2B5EF4-FFF2-40B4-BE49-F238E27FC236}">
                  <a16:creationId xmlns:a16="http://schemas.microsoft.com/office/drawing/2014/main" id="{268952A5-FB37-0FB5-A7C5-AD0B202357AE}"/>
                </a:ext>
              </a:extLst>
            </p:cNvPr>
            <p:cNvSpPr/>
            <p:nvPr/>
          </p:nvSpPr>
          <p:spPr>
            <a:xfrm>
              <a:off x="3335310" y="5579150"/>
              <a:ext cx="14371819" cy="880672"/>
            </a:xfrm>
            <a:prstGeom prst="round2DiagRect">
              <a:avLst/>
            </a:prstGeom>
            <a:solidFill>
              <a:srgbClr val="1A3C73"/>
            </a:solidFill>
            <a:ln>
              <a:solidFill>
                <a:srgbClr val="1A3C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3502488" y="5797799"/>
              <a:ext cx="10318967" cy="445507"/>
            </a:xfrm>
            <a:prstGeom prst="rect">
              <a:avLst/>
            </a:prstGeom>
          </p:spPr>
          <p:txBody>
            <a:bodyPr wrap="square" lIns="91440" tIns="45720" rIns="91440" bIns="45720" anchor="t">
              <a:spAutoFit/>
            </a:bodyPr>
            <a:lstStyle/>
            <a:p>
              <a:pPr>
                <a:lnSpc>
                  <a:spcPts val="2998"/>
                </a:lnSpc>
              </a:pPr>
              <a:r>
                <a:rPr lang="pt-BR" b="1">
                  <a:solidFill>
                    <a:schemeClr val="bg1"/>
                  </a:solidFill>
                  <a:latin typeface="Poppins"/>
                  <a:cs typeface="Poppins"/>
                </a:rPr>
                <a:t>Atribuições</a:t>
              </a:r>
              <a:r>
                <a:rPr lang="pt-BR">
                  <a:solidFill>
                    <a:schemeClr val="bg1"/>
                  </a:solidFill>
                  <a:latin typeface="Poppins"/>
                  <a:cs typeface="Poppins"/>
                </a:rPr>
                <a:t>: </a:t>
              </a:r>
              <a:r>
                <a:rPr lang="pt-BR" sz="1600">
                  <a:solidFill>
                    <a:schemeClr val="bg1"/>
                  </a:solidFill>
                  <a:latin typeface="Poppins"/>
                  <a:cs typeface="Poppins"/>
                </a:rPr>
                <a:t>complexidade e/ou nível de responsabilidade (estratégico/tático/operacional)</a:t>
              </a:r>
            </a:p>
          </p:txBody>
        </p:sp>
      </p:grpSp>
      <p:sp>
        <p:nvSpPr>
          <p:cNvPr id="37" name="object 16">
            <a:extLst>
              <a:ext uri="{FF2B5EF4-FFF2-40B4-BE49-F238E27FC236}">
                <a16:creationId xmlns:a16="http://schemas.microsoft.com/office/drawing/2014/main" id="{A9D1EDAE-48B7-FA2F-E94A-DAB9AE626683}"/>
              </a:ext>
            </a:extLst>
          </p:cNvPr>
          <p:cNvSpPr/>
          <p:nvPr/>
        </p:nvSpPr>
        <p:spPr>
          <a:xfrm>
            <a:off x="2060305" y="4620821"/>
            <a:ext cx="1086077" cy="1058472"/>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sp>
        <p:nvSpPr>
          <p:cNvPr id="40" name="object 16">
            <a:extLst>
              <a:ext uri="{FF2B5EF4-FFF2-40B4-BE49-F238E27FC236}">
                <a16:creationId xmlns:a16="http://schemas.microsoft.com/office/drawing/2014/main" id="{A9D1EDAE-48B7-FA2F-E94A-DAB9AE626683}"/>
              </a:ext>
            </a:extLst>
          </p:cNvPr>
          <p:cNvSpPr/>
          <p:nvPr/>
        </p:nvSpPr>
        <p:spPr>
          <a:xfrm>
            <a:off x="2041950" y="5771717"/>
            <a:ext cx="1086077" cy="1058472"/>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pic>
        <p:nvPicPr>
          <p:cNvPr id="38" name="Gráfico 37" descr="Hierarquia estrutura de tópicos">
            <a:extLst>
              <a:ext uri="{FF2B5EF4-FFF2-40B4-BE49-F238E27FC236}">
                <a16:creationId xmlns:a16="http://schemas.microsoft.com/office/drawing/2014/main" id="{D31575F3-5737-1D18-A968-568707CC1C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6143" y="4675993"/>
            <a:ext cx="914400" cy="914400"/>
          </a:xfrm>
          <a:prstGeom prst="rect">
            <a:avLst/>
          </a:prstGeom>
        </p:spPr>
      </p:pic>
      <p:pic>
        <p:nvPicPr>
          <p:cNvPr id="39" name="Gráfico 38" descr="Documento estrutura de tópicos">
            <a:extLst>
              <a:ext uri="{FF2B5EF4-FFF2-40B4-BE49-F238E27FC236}">
                <a16:creationId xmlns:a16="http://schemas.microsoft.com/office/drawing/2014/main" id="{08B19DB4-B125-105C-AF70-88B024649C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165" y="5944566"/>
            <a:ext cx="691646" cy="691646"/>
          </a:xfrm>
          <a:prstGeom prst="rect">
            <a:avLst/>
          </a:prstGeom>
        </p:spPr>
      </p:pic>
      <p:pic>
        <p:nvPicPr>
          <p:cNvPr id="7" name="Gráfico 6" descr="Gestão com preenchimento sólido">
            <a:extLst>
              <a:ext uri="{FF2B5EF4-FFF2-40B4-BE49-F238E27FC236}">
                <a16:creationId xmlns:a16="http://schemas.microsoft.com/office/drawing/2014/main" id="{6594C97D-4B3F-60D7-CBF1-6B6BD44E46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1529" y="3529853"/>
            <a:ext cx="914400" cy="914400"/>
          </a:xfrm>
          <a:prstGeom prst="rect">
            <a:avLst/>
          </a:prstGeom>
        </p:spPr>
      </p:pic>
    </p:spTree>
    <p:extLst>
      <p:ext uri="{BB962C8B-B14F-4D97-AF65-F5344CB8AC3E}">
        <p14:creationId xmlns:p14="http://schemas.microsoft.com/office/powerpoint/2010/main" val="23652813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pic>
        <p:nvPicPr>
          <p:cNvPr id="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159" y="5905500"/>
            <a:ext cx="5207041" cy="3755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2" name="TextBox 3"/>
          <p:cNvSpPr txBox="1"/>
          <p:nvPr/>
        </p:nvSpPr>
        <p:spPr>
          <a:xfrm>
            <a:off x="2072388" y="2560937"/>
            <a:ext cx="4639189" cy="4207562"/>
          </a:xfrm>
          <a:prstGeom prst="rect">
            <a:avLst/>
          </a:prstGeom>
        </p:spPr>
        <p:txBody>
          <a:bodyPr wrap="square" lIns="0" tIns="0" rIns="0" bIns="0" rtlCol="0" anchor="t">
            <a:spAutoFit/>
          </a:bodyPr>
          <a:lstStyle/>
          <a:p>
            <a:pPr algn="just">
              <a:lnSpc>
                <a:spcPts val="2998"/>
              </a:lnSpc>
            </a:pPr>
            <a:r>
              <a:rPr lang="pt-BR" sz="2000">
                <a:solidFill>
                  <a:srgbClr val="1A3C73"/>
                </a:solidFill>
                <a:latin typeface="Poppins"/>
                <a:cs typeface="Poppins"/>
              </a:rPr>
              <a:t>O levantamento de dados foi realizado para todas as unidades organizacionais. Contudo, quanto mais próximo do nível operacional, menor a disponibilidade de dados/informações.</a:t>
            </a:r>
          </a:p>
          <a:p>
            <a:pPr algn="just">
              <a:lnSpc>
                <a:spcPts val="2998"/>
              </a:lnSpc>
            </a:pPr>
            <a:endParaRPr lang="pt-BR" sz="2000">
              <a:solidFill>
                <a:srgbClr val="1A3C73"/>
              </a:solidFill>
              <a:latin typeface="Poppins"/>
              <a:cs typeface="Poppins"/>
            </a:endParaRPr>
          </a:p>
          <a:p>
            <a:pPr algn="just">
              <a:lnSpc>
                <a:spcPts val="2998"/>
              </a:lnSpc>
            </a:pPr>
            <a:r>
              <a:rPr lang="pt-BR" sz="2000">
                <a:solidFill>
                  <a:srgbClr val="1A3C73"/>
                </a:solidFill>
                <a:latin typeface="Poppins"/>
                <a:cs typeface="Poppins"/>
              </a:rPr>
              <a:t>Dessa forma, a análise dos critérios foi realizada prioritariamente entre unidades de nível estratégico e tático, de maneira comparada.</a:t>
            </a:r>
            <a:endParaRPr lang="en-US" sz="2000">
              <a:solidFill>
                <a:srgbClr val="1A3C73"/>
              </a:solidFill>
              <a:latin typeface="Poppins"/>
              <a:cs typeface="Poppins"/>
            </a:endParaRP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465094"/>
            <a:ext cx="5410813"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62799" y="2552700"/>
            <a:ext cx="4953001" cy="343516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6065094"/>
            <a:ext cx="5242275" cy="348786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aixaDeTexto 16"/>
          <p:cNvSpPr txBox="1"/>
          <p:nvPr/>
        </p:nvSpPr>
        <p:spPr>
          <a:xfrm>
            <a:off x="8305800" y="9622716"/>
            <a:ext cx="8305800" cy="307777"/>
          </a:xfrm>
          <a:prstGeom prst="rect">
            <a:avLst/>
          </a:prstGeom>
          <a:noFill/>
        </p:spPr>
        <p:txBody>
          <a:bodyPr wrap="square" lIns="91440" tIns="45720" rIns="91440" bIns="45720" rtlCol="0" anchor="t">
            <a:spAutoFit/>
          </a:bodyPr>
          <a:lstStyle/>
          <a:p>
            <a:pPr algn="ctr"/>
            <a:r>
              <a:rPr lang="pt-BR" sz="1400" b="1">
                <a:solidFill>
                  <a:srgbClr val="1A3C73"/>
                </a:solidFill>
                <a:latin typeface="Poppins"/>
                <a:cs typeface="Poppins"/>
              </a:rPr>
              <a:t>Análise:  Coordenadoria x Coordenação</a:t>
            </a:r>
          </a:p>
        </p:txBody>
      </p:sp>
      <p:sp>
        <p:nvSpPr>
          <p:cNvPr id="9" name="object 16">
            <a:extLst>
              <a:ext uri="{FF2B5EF4-FFF2-40B4-BE49-F238E27FC236}">
                <a16:creationId xmlns:a16="http://schemas.microsoft.com/office/drawing/2014/main" id="{7F1B6FA2-ABD0-BCAB-4C98-D00A8C3E5916}"/>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pic>
        <p:nvPicPr>
          <p:cNvPr id="19" name="Gráfico 18" descr="Pesquisa de Pasta estrutura de tópicos">
            <a:extLst>
              <a:ext uri="{FF2B5EF4-FFF2-40B4-BE49-F238E27FC236}">
                <a16:creationId xmlns:a16="http://schemas.microsoft.com/office/drawing/2014/main" id="{33D4849D-0562-56A6-3F80-E0332423E2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72390" y="414103"/>
            <a:ext cx="914400" cy="914400"/>
          </a:xfrm>
          <a:prstGeom prst="rect">
            <a:avLst/>
          </a:prstGeom>
        </p:spPr>
      </p:pic>
      <p:sp>
        <p:nvSpPr>
          <p:cNvPr id="21" name="TextBox 7">
            <a:extLst>
              <a:ext uri="{FF2B5EF4-FFF2-40B4-BE49-F238E27FC236}">
                <a16:creationId xmlns:a16="http://schemas.microsoft.com/office/drawing/2014/main" id="{880B8BC0-C899-727D-5690-ABAA18376FFF}"/>
              </a:ext>
            </a:extLst>
          </p:cNvPr>
          <p:cNvSpPr txBox="1"/>
          <p:nvPr/>
        </p:nvSpPr>
        <p:spPr>
          <a:xfrm>
            <a:off x="3509633" y="628382"/>
            <a:ext cx="14608230" cy="55079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3600" b="1">
                <a:solidFill>
                  <a:schemeClr val="tx2"/>
                </a:solidFill>
                <a:latin typeface="Poppins Bold"/>
              </a:rPr>
              <a:t>TIPIFICAÇÃO: PROCEDIMENTOS DE ANÁLISE</a:t>
            </a:r>
            <a:endParaRPr lang="pt-BR">
              <a:solidFill>
                <a:schemeClr val="tx2"/>
              </a:solidFill>
            </a:endParaRPr>
          </a:p>
        </p:txBody>
      </p:sp>
      <p:sp>
        <p:nvSpPr>
          <p:cNvPr id="20" name="Freeform 10"/>
          <p:cNvSpPr/>
          <p:nvPr/>
        </p:nvSpPr>
        <p:spPr>
          <a:xfrm>
            <a:off x="1828800"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10"/>
            <a:stretch>
              <a:fillRect t="-838"/>
            </a:stretch>
          </a:blipFill>
        </p:spPr>
      </p:sp>
    </p:spTree>
    <p:extLst>
      <p:ext uri="{BB962C8B-B14F-4D97-AF65-F5344CB8AC3E}">
        <p14:creationId xmlns:p14="http://schemas.microsoft.com/office/powerpoint/2010/main" val="36998438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2" name="Triângulo isósceles 1"/>
          <p:cNvSpPr/>
          <p:nvPr/>
        </p:nvSpPr>
        <p:spPr>
          <a:xfrm>
            <a:off x="3886200" y="2552700"/>
            <a:ext cx="13258800" cy="6454420"/>
          </a:xfrm>
          <a:prstGeom prst="triangle">
            <a:avLst/>
          </a:prstGeom>
          <a:solidFill>
            <a:schemeClr val="bg1">
              <a:lumMod val="85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3" name="Conector reto 12"/>
          <p:cNvCxnSpPr/>
          <p:nvPr/>
        </p:nvCxnSpPr>
        <p:spPr>
          <a:xfrm flipH="1">
            <a:off x="2779476" y="4762500"/>
            <a:ext cx="1549391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flipH="1">
            <a:off x="2779475" y="7581900"/>
            <a:ext cx="1549391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tângulo de cantos arredondados 16"/>
          <p:cNvSpPr/>
          <p:nvPr/>
        </p:nvSpPr>
        <p:spPr>
          <a:xfrm>
            <a:off x="9662795" y="3695700"/>
            <a:ext cx="1756493" cy="870857"/>
          </a:xfrm>
          <a:prstGeom prst="round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500" b="1">
                <a:latin typeface="Poppins"/>
                <a:cs typeface="Poppins"/>
              </a:rPr>
              <a:t>Coordenadoria </a:t>
            </a:r>
          </a:p>
        </p:txBody>
      </p:sp>
      <p:sp>
        <p:nvSpPr>
          <p:cNvPr id="18" name="Retângulo 17"/>
          <p:cNvSpPr/>
          <p:nvPr/>
        </p:nvSpPr>
        <p:spPr>
          <a:xfrm>
            <a:off x="11567795" y="3804557"/>
            <a:ext cx="5486400" cy="954107"/>
          </a:xfrm>
          <a:prstGeom prst="rect">
            <a:avLst/>
          </a:prstGeom>
        </p:spPr>
        <p:txBody>
          <a:bodyPr wrap="square" lIns="91440" tIns="45720" rIns="91440" bIns="45720" anchor="t">
            <a:spAutoFit/>
          </a:bodyPr>
          <a:lstStyle/>
          <a:p>
            <a:r>
              <a:rPr lang="pt-BR" sz="1400">
                <a:solidFill>
                  <a:srgbClr val="1A3C73"/>
                </a:solidFill>
                <a:latin typeface="Poppins"/>
                <a:cs typeface="Poppins"/>
              </a:rPr>
              <a:t>Unidade de atuação em nível estratégico, subordinada diretamente ao titular do órgão. Sua atuação é diretamente vinculada a uma ou mais das finalidades do órgão.</a:t>
            </a:r>
          </a:p>
        </p:txBody>
      </p:sp>
      <p:sp>
        <p:nvSpPr>
          <p:cNvPr id="19" name="Retângulo de cantos arredondados 18"/>
          <p:cNvSpPr/>
          <p:nvPr/>
        </p:nvSpPr>
        <p:spPr>
          <a:xfrm>
            <a:off x="7828518" y="5110843"/>
            <a:ext cx="1756493" cy="870857"/>
          </a:xfrm>
          <a:prstGeom prst="roundRect">
            <a:avLst/>
          </a:prstGeom>
          <a:ln>
            <a:noFill/>
          </a:ln>
        </p:spPr>
        <p:style>
          <a:lnRef idx="2">
            <a:schemeClr val="dk1">
              <a:shade val="50000"/>
            </a:schemeClr>
          </a:lnRef>
          <a:fillRef idx="1001">
            <a:schemeClr val="dk2"/>
          </a:fillRef>
          <a:effectRef idx="0">
            <a:schemeClr val="dk1"/>
          </a:effectRef>
          <a:fontRef idx="minor">
            <a:schemeClr val="lt1"/>
          </a:fontRef>
        </p:style>
        <p:txBody>
          <a:bodyPr rtlCol="0" anchor="ctr"/>
          <a:lstStyle/>
          <a:p>
            <a:pPr algn="ctr"/>
            <a:r>
              <a:rPr lang="pt-BR" sz="1500" b="1">
                <a:latin typeface="Poppins"/>
                <a:cs typeface="Poppins"/>
              </a:rPr>
              <a:t>Coordenação</a:t>
            </a:r>
          </a:p>
        </p:txBody>
      </p:sp>
      <p:sp>
        <p:nvSpPr>
          <p:cNvPr id="20" name="Retângulo 19"/>
          <p:cNvSpPr/>
          <p:nvPr/>
        </p:nvSpPr>
        <p:spPr>
          <a:xfrm>
            <a:off x="2779475" y="5176939"/>
            <a:ext cx="4934777" cy="954107"/>
          </a:xfrm>
          <a:prstGeom prst="rect">
            <a:avLst/>
          </a:prstGeom>
        </p:spPr>
        <p:txBody>
          <a:bodyPr wrap="square" lIns="91440" tIns="45720" rIns="91440" bIns="45720" anchor="t">
            <a:spAutoFit/>
          </a:bodyPr>
          <a:lstStyle/>
          <a:p>
            <a:pPr algn="r"/>
            <a:r>
              <a:rPr lang="pt-BR" sz="1400">
                <a:solidFill>
                  <a:srgbClr val="1A3C73"/>
                </a:solidFill>
                <a:latin typeface="Poppins"/>
                <a:cs typeface="Poppins"/>
              </a:rPr>
              <a:t>Unidade singular de natureza tática de alta complexidade, não </a:t>
            </a:r>
            <a:r>
              <a:rPr lang="pt-BR" sz="1400" err="1">
                <a:solidFill>
                  <a:srgbClr val="1A3C73"/>
                </a:solidFill>
                <a:latin typeface="Poppins"/>
                <a:cs typeface="Poppins"/>
              </a:rPr>
              <a:t>departamentalizada</a:t>
            </a:r>
            <a:r>
              <a:rPr lang="pt-BR" sz="1400">
                <a:solidFill>
                  <a:srgbClr val="1A3C73"/>
                </a:solidFill>
                <a:latin typeface="Poppins"/>
                <a:cs typeface="Poppins"/>
              </a:rPr>
              <a:t>, subordinada ao titular do órgão ou à unidade em nível estratégico (Coordenadoria).</a:t>
            </a:r>
          </a:p>
        </p:txBody>
      </p:sp>
      <p:sp>
        <p:nvSpPr>
          <p:cNvPr id="21" name="Retângulo de cantos arredondados 20"/>
          <p:cNvSpPr/>
          <p:nvPr/>
        </p:nvSpPr>
        <p:spPr>
          <a:xfrm>
            <a:off x="9698948" y="5110842"/>
            <a:ext cx="1756493" cy="870857"/>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1500" b="1">
                <a:latin typeface="Poppins"/>
                <a:cs typeface="Poppins"/>
              </a:rPr>
              <a:t>Departamento</a:t>
            </a:r>
          </a:p>
        </p:txBody>
      </p:sp>
      <p:sp>
        <p:nvSpPr>
          <p:cNvPr id="22" name="Retângulo 21"/>
          <p:cNvSpPr/>
          <p:nvPr/>
        </p:nvSpPr>
        <p:spPr>
          <a:xfrm>
            <a:off x="11567795" y="5176939"/>
            <a:ext cx="5486400" cy="954107"/>
          </a:xfrm>
          <a:prstGeom prst="rect">
            <a:avLst/>
          </a:prstGeom>
        </p:spPr>
        <p:txBody>
          <a:bodyPr wrap="square" lIns="91440" tIns="45720" rIns="91440" bIns="45720" anchor="t">
            <a:spAutoFit/>
          </a:bodyPr>
          <a:lstStyle/>
          <a:p>
            <a:r>
              <a:rPr lang="pt-BR" sz="1400">
                <a:solidFill>
                  <a:srgbClr val="1A3C73"/>
                </a:solidFill>
                <a:latin typeface="Poppins"/>
                <a:cs typeface="Poppins"/>
              </a:rPr>
              <a:t>Unidade intermediária de natureza tática de alta complexidade, entre o nível estratégico (Coordenadoria) e o nível de execução, contando com unidades a elas subordinadas. </a:t>
            </a:r>
          </a:p>
        </p:txBody>
      </p:sp>
      <p:sp>
        <p:nvSpPr>
          <p:cNvPr id="23" name="Retângulo de cantos arredondados 22"/>
          <p:cNvSpPr/>
          <p:nvPr/>
        </p:nvSpPr>
        <p:spPr>
          <a:xfrm>
            <a:off x="9698948" y="6464130"/>
            <a:ext cx="1756493" cy="8708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500" b="1">
                <a:latin typeface="Poppins"/>
                <a:cs typeface="Poppins"/>
              </a:rPr>
              <a:t>Divisão</a:t>
            </a:r>
          </a:p>
        </p:txBody>
      </p:sp>
      <p:cxnSp>
        <p:nvCxnSpPr>
          <p:cNvPr id="27" name="Conector reto 26"/>
          <p:cNvCxnSpPr/>
          <p:nvPr/>
        </p:nvCxnSpPr>
        <p:spPr>
          <a:xfrm flipH="1">
            <a:off x="2794081" y="6210300"/>
            <a:ext cx="15493919"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28" name="Retângulo de cantos arredondados 27"/>
          <p:cNvSpPr/>
          <p:nvPr/>
        </p:nvSpPr>
        <p:spPr>
          <a:xfrm>
            <a:off x="11567795" y="6482443"/>
            <a:ext cx="1756493" cy="870857"/>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sz="1500" b="1">
                <a:latin typeface="Poppins"/>
                <a:cs typeface="Poppins"/>
              </a:rPr>
              <a:t>Supervisão</a:t>
            </a:r>
          </a:p>
        </p:txBody>
      </p:sp>
      <p:sp>
        <p:nvSpPr>
          <p:cNvPr id="31" name="CaixaDeTexto 30"/>
          <p:cNvSpPr txBox="1"/>
          <p:nvPr/>
        </p:nvSpPr>
        <p:spPr>
          <a:xfrm>
            <a:off x="1981200" y="2552700"/>
            <a:ext cx="492443" cy="2209800"/>
          </a:xfrm>
          <a:prstGeom prst="rect">
            <a:avLst/>
          </a:prstGeom>
          <a:noFill/>
        </p:spPr>
        <p:txBody>
          <a:bodyPr vert="vert270" wrap="square" lIns="91440" tIns="45720" rIns="91440" bIns="45720" rtlCol="0" anchor="t">
            <a:spAutoFit/>
          </a:bodyPr>
          <a:lstStyle/>
          <a:p>
            <a:pPr algn="ctr"/>
            <a:r>
              <a:rPr lang="pt-BR" sz="2000" b="1">
                <a:solidFill>
                  <a:srgbClr val="1A3C73"/>
                </a:solidFill>
                <a:latin typeface="Poppins"/>
                <a:cs typeface="Poppins"/>
              </a:rPr>
              <a:t>estratégico</a:t>
            </a:r>
          </a:p>
        </p:txBody>
      </p:sp>
      <p:sp>
        <p:nvSpPr>
          <p:cNvPr id="32" name="CaixaDeTexto 31"/>
          <p:cNvSpPr txBox="1"/>
          <p:nvPr/>
        </p:nvSpPr>
        <p:spPr>
          <a:xfrm>
            <a:off x="1983460" y="4762501"/>
            <a:ext cx="492443" cy="2819400"/>
          </a:xfrm>
          <a:prstGeom prst="rect">
            <a:avLst/>
          </a:prstGeom>
          <a:noFill/>
        </p:spPr>
        <p:txBody>
          <a:bodyPr vert="vert270" wrap="square" lIns="91440" tIns="45720" rIns="91440" bIns="45720" rtlCol="0" anchor="t">
            <a:spAutoFit/>
          </a:bodyPr>
          <a:lstStyle/>
          <a:p>
            <a:pPr algn="ctr"/>
            <a:r>
              <a:rPr lang="pt-BR" sz="2000" b="1">
                <a:solidFill>
                  <a:srgbClr val="1A3C73"/>
                </a:solidFill>
                <a:latin typeface="Poppins"/>
                <a:cs typeface="Poppins"/>
              </a:rPr>
              <a:t>tático</a:t>
            </a:r>
          </a:p>
        </p:txBody>
      </p:sp>
      <p:sp>
        <p:nvSpPr>
          <p:cNvPr id="33" name="CaixaDeTexto 32"/>
          <p:cNvSpPr txBox="1"/>
          <p:nvPr/>
        </p:nvSpPr>
        <p:spPr>
          <a:xfrm>
            <a:off x="1983465" y="7292292"/>
            <a:ext cx="492443" cy="1981529"/>
          </a:xfrm>
          <a:prstGeom prst="rect">
            <a:avLst/>
          </a:prstGeom>
          <a:noFill/>
        </p:spPr>
        <p:txBody>
          <a:bodyPr vert="vert270" wrap="square" lIns="91440" tIns="45720" rIns="91440" bIns="45720" rtlCol="0" anchor="t">
            <a:spAutoFit/>
          </a:bodyPr>
          <a:lstStyle/>
          <a:p>
            <a:pPr algn="ctr"/>
            <a:r>
              <a:rPr lang="pt-BR" sz="2000" b="1">
                <a:solidFill>
                  <a:srgbClr val="1A3C73"/>
                </a:solidFill>
                <a:latin typeface="Poppins"/>
                <a:cs typeface="Poppins"/>
              </a:rPr>
              <a:t>operacional</a:t>
            </a:r>
          </a:p>
        </p:txBody>
      </p:sp>
      <p:sp>
        <p:nvSpPr>
          <p:cNvPr id="34" name="Retângulo 33"/>
          <p:cNvSpPr/>
          <p:nvPr/>
        </p:nvSpPr>
        <p:spPr>
          <a:xfrm>
            <a:off x="6096000" y="6548539"/>
            <a:ext cx="3447052" cy="954107"/>
          </a:xfrm>
          <a:prstGeom prst="rect">
            <a:avLst/>
          </a:prstGeom>
        </p:spPr>
        <p:txBody>
          <a:bodyPr wrap="square" lIns="91440" tIns="45720" rIns="91440" bIns="45720" anchor="t">
            <a:spAutoFit/>
          </a:bodyPr>
          <a:lstStyle/>
          <a:p>
            <a:pPr algn="r"/>
            <a:r>
              <a:rPr lang="pt-BR" sz="1400">
                <a:solidFill>
                  <a:srgbClr val="1A3C73"/>
                </a:solidFill>
                <a:latin typeface="Poppins"/>
                <a:cs typeface="Poppins"/>
              </a:rPr>
              <a:t>Unidade dedicada a atividades técnicas, administrativas ou operacionais* de média complexidade.</a:t>
            </a:r>
            <a:r>
              <a:rPr lang="pt-BR" sz="1400"/>
              <a:t>​</a:t>
            </a:r>
          </a:p>
        </p:txBody>
      </p:sp>
      <p:sp>
        <p:nvSpPr>
          <p:cNvPr id="35" name="Retângulo 34"/>
          <p:cNvSpPr/>
          <p:nvPr/>
        </p:nvSpPr>
        <p:spPr>
          <a:xfrm>
            <a:off x="13487399" y="6530226"/>
            <a:ext cx="3352801" cy="954107"/>
          </a:xfrm>
          <a:prstGeom prst="rect">
            <a:avLst/>
          </a:prstGeom>
        </p:spPr>
        <p:txBody>
          <a:bodyPr wrap="square" lIns="91440" tIns="45720" rIns="91440" bIns="45720" anchor="t">
            <a:spAutoFit/>
          </a:bodyPr>
          <a:lstStyle/>
          <a:p>
            <a:r>
              <a:rPr lang="pt-BR" sz="1400">
                <a:solidFill>
                  <a:srgbClr val="1A3C73"/>
                </a:solidFill>
                <a:latin typeface="Poppins"/>
                <a:cs typeface="Poppins"/>
              </a:rPr>
              <a:t>Unidade encarregada da supervisão de equipamentos e/ou de serviços descentralizados no território.</a:t>
            </a:r>
          </a:p>
        </p:txBody>
      </p:sp>
      <p:sp>
        <p:nvSpPr>
          <p:cNvPr id="36" name="Retângulo de cantos arredondados 35"/>
          <p:cNvSpPr/>
          <p:nvPr/>
        </p:nvSpPr>
        <p:spPr>
          <a:xfrm>
            <a:off x="9698947" y="7854043"/>
            <a:ext cx="1756493" cy="870857"/>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pt-BR" sz="1500" b="1">
                <a:latin typeface="Poppins"/>
                <a:cs typeface="Poppins"/>
              </a:rPr>
              <a:t>Núcleo </a:t>
            </a:r>
            <a:endParaRPr lang="pt-BR" sz="1500" b="1"/>
          </a:p>
        </p:txBody>
      </p:sp>
      <p:sp>
        <p:nvSpPr>
          <p:cNvPr id="37" name="Retângulo 36"/>
          <p:cNvSpPr/>
          <p:nvPr/>
        </p:nvSpPr>
        <p:spPr>
          <a:xfrm>
            <a:off x="6096000" y="7920139"/>
            <a:ext cx="3352800" cy="954107"/>
          </a:xfrm>
          <a:prstGeom prst="rect">
            <a:avLst/>
          </a:prstGeom>
        </p:spPr>
        <p:txBody>
          <a:bodyPr wrap="square" lIns="91440" tIns="45720" rIns="91440" bIns="45720" anchor="t">
            <a:spAutoFit/>
          </a:bodyPr>
          <a:lstStyle/>
          <a:p>
            <a:pPr algn="r"/>
            <a:r>
              <a:rPr lang="pt-BR" sz="1400">
                <a:solidFill>
                  <a:srgbClr val="1A3C73"/>
                </a:solidFill>
                <a:latin typeface="Poppins"/>
                <a:cs typeface="Poppins"/>
              </a:rPr>
              <a:t>Unidade dedicada a atividades operacionais de baixa complexidade em estruturas organizacionais complexas</a:t>
            </a:r>
            <a:r>
              <a:rPr lang="pt-BR" sz="1400"/>
              <a:t>.</a:t>
            </a:r>
          </a:p>
        </p:txBody>
      </p:sp>
      <p:sp>
        <p:nvSpPr>
          <p:cNvPr id="38" name="Retângulo de cantos arredondados 37"/>
          <p:cNvSpPr/>
          <p:nvPr/>
        </p:nvSpPr>
        <p:spPr>
          <a:xfrm>
            <a:off x="11567794" y="7850777"/>
            <a:ext cx="1756493" cy="870857"/>
          </a:xfrm>
          <a:prstGeom prst="roundRect">
            <a:avLst/>
          </a:prstGeom>
          <a:solidFill>
            <a:schemeClr val="bg1">
              <a:lumMod val="50000"/>
            </a:schemeClr>
          </a:solidFill>
          <a:ln>
            <a:noFill/>
          </a:ln>
        </p:spPr>
        <p:style>
          <a:lnRef idx="2">
            <a:schemeClr val="dk1">
              <a:shade val="50000"/>
            </a:schemeClr>
          </a:lnRef>
          <a:fillRef idx="1001">
            <a:schemeClr val="dk2"/>
          </a:fillRef>
          <a:effectRef idx="0">
            <a:schemeClr val="dk1"/>
          </a:effectRef>
          <a:fontRef idx="minor">
            <a:schemeClr val="lt1"/>
          </a:fontRef>
        </p:style>
        <p:txBody>
          <a:bodyPr lIns="91440" tIns="45720" rIns="91440" bIns="45720" rtlCol="0" anchor="ctr"/>
          <a:lstStyle/>
          <a:p>
            <a:pPr algn="ctr"/>
            <a:r>
              <a:rPr lang="pt-BR" sz="1500" b="1">
                <a:latin typeface="Poppins"/>
                <a:cs typeface="Poppins"/>
              </a:rPr>
              <a:t>Equipamentos públicos</a:t>
            </a:r>
          </a:p>
        </p:txBody>
      </p:sp>
      <p:sp>
        <p:nvSpPr>
          <p:cNvPr id="39" name="Retângulo 38"/>
          <p:cNvSpPr/>
          <p:nvPr/>
        </p:nvSpPr>
        <p:spPr>
          <a:xfrm>
            <a:off x="13502638" y="8024595"/>
            <a:ext cx="3322321" cy="738664"/>
          </a:xfrm>
          <a:prstGeom prst="rect">
            <a:avLst/>
          </a:prstGeom>
        </p:spPr>
        <p:txBody>
          <a:bodyPr wrap="square" lIns="91440" tIns="45720" rIns="91440" bIns="45720" anchor="t">
            <a:spAutoFit/>
          </a:bodyPr>
          <a:lstStyle/>
          <a:p>
            <a:r>
              <a:rPr lang="pt-BR" sz="1400">
                <a:solidFill>
                  <a:srgbClr val="1A3C73"/>
                </a:solidFill>
                <a:latin typeface="Poppins"/>
                <a:cs typeface="Poppins"/>
              </a:rPr>
              <a:t>Unidades encarregadas da prestação direta de serviços públicos no território.</a:t>
            </a:r>
          </a:p>
        </p:txBody>
      </p:sp>
      <p:sp>
        <p:nvSpPr>
          <p:cNvPr id="40" name="CaixaDeTexto 39"/>
          <p:cNvSpPr txBox="1"/>
          <p:nvPr/>
        </p:nvSpPr>
        <p:spPr>
          <a:xfrm>
            <a:off x="2133600" y="9505950"/>
            <a:ext cx="7315200" cy="461665"/>
          </a:xfrm>
          <a:prstGeom prst="rect">
            <a:avLst/>
          </a:prstGeom>
          <a:noFill/>
          <a:ln>
            <a:solidFill>
              <a:srgbClr val="1A3C73"/>
            </a:solidFill>
            <a:prstDash val="sysDot"/>
          </a:ln>
        </p:spPr>
        <p:txBody>
          <a:bodyPr wrap="square" lIns="91440" tIns="45720" rIns="91440" bIns="45720" rtlCol="0" anchor="t">
            <a:spAutoFit/>
          </a:bodyPr>
          <a:lstStyle/>
          <a:p>
            <a:pPr algn="just"/>
            <a:r>
              <a:rPr lang="pt-BR" sz="1200">
                <a:solidFill>
                  <a:srgbClr val="1A3C73"/>
                </a:solidFill>
                <a:latin typeface="Poppins"/>
                <a:cs typeface="Poppins"/>
              </a:rPr>
              <a:t>* Atividades operacionais podem ser </a:t>
            </a:r>
            <a:r>
              <a:rPr lang="pt-BR" sz="1200" err="1">
                <a:solidFill>
                  <a:srgbClr val="1A3C73"/>
                </a:solidFill>
                <a:latin typeface="Poppins"/>
                <a:cs typeface="Poppins"/>
              </a:rPr>
              <a:t>atribuidas</a:t>
            </a:r>
            <a:r>
              <a:rPr lang="pt-BR" sz="1200">
                <a:solidFill>
                  <a:srgbClr val="1A3C73"/>
                </a:solidFill>
                <a:latin typeface="Poppins"/>
                <a:cs typeface="Poppins"/>
              </a:rPr>
              <a:t> às divisões e desempenhadas por meio de equipes, sem a necessidade de criação de unidade dedicada.</a:t>
            </a:r>
          </a:p>
        </p:txBody>
      </p:sp>
      <p:sp>
        <p:nvSpPr>
          <p:cNvPr id="41" name="Freeform 10"/>
          <p:cNvSpPr/>
          <p:nvPr/>
        </p:nvSpPr>
        <p:spPr>
          <a:xfrm>
            <a:off x="16406592"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10" name="object 16">
            <a:extLst>
              <a:ext uri="{FF2B5EF4-FFF2-40B4-BE49-F238E27FC236}">
                <a16:creationId xmlns:a16="http://schemas.microsoft.com/office/drawing/2014/main" id="{5F5068EA-14DF-6E67-4857-215DB1E7263D}"/>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pic>
        <p:nvPicPr>
          <p:cNvPr id="14" name="Gráfico 13" descr="Pesquisa de Pasta estrutura de tópicos">
            <a:extLst>
              <a:ext uri="{FF2B5EF4-FFF2-40B4-BE49-F238E27FC236}">
                <a16:creationId xmlns:a16="http://schemas.microsoft.com/office/drawing/2014/main" id="{0484E71A-6FC4-DE4E-602A-B28F589039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2390" y="414103"/>
            <a:ext cx="914400" cy="914400"/>
          </a:xfrm>
          <a:prstGeom prst="rect">
            <a:avLst/>
          </a:prstGeom>
        </p:spPr>
      </p:pic>
      <p:sp>
        <p:nvSpPr>
          <p:cNvPr id="24" name="TextBox 7">
            <a:extLst>
              <a:ext uri="{FF2B5EF4-FFF2-40B4-BE49-F238E27FC236}">
                <a16:creationId xmlns:a16="http://schemas.microsoft.com/office/drawing/2014/main" id="{2B544523-B707-FD2A-F5E4-0E1C24BE0397}"/>
              </a:ext>
            </a:extLst>
          </p:cNvPr>
          <p:cNvSpPr txBox="1"/>
          <p:nvPr/>
        </p:nvSpPr>
        <p:spPr>
          <a:xfrm>
            <a:off x="3509633" y="628382"/>
            <a:ext cx="14608230" cy="55079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3600" b="1">
                <a:solidFill>
                  <a:schemeClr val="tx2"/>
                </a:solidFill>
                <a:latin typeface="Poppins Bold"/>
              </a:rPr>
              <a:t>TIPIFICAÇÃO: DEFINIÇÕES DAS UNIDADES</a:t>
            </a:r>
            <a:endParaRPr lang="pt-BR">
              <a:solidFill>
                <a:schemeClr val="tx2"/>
              </a:solidFill>
            </a:endParaRPr>
          </a:p>
        </p:txBody>
      </p:sp>
    </p:spTree>
    <p:extLst>
      <p:ext uri="{BB962C8B-B14F-4D97-AF65-F5344CB8AC3E}">
        <p14:creationId xmlns:p14="http://schemas.microsoft.com/office/powerpoint/2010/main" val="134835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41" name="Freeform 10"/>
          <p:cNvSpPr/>
          <p:nvPr/>
        </p:nvSpPr>
        <p:spPr>
          <a:xfrm>
            <a:off x="16406592"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42" name="Retângulo de cantos arredondados 41"/>
          <p:cNvSpPr/>
          <p:nvPr/>
        </p:nvSpPr>
        <p:spPr>
          <a:xfrm>
            <a:off x="4709413" y="4664481"/>
            <a:ext cx="1756493" cy="870857"/>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pt-BR" sz="1600" b="1">
                <a:latin typeface="Poppins" charset="0"/>
                <a:cs typeface="Poppins" charset="0"/>
              </a:rPr>
              <a:t>Núcleo </a:t>
            </a:r>
          </a:p>
          <a:p>
            <a:pPr algn="ctr"/>
            <a:r>
              <a:rPr lang="pt-BR" sz="1600" b="1">
                <a:latin typeface="Poppins" charset="0"/>
                <a:cs typeface="Poppins" charset="0"/>
              </a:rPr>
              <a:t>(CDA-4) </a:t>
            </a:r>
          </a:p>
        </p:txBody>
      </p:sp>
      <p:sp>
        <p:nvSpPr>
          <p:cNvPr id="43" name="Retângulo de cantos arredondados 42"/>
          <p:cNvSpPr/>
          <p:nvPr/>
        </p:nvSpPr>
        <p:spPr>
          <a:xfrm>
            <a:off x="4709413" y="5935819"/>
            <a:ext cx="1756493" cy="870857"/>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1600" b="1">
                <a:latin typeface="Poppins" charset="0"/>
                <a:cs typeface="Poppins" charset="0"/>
              </a:rPr>
              <a:t>Unidade</a:t>
            </a:r>
          </a:p>
          <a:p>
            <a:pPr algn="ctr"/>
            <a:r>
              <a:rPr lang="pt-BR" sz="1600" b="1">
                <a:latin typeface="Poppins" charset="0"/>
                <a:cs typeface="Poppins" charset="0"/>
              </a:rPr>
              <a:t>(CDA-3)</a:t>
            </a:r>
          </a:p>
        </p:txBody>
      </p:sp>
      <p:sp>
        <p:nvSpPr>
          <p:cNvPr id="44" name="Retângulo de cantos arredondados 43"/>
          <p:cNvSpPr/>
          <p:nvPr/>
        </p:nvSpPr>
        <p:spPr>
          <a:xfrm>
            <a:off x="4709412" y="7155019"/>
            <a:ext cx="1756493" cy="870857"/>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pt-BR" sz="1600" b="1">
                <a:latin typeface="Poppins" charset="0"/>
                <a:cs typeface="Poppins" charset="0"/>
              </a:rPr>
              <a:t>Núcleo</a:t>
            </a:r>
          </a:p>
          <a:p>
            <a:pPr algn="ctr"/>
            <a:r>
              <a:rPr lang="pt-BR" sz="1600" b="1">
                <a:latin typeface="Poppins" charset="0"/>
                <a:cs typeface="Poppins" charset="0"/>
              </a:rPr>
              <a:t>(CDA-2)  </a:t>
            </a:r>
          </a:p>
        </p:txBody>
      </p:sp>
      <p:sp>
        <p:nvSpPr>
          <p:cNvPr id="45" name="Retângulo 44"/>
          <p:cNvSpPr/>
          <p:nvPr/>
        </p:nvSpPr>
        <p:spPr>
          <a:xfrm>
            <a:off x="6856074" y="4745966"/>
            <a:ext cx="8445137" cy="1015663"/>
          </a:xfrm>
          <a:prstGeom prst="rect">
            <a:avLst/>
          </a:prstGeom>
        </p:spPr>
        <p:txBody>
          <a:bodyPr wrap="square" lIns="91440" tIns="45720" rIns="91440" bIns="45720" anchor="t">
            <a:spAutoFit/>
          </a:bodyPr>
          <a:lstStyle/>
          <a:p>
            <a:pPr algn="just"/>
            <a:r>
              <a:rPr lang="pt-BR" sz="2000">
                <a:solidFill>
                  <a:srgbClr val="1A3C73"/>
                </a:solidFill>
                <a:latin typeface="Poppins"/>
                <a:cs typeface="Poppins"/>
              </a:rPr>
              <a:t>Símbolo equivalente a </a:t>
            </a:r>
            <a:r>
              <a:rPr lang="pt-BR" sz="2000" b="1">
                <a:solidFill>
                  <a:srgbClr val="1A3C73"/>
                </a:solidFill>
                <a:latin typeface="Poppins"/>
                <a:cs typeface="Poppins"/>
              </a:rPr>
              <a:t>Divisão</a:t>
            </a:r>
            <a:r>
              <a:rPr lang="pt-BR" sz="2000">
                <a:solidFill>
                  <a:srgbClr val="1A3C73"/>
                </a:solidFill>
                <a:latin typeface="Poppins"/>
                <a:cs typeface="Poppins"/>
              </a:rPr>
              <a:t>. Nesse caso, a unidade deverá verificar se as atribuições são de nível tático ou operacional, fazendo as devidas adequações.</a:t>
            </a:r>
          </a:p>
        </p:txBody>
      </p:sp>
      <p:sp>
        <p:nvSpPr>
          <p:cNvPr id="46" name="Retângulo 45"/>
          <p:cNvSpPr/>
          <p:nvPr/>
        </p:nvSpPr>
        <p:spPr>
          <a:xfrm>
            <a:off x="6856075" y="6017304"/>
            <a:ext cx="8445136" cy="1015663"/>
          </a:xfrm>
          <a:prstGeom prst="rect">
            <a:avLst/>
          </a:prstGeom>
        </p:spPr>
        <p:txBody>
          <a:bodyPr wrap="square" lIns="91440" tIns="45720" rIns="91440" bIns="45720" anchor="t">
            <a:spAutoFit/>
          </a:bodyPr>
          <a:lstStyle/>
          <a:p>
            <a:pPr algn="just"/>
            <a:r>
              <a:rPr lang="pt-BR" sz="2000">
                <a:solidFill>
                  <a:srgbClr val="1A3C73"/>
                </a:solidFill>
                <a:latin typeface="Poppins"/>
                <a:cs typeface="Poppins"/>
              </a:rPr>
              <a:t>Símbolo equivalente a </a:t>
            </a:r>
            <a:r>
              <a:rPr lang="pt-BR" sz="2000" b="1">
                <a:solidFill>
                  <a:srgbClr val="1A3C73"/>
                </a:solidFill>
                <a:latin typeface="Poppins"/>
                <a:cs typeface="Poppins"/>
              </a:rPr>
              <a:t>Núcleo</a:t>
            </a:r>
            <a:r>
              <a:rPr lang="pt-BR" sz="2000">
                <a:solidFill>
                  <a:srgbClr val="1A3C73"/>
                </a:solidFill>
                <a:latin typeface="Poppins"/>
                <a:cs typeface="Poppins"/>
              </a:rPr>
              <a:t>. Nesse caso, a área deverá ser denominada Núcleo, e o cargo Chefe de Núcleo, sem prejuízo do símbolo.</a:t>
            </a:r>
          </a:p>
        </p:txBody>
      </p:sp>
      <p:sp>
        <p:nvSpPr>
          <p:cNvPr id="47" name="Retângulo 46"/>
          <p:cNvSpPr/>
          <p:nvPr/>
        </p:nvSpPr>
        <p:spPr>
          <a:xfrm>
            <a:off x="6856075" y="7236504"/>
            <a:ext cx="8445136" cy="707886"/>
          </a:xfrm>
          <a:prstGeom prst="rect">
            <a:avLst/>
          </a:prstGeom>
        </p:spPr>
        <p:txBody>
          <a:bodyPr wrap="square" lIns="91440" tIns="45720" rIns="91440" bIns="45720" anchor="t">
            <a:spAutoFit/>
          </a:bodyPr>
          <a:lstStyle/>
          <a:p>
            <a:pPr algn="just"/>
            <a:r>
              <a:rPr lang="pt-BR" sz="2000">
                <a:solidFill>
                  <a:srgbClr val="1A3C73"/>
                </a:solidFill>
                <a:latin typeface="Poppins"/>
                <a:cs typeface="Poppins"/>
              </a:rPr>
              <a:t>Símbolo equivalente ao cargo de </a:t>
            </a:r>
            <a:r>
              <a:rPr lang="pt-BR" sz="2000" b="1">
                <a:solidFill>
                  <a:srgbClr val="1A3C73"/>
                </a:solidFill>
                <a:latin typeface="Poppins"/>
                <a:cs typeface="Poppins"/>
              </a:rPr>
              <a:t>Chefe de Equipe I</a:t>
            </a:r>
            <a:r>
              <a:rPr lang="pt-BR" sz="2000">
                <a:solidFill>
                  <a:srgbClr val="1A3C73"/>
                </a:solidFill>
                <a:latin typeface="Poppins"/>
                <a:cs typeface="Poppins"/>
              </a:rPr>
              <a:t>. Essas unidades tendem a ser extintas.</a:t>
            </a:r>
          </a:p>
        </p:txBody>
      </p:sp>
      <p:sp>
        <p:nvSpPr>
          <p:cNvPr id="48" name="TextBox 3"/>
          <p:cNvSpPr txBox="1"/>
          <p:nvPr/>
        </p:nvSpPr>
        <p:spPr>
          <a:xfrm>
            <a:off x="2401178" y="2368049"/>
            <a:ext cx="15274968" cy="1538883"/>
          </a:xfrm>
          <a:prstGeom prst="rect">
            <a:avLst/>
          </a:prstGeom>
        </p:spPr>
        <p:txBody>
          <a:bodyPr wrap="square" lIns="0" tIns="0" rIns="0" bIns="0" rtlCol="0" anchor="t">
            <a:spAutoFit/>
          </a:bodyPr>
          <a:lstStyle/>
          <a:p>
            <a:pPr algn="just">
              <a:lnSpc>
                <a:spcPts val="2998"/>
              </a:lnSpc>
            </a:pPr>
            <a:r>
              <a:rPr lang="pt-BR" sz="2200">
                <a:solidFill>
                  <a:srgbClr val="1A3C73"/>
                </a:solidFill>
                <a:latin typeface="Poppins"/>
                <a:cs typeface="Poppins"/>
              </a:rPr>
              <a:t>A tipificação das unidades identificou, ainda, unidades com características semelhantes a outras presentes nas estruturas das Secretarias. Nesses casos, foram priorizadas aquelas em maior número e cuja nomenclatura se encontra consolidada na Administração municipal. Essas alterações deverão ocorrer à medida que processos de reestruturação sejam submetidos para análise da COGEDI. São elas:</a:t>
            </a:r>
          </a:p>
        </p:txBody>
      </p:sp>
      <p:sp>
        <p:nvSpPr>
          <p:cNvPr id="9" name="object 16">
            <a:extLst>
              <a:ext uri="{FF2B5EF4-FFF2-40B4-BE49-F238E27FC236}">
                <a16:creationId xmlns:a16="http://schemas.microsoft.com/office/drawing/2014/main" id="{EFF24FF2-1999-07A0-8004-820253490953}"/>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sp>
        <p:nvSpPr>
          <p:cNvPr id="14" name="TextBox 7">
            <a:extLst>
              <a:ext uri="{FF2B5EF4-FFF2-40B4-BE49-F238E27FC236}">
                <a16:creationId xmlns:a16="http://schemas.microsoft.com/office/drawing/2014/main" id="{5D0FAD33-4E15-82A7-6C77-5719B837AA79}"/>
              </a:ext>
            </a:extLst>
          </p:cNvPr>
          <p:cNvSpPr txBox="1"/>
          <p:nvPr/>
        </p:nvSpPr>
        <p:spPr>
          <a:xfrm>
            <a:off x="3509633" y="685532"/>
            <a:ext cx="14608230" cy="55079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3600" b="1">
                <a:solidFill>
                  <a:schemeClr val="tx2"/>
                </a:solidFill>
                <a:latin typeface="Poppins Bold"/>
              </a:rPr>
              <a:t>TIPIFICAÇÃO: UNIDADES A SEREM TRANSFORMADAS</a:t>
            </a:r>
            <a:endParaRPr lang="pt-BR">
              <a:solidFill>
                <a:schemeClr val="tx2"/>
              </a:solidFill>
            </a:endParaRPr>
          </a:p>
        </p:txBody>
      </p:sp>
      <p:pic>
        <p:nvPicPr>
          <p:cNvPr id="15" name="Gráfico 14" descr="Pesquisar inventário estrutura de tópicos">
            <a:extLst>
              <a:ext uri="{FF2B5EF4-FFF2-40B4-BE49-F238E27FC236}">
                <a16:creationId xmlns:a16="http://schemas.microsoft.com/office/drawing/2014/main" id="{B4F20BD1-2A4B-037E-2007-9F9C20DDB4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2390" y="414103"/>
            <a:ext cx="914400" cy="914400"/>
          </a:xfrm>
          <a:prstGeom prst="rect">
            <a:avLst/>
          </a:prstGeom>
        </p:spPr>
      </p:pic>
    </p:spTree>
    <p:extLst>
      <p:ext uri="{BB962C8B-B14F-4D97-AF65-F5344CB8AC3E}">
        <p14:creationId xmlns:p14="http://schemas.microsoft.com/office/powerpoint/2010/main" val="246252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453028"/>
            <a:ext cx="18524319" cy="2167528"/>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pic>
        <p:nvPicPr>
          <p:cNvPr id="31" name="Imagem 30" descr="Forma&#10;&#10;Descrição gerada automaticamente com confiança média">
            <a:extLst>
              <a:ext uri="{FF2B5EF4-FFF2-40B4-BE49-F238E27FC236}">
                <a16:creationId xmlns:a16="http://schemas.microsoft.com/office/drawing/2014/main" id="{CF316177-05A2-E075-75AE-38EA69A2FDC9}"/>
              </a:ext>
            </a:extLst>
          </p:cNvPr>
          <p:cNvPicPr>
            <a:picLocks noChangeAspect="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t="833" r="-9152" b="1799"/>
          <a:stretch/>
        </p:blipFill>
        <p:spPr>
          <a:xfrm>
            <a:off x="2743199" y="4590541"/>
            <a:ext cx="15545071" cy="2189058"/>
          </a:xfrm>
          <a:prstGeom prst="rect">
            <a:avLst/>
          </a:prstGeom>
          <a:noFill/>
          <a:ln>
            <a:noFill/>
          </a:ln>
        </p:spPr>
      </p:pic>
      <p:sp>
        <p:nvSpPr>
          <p:cNvPr id="37" name="Fluxograma: Conector 36">
            <a:extLst>
              <a:ext uri="{FF2B5EF4-FFF2-40B4-BE49-F238E27FC236}">
                <a16:creationId xmlns:a16="http://schemas.microsoft.com/office/drawing/2014/main" id="{863D2FDA-7D84-E4D7-61E8-83942EF45714}"/>
              </a:ext>
            </a:extLst>
          </p:cNvPr>
          <p:cNvSpPr/>
          <p:nvPr/>
        </p:nvSpPr>
        <p:spPr>
          <a:xfrm>
            <a:off x="3809999" y="5098601"/>
            <a:ext cx="1600200" cy="1524000"/>
          </a:xfrm>
          <a:prstGeom prst="flowChartConnector">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3200" b="1">
                <a:solidFill>
                  <a:schemeClr val="tx2"/>
                </a:solidFill>
                <a:latin typeface="Poppins Bold"/>
                <a:cs typeface="Poppins Bold"/>
              </a:rPr>
              <a:t>1988</a:t>
            </a:r>
          </a:p>
        </p:txBody>
      </p:sp>
      <p:sp>
        <p:nvSpPr>
          <p:cNvPr id="28" name="Fluxograma: Conector 27">
            <a:extLst>
              <a:ext uri="{FF2B5EF4-FFF2-40B4-BE49-F238E27FC236}">
                <a16:creationId xmlns:a16="http://schemas.microsoft.com/office/drawing/2014/main" id="{863D2FDA-7D84-E4D7-61E8-83942EF45714}"/>
              </a:ext>
            </a:extLst>
          </p:cNvPr>
          <p:cNvSpPr/>
          <p:nvPr/>
        </p:nvSpPr>
        <p:spPr>
          <a:xfrm>
            <a:off x="6400799" y="4627051"/>
            <a:ext cx="1600200" cy="1524000"/>
          </a:xfrm>
          <a:prstGeom prst="flowChartConnector">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3200" b="1">
                <a:solidFill>
                  <a:schemeClr val="tx2"/>
                </a:solidFill>
                <a:latin typeface="Poppins Bold"/>
                <a:cs typeface="Poppins Bold"/>
              </a:rPr>
              <a:t>1990</a:t>
            </a:r>
          </a:p>
        </p:txBody>
      </p:sp>
      <p:sp>
        <p:nvSpPr>
          <p:cNvPr id="29" name="Fluxograma: Conector 28">
            <a:extLst>
              <a:ext uri="{FF2B5EF4-FFF2-40B4-BE49-F238E27FC236}">
                <a16:creationId xmlns:a16="http://schemas.microsoft.com/office/drawing/2014/main" id="{863D2FDA-7D84-E4D7-61E8-83942EF45714}"/>
              </a:ext>
            </a:extLst>
          </p:cNvPr>
          <p:cNvSpPr/>
          <p:nvPr/>
        </p:nvSpPr>
        <p:spPr>
          <a:xfrm>
            <a:off x="9067799" y="5267098"/>
            <a:ext cx="1600200" cy="1524000"/>
          </a:xfrm>
          <a:prstGeom prst="flowChartConnector">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3200" b="1">
                <a:solidFill>
                  <a:schemeClr val="tx2"/>
                </a:solidFill>
                <a:latin typeface="Poppins Bold"/>
                <a:cs typeface="Poppins Bold"/>
              </a:rPr>
              <a:t>1994</a:t>
            </a:r>
          </a:p>
        </p:txBody>
      </p:sp>
      <p:sp>
        <p:nvSpPr>
          <p:cNvPr id="32" name="Fluxograma: Conector 31">
            <a:extLst>
              <a:ext uri="{FF2B5EF4-FFF2-40B4-BE49-F238E27FC236}">
                <a16:creationId xmlns:a16="http://schemas.microsoft.com/office/drawing/2014/main" id="{863D2FDA-7D84-E4D7-61E8-83942EF45714}"/>
              </a:ext>
            </a:extLst>
          </p:cNvPr>
          <p:cNvSpPr/>
          <p:nvPr/>
        </p:nvSpPr>
        <p:spPr>
          <a:xfrm>
            <a:off x="11658599" y="4641401"/>
            <a:ext cx="1600200" cy="1524000"/>
          </a:xfrm>
          <a:prstGeom prst="flowChartConnector">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3200" b="1">
                <a:solidFill>
                  <a:schemeClr val="tx2"/>
                </a:solidFill>
                <a:latin typeface="Poppins Bold"/>
                <a:cs typeface="Poppins Bold"/>
              </a:rPr>
              <a:t>2017</a:t>
            </a:r>
          </a:p>
        </p:txBody>
      </p:sp>
      <p:sp>
        <p:nvSpPr>
          <p:cNvPr id="33" name="Fluxograma: Conector 32">
            <a:extLst>
              <a:ext uri="{FF2B5EF4-FFF2-40B4-BE49-F238E27FC236}">
                <a16:creationId xmlns:a16="http://schemas.microsoft.com/office/drawing/2014/main" id="{863D2FDA-7D84-E4D7-61E8-83942EF45714}"/>
              </a:ext>
            </a:extLst>
          </p:cNvPr>
          <p:cNvSpPr/>
          <p:nvPr/>
        </p:nvSpPr>
        <p:spPr>
          <a:xfrm>
            <a:off x="14173199" y="5174801"/>
            <a:ext cx="1600200" cy="1524000"/>
          </a:xfrm>
          <a:prstGeom prst="flowChartConnector">
            <a:avLst/>
          </a:prstGeom>
          <a:solidFill>
            <a:srgbClr val="EE78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3200" b="1">
                <a:solidFill>
                  <a:schemeClr val="tx2"/>
                </a:solidFill>
                <a:latin typeface="Poppins Bold"/>
                <a:cs typeface="Poppins Bold"/>
              </a:rPr>
              <a:t>2018</a:t>
            </a:r>
          </a:p>
        </p:txBody>
      </p:sp>
      <p:sp>
        <p:nvSpPr>
          <p:cNvPr id="2" name="Retângulo 1"/>
          <p:cNvSpPr/>
          <p:nvPr/>
        </p:nvSpPr>
        <p:spPr>
          <a:xfrm>
            <a:off x="3069565" y="7055689"/>
            <a:ext cx="3012542" cy="852669"/>
          </a:xfrm>
          <a:prstGeom prst="rect">
            <a:avLst/>
          </a:prstGeom>
        </p:spPr>
        <p:txBody>
          <a:bodyPr wrap="square" lIns="91440" tIns="45720" rIns="91440" bIns="45720" anchor="t">
            <a:spAutoFit/>
          </a:bodyPr>
          <a:lstStyle/>
          <a:p>
            <a:pPr algn="ctr">
              <a:lnSpc>
                <a:spcPts val="3115"/>
              </a:lnSpc>
            </a:pPr>
            <a:r>
              <a:rPr lang="en-US" err="1">
                <a:solidFill>
                  <a:schemeClr val="tx2"/>
                </a:solidFill>
                <a:latin typeface="Poppins"/>
                <a:cs typeface="Poppins 2"/>
              </a:rPr>
              <a:t>Promulgação</a:t>
            </a:r>
            <a:r>
              <a:rPr lang="en-US">
                <a:solidFill>
                  <a:schemeClr val="tx2"/>
                </a:solidFill>
                <a:latin typeface="Poppins"/>
                <a:cs typeface="Poppins 2"/>
              </a:rPr>
              <a:t> da </a:t>
            </a:r>
            <a:r>
              <a:rPr lang="en-US" err="1">
                <a:solidFill>
                  <a:schemeClr val="tx2"/>
                </a:solidFill>
                <a:latin typeface="Poppins"/>
                <a:cs typeface="Poppins 2"/>
              </a:rPr>
              <a:t>Constituição</a:t>
            </a:r>
            <a:r>
              <a:rPr lang="en-US">
                <a:solidFill>
                  <a:schemeClr val="tx2"/>
                </a:solidFill>
                <a:latin typeface="Poppins"/>
                <a:cs typeface="Poppins 2"/>
              </a:rPr>
              <a:t> Federal</a:t>
            </a:r>
          </a:p>
        </p:txBody>
      </p:sp>
      <p:sp>
        <p:nvSpPr>
          <p:cNvPr id="7" name="Retângulo 6"/>
          <p:cNvSpPr/>
          <p:nvPr/>
        </p:nvSpPr>
        <p:spPr>
          <a:xfrm>
            <a:off x="5541035" y="1825206"/>
            <a:ext cx="3428999" cy="2477601"/>
          </a:xfrm>
          <a:prstGeom prst="rect">
            <a:avLst/>
          </a:prstGeom>
        </p:spPr>
        <p:txBody>
          <a:bodyPr wrap="square" lIns="91440" tIns="45720" rIns="91440" bIns="45720" anchor="t">
            <a:spAutoFit/>
          </a:bodyPr>
          <a:lstStyle/>
          <a:p>
            <a:pPr algn="ctr">
              <a:lnSpc>
                <a:spcPts val="3115"/>
              </a:lnSpc>
            </a:pPr>
            <a:r>
              <a:rPr lang="en-US" err="1">
                <a:solidFill>
                  <a:schemeClr val="tx2"/>
                </a:solidFill>
                <a:latin typeface="Poppins"/>
                <a:cs typeface="Poppins 2"/>
              </a:rPr>
              <a:t>Fortalecimento</a:t>
            </a:r>
            <a:r>
              <a:rPr lang="en-US">
                <a:solidFill>
                  <a:schemeClr val="tx2"/>
                </a:solidFill>
                <a:latin typeface="Poppins"/>
                <a:cs typeface="Poppins 2"/>
              </a:rPr>
              <a:t> das </a:t>
            </a:r>
            <a:r>
              <a:rPr lang="en-US" err="1">
                <a:solidFill>
                  <a:schemeClr val="tx2"/>
                </a:solidFill>
                <a:latin typeface="Poppins"/>
                <a:cs typeface="Poppins 2"/>
              </a:rPr>
              <a:t>áreas</a:t>
            </a:r>
            <a:r>
              <a:rPr lang="en-US">
                <a:solidFill>
                  <a:schemeClr val="tx2"/>
                </a:solidFill>
                <a:latin typeface="Poppins"/>
                <a:cs typeface="Poppins 2"/>
              </a:rPr>
              <a:t> de </a:t>
            </a:r>
            <a:r>
              <a:rPr lang="en-US" err="1">
                <a:solidFill>
                  <a:schemeClr val="tx2"/>
                </a:solidFill>
                <a:latin typeface="Poppins"/>
                <a:cs typeface="Poppins 2"/>
              </a:rPr>
              <a:t>gestão</a:t>
            </a:r>
            <a:r>
              <a:rPr lang="en-US">
                <a:solidFill>
                  <a:schemeClr val="tx2"/>
                </a:solidFill>
                <a:latin typeface="Poppins"/>
                <a:cs typeface="Poppins 2"/>
              </a:rPr>
              <a:t> de </a:t>
            </a:r>
            <a:r>
              <a:rPr lang="en-US" err="1">
                <a:solidFill>
                  <a:schemeClr val="tx2"/>
                </a:solidFill>
                <a:latin typeface="Poppins"/>
                <a:cs typeface="Poppins 2"/>
              </a:rPr>
              <a:t>pessoas</a:t>
            </a:r>
            <a:r>
              <a:rPr lang="en-US">
                <a:solidFill>
                  <a:schemeClr val="tx2"/>
                </a:solidFill>
                <a:latin typeface="Poppins"/>
                <a:cs typeface="Poppins 2"/>
              </a:rPr>
              <a:t>. </a:t>
            </a:r>
            <a:r>
              <a:rPr lang="en-US" err="1">
                <a:solidFill>
                  <a:schemeClr val="tx2"/>
                </a:solidFill>
                <a:latin typeface="Poppins"/>
                <a:cs typeface="Poppins 2"/>
              </a:rPr>
              <a:t>Início</a:t>
            </a:r>
            <a:r>
              <a:rPr lang="en-US">
                <a:solidFill>
                  <a:schemeClr val="tx2"/>
                </a:solidFill>
                <a:latin typeface="Poppins"/>
                <a:cs typeface="Poppins 2"/>
              </a:rPr>
              <a:t> do </a:t>
            </a:r>
            <a:r>
              <a:rPr lang="en-US" err="1">
                <a:solidFill>
                  <a:schemeClr val="tx2"/>
                </a:solidFill>
                <a:latin typeface="Poppins"/>
                <a:cs typeface="Poppins 2"/>
              </a:rPr>
              <a:t>processo</a:t>
            </a:r>
            <a:r>
              <a:rPr lang="en-US">
                <a:solidFill>
                  <a:schemeClr val="tx2"/>
                </a:solidFill>
                <a:latin typeface="Poppins"/>
                <a:cs typeface="Poppins 2"/>
              </a:rPr>
              <a:t> de </a:t>
            </a:r>
            <a:r>
              <a:rPr lang="en-US" err="1">
                <a:solidFill>
                  <a:schemeClr val="tx2"/>
                </a:solidFill>
                <a:latin typeface="Poppins"/>
                <a:cs typeface="Poppins 2"/>
              </a:rPr>
              <a:t>desconcentração</a:t>
            </a:r>
            <a:r>
              <a:rPr lang="en-US">
                <a:solidFill>
                  <a:schemeClr val="tx2"/>
                </a:solidFill>
                <a:latin typeface="Poppins"/>
                <a:cs typeface="Poppins 2"/>
              </a:rPr>
              <a:t> e </a:t>
            </a:r>
            <a:r>
              <a:rPr lang="en-US" err="1">
                <a:solidFill>
                  <a:schemeClr val="tx2"/>
                </a:solidFill>
                <a:latin typeface="Poppins"/>
                <a:cs typeface="Poppins 2"/>
              </a:rPr>
              <a:t>descentralização</a:t>
            </a:r>
            <a:r>
              <a:rPr lang="en-US">
                <a:solidFill>
                  <a:schemeClr val="tx2"/>
                </a:solidFill>
                <a:latin typeface="Poppins"/>
                <a:cs typeface="Poppins 2"/>
              </a:rPr>
              <a:t> dos </a:t>
            </a:r>
            <a:r>
              <a:rPr lang="en-US" err="1">
                <a:solidFill>
                  <a:schemeClr val="tx2"/>
                </a:solidFill>
                <a:latin typeface="Poppins"/>
                <a:cs typeface="Poppins 2"/>
              </a:rPr>
              <a:t>atos</a:t>
            </a:r>
            <a:r>
              <a:rPr lang="en-US">
                <a:solidFill>
                  <a:schemeClr val="tx2"/>
                </a:solidFill>
                <a:latin typeface="Poppins"/>
                <a:cs typeface="Poppins 2"/>
              </a:rPr>
              <a:t> e </a:t>
            </a:r>
            <a:r>
              <a:rPr lang="en-US" err="1">
                <a:solidFill>
                  <a:schemeClr val="tx2"/>
                </a:solidFill>
                <a:latin typeface="Poppins"/>
                <a:cs typeface="Poppins 2"/>
              </a:rPr>
              <a:t>atividades</a:t>
            </a:r>
            <a:r>
              <a:rPr lang="en-US">
                <a:solidFill>
                  <a:schemeClr val="tx2"/>
                </a:solidFill>
                <a:latin typeface="Poppins"/>
                <a:cs typeface="Poppins 2"/>
              </a:rPr>
              <a:t> de </a:t>
            </a:r>
            <a:r>
              <a:rPr lang="en-US" err="1">
                <a:solidFill>
                  <a:schemeClr val="tx2"/>
                </a:solidFill>
                <a:latin typeface="Poppins"/>
                <a:cs typeface="Poppins 2"/>
              </a:rPr>
              <a:t>pessoal</a:t>
            </a:r>
            <a:endParaRPr lang="en-US">
              <a:solidFill>
                <a:schemeClr val="tx2"/>
              </a:solidFill>
              <a:latin typeface="Poppins"/>
              <a:cs typeface="Poppins 2"/>
            </a:endParaRPr>
          </a:p>
        </p:txBody>
      </p:sp>
      <p:sp>
        <p:nvSpPr>
          <p:cNvPr id="34" name="TextBox 5">
            <a:extLst>
              <a:ext uri="{FF2B5EF4-FFF2-40B4-BE49-F238E27FC236}">
                <a16:creationId xmlns:a16="http://schemas.microsoft.com/office/drawing/2014/main" id="{4AC38BDB-6E5F-121E-73E5-E076F994B591}"/>
              </a:ext>
            </a:extLst>
          </p:cNvPr>
          <p:cNvSpPr txBox="1"/>
          <p:nvPr/>
        </p:nvSpPr>
        <p:spPr>
          <a:xfrm>
            <a:off x="7972244" y="7058564"/>
            <a:ext cx="3824378" cy="852669"/>
          </a:xfrm>
          <a:prstGeom prst="rect">
            <a:avLst/>
          </a:prstGeom>
        </p:spPr>
        <p:txBody>
          <a:bodyPr wrap="square" lIns="91440" tIns="45720" rIns="91440" bIns="45720" anchor="t">
            <a:spAutoFit/>
          </a:bodyPr>
          <a:lstStyle/>
          <a:p>
            <a:pPr algn="ctr">
              <a:lnSpc>
                <a:spcPts val="3115"/>
              </a:lnSpc>
            </a:pPr>
            <a:r>
              <a:rPr lang="en-US" err="1">
                <a:solidFill>
                  <a:schemeClr val="tx2"/>
                </a:solidFill>
                <a:latin typeface="Poppins"/>
                <a:cs typeface="Poppins 2"/>
              </a:rPr>
              <a:t>Última</a:t>
            </a:r>
            <a:r>
              <a:rPr lang="en-US">
                <a:solidFill>
                  <a:schemeClr val="tx2"/>
                </a:solidFill>
                <a:latin typeface="Poppins"/>
                <a:cs typeface="Poppins 2"/>
              </a:rPr>
              <a:t> </a:t>
            </a:r>
            <a:r>
              <a:rPr lang="en-US" err="1">
                <a:solidFill>
                  <a:schemeClr val="tx2"/>
                </a:solidFill>
                <a:latin typeface="Poppins"/>
                <a:cs typeface="Poppins 2"/>
              </a:rPr>
              <a:t>reorganização</a:t>
            </a:r>
            <a:r>
              <a:rPr lang="en-US">
                <a:solidFill>
                  <a:schemeClr val="tx2"/>
                </a:solidFill>
                <a:latin typeface="Poppins"/>
                <a:cs typeface="Poppins 2"/>
              </a:rPr>
              <a:t> dos cargos </a:t>
            </a:r>
            <a:r>
              <a:rPr lang="en-US" err="1">
                <a:solidFill>
                  <a:schemeClr val="tx2"/>
                </a:solidFill>
                <a:latin typeface="Poppins"/>
                <a:cs typeface="Poppins 2"/>
              </a:rPr>
              <a:t>em</a:t>
            </a:r>
            <a:r>
              <a:rPr lang="en-US">
                <a:solidFill>
                  <a:schemeClr val="tx2"/>
                </a:solidFill>
                <a:latin typeface="Poppins"/>
                <a:cs typeface="Poppins 2"/>
              </a:rPr>
              <a:t> </a:t>
            </a:r>
            <a:r>
              <a:rPr lang="en-US" err="1">
                <a:solidFill>
                  <a:schemeClr val="tx2"/>
                </a:solidFill>
                <a:latin typeface="Poppins"/>
                <a:cs typeface="Poppins 2"/>
              </a:rPr>
              <a:t>comissão</a:t>
            </a:r>
            <a:endParaRPr lang="en-US">
              <a:solidFill>
                <a:schemeClr val="tx2"/>
              </a:solidFill>
              <a:latin typeface="Poppins"/>
              <a:cs typeface="Poppins 2"/>
            </a:endParaRPr>
          </a:p>
        </p:txBody>
      </p:sp>
      <p:sp>
        <p:nvSpPr>
          <p:cNvPr id="35" name="TextBox 19">
            <a:extLst>
              <a:ext uri="{FF2B5EF4-FFF2-40B4-BE49-F238E27FC236}">
                <a16:creationId xmlns:a16="http://schemas.microsoft.com/office/drawing/2014/main" id="{F5FD9476-6428-5EC9-8EDB-9FB5EFA54753}"/>
              </a:ext>
            </a:extLst>
          </p:cNvPr>
          <p:cNvSpPr txBox="1"/>
          <p:nvPr/>
        </p:nvSpPr>
        <p:spPr>
          <a:xfrm>
            <a:off x="10387642" y="1976168"/>
            <a:ext cx="4152181" cy="2045303"/>
          </a:xfrm>
          <a:prstGeom prst="rect">
            <a:avLst/>
          </a:prstGeom>
        </p:spPr>
        <p:txBody>
          <a:bodyPr wrap="square" lIns="91440" tIns="45720" rIns="91440" bIns="45720" anchor="t">
            <a:spAutoFit/>
          </a:bodyPr>
          <a:lstStyle/>
          <a:p>
            <a:pPr algn="ctr">
              <a:lnSpc>
                <a:spcPts val="3115"/>
              </a:lnSpc>
            </a:pPr>
            <a:r>
              <a:rPr lang="en-US" err="1">
                <a:solidFill>
                  <a:schemeClr val="tx2"/>
                </a:solidFill>
                <a:latin typeface="Poppins"/>
                <a:cs typeface="Poppins 2"/>
              </a:rPr>
              <a:t>Início</a:t>
            </a:r>
            <a:r>
              <a:rPr lang="en-US">
                <a:solidFill>
                  <a:schemeClr val="tx2"/>
                </a:solidFill>
                <a:latin typeface="Poppins"/>
                <a:cs typeface="Poppins 2"/>
              </a:rPr>
              <a:t> do </a:t>
            </a:r>
            <a:r>
              <a:rPr lang="en-US" err="1">
                <a:solidFill>
                  <a:schemeClr val="tx2"/>
                </a:solidFill>
                <a:latin typeface="Poppins"/>
                <a:cs typeface="Poppins 2"/>
              </a:rPr>
              <a:t>processo</a:t>
            </a:r>
            <a:r>
              <a:rPr lang="en-US">
                <a:solidFill>
                  <a:schemeClr val="tx2"/>
                </a:solidFill>
                <a:latin typeface="Poppins"/>
                <a:cs typeface="Poppins 2"/>
              </a:rPr>
              <a:t> de  </a:t>
            </a:r>
            <a:r>
              <a:rPr lang="en-US" err="1">
                <a:solidFill>
                  <a:schemeClr val="tx2"/>
                </a:solidFill>
                <a:latin typeface="Poppins"/>
                <a:cs typeface="Poppins 2"/>
              </a:rPr>
              <a:t>reestruturação</a:t>
            </a:r>
            <a:r>
              <a:rPr lang="en-US">
                <a:solidFill>
                  <a:schemeClr val="tx2"/>
                </a:solidFill>
                <a:latin typeface="Poppins"/>
                <a:cs typeface="Poppins 2"/>
              </a:rPr>
              <a:t> de </a:t>
            </a:r>
            <a:r>
              <a:rPr lang="en-US" err="1">
                <a:solidFill>
                  <a:schemeClr val="tx2"/>
                </a:solidFill>
                <a:latin typeface="Poppins"/>
                <a:cs typeface="Poppins 2"/>
              </a:rPr>
              <a:t>todos</a:t>
            </a:r>
            <a:r>
              <a:rPr lang="en-US">
                <a:solidFill>
                  <a:schemeClr val="tx2"/>
                </a:solidFill>
                <a:latin typeface="Poppins"/>
                <a:cs typeface="Poppins 2"/>
              </a:rPr>
              <a:t> </a:t>
            </a:r>
            <a:r>
              <a:rPr lang="en-US" err="1">
                <a:solidFill>
                  <a:schemeClr val="tx2"/>
                </a:solidFill>
                <a:latin typeface="Poppins"/>
                <a:cs typeface="Poppins 2"/>
              </a:rPr>
              <a:t>os</a:t>
            </a:r>
            <a:r>
              <a:rPr lang="en-US">
                <a:solidFill>
                  <a:schemeClr val="tx2"/>
                </a:solidFill>
                <a:latin typeface="Poppins"/>
                <a:cs typeface="Poppins 2"/>
              </a:rPr>
              <a:t> </a:t>
            </a:r>
            <a:r>
              <a:rPr lang="en-US" err="1">
                <a:solidFill>
                  <a:schemeClr val="tx2"/>
                </a:solidFill>
                <a:latin typeface="Poppins"/>
                <a:cs typeface="Poppins 2"/>
              </a:rPr>
              <a:t>órgãos</a:t>
            </a:r>
            <a:r>
              <a:rPr lang="en-US">
                <a:solidFill>
                  <a:schemeClr val="tx2"/>
                </a:solidFill>
                <a:latin typeface="Poppins"/>
                <a:cs typeface="Poppins 2"/>
              </a:rPr>
              <a:t> da </a:t>
            </a:r>
            <a:r>
              <a:rPr lang="en-US" err="1">
                <a:solidFill>
                  <a:schemeClr val="tx2"/>
                </a:solidFill>
                <a:latin typeface="Poppins"/>
                <a:cs typeface="Poppins 2"/>
              </a:rPr>
              <a:t>Administração</a:t>
            </a:r>
            <a:r>
              <a:rPr lang="en-US">
                <a:solidFill>
                  <a:schemeClr val="tx2"/>
                </a:solidFill>
                <a:latin typeface="Poppins"/>
                <a:cs typeface="Poppins 2"/>
              </a:rPr>
              <a:t> </a:t>
            </a:r>
            <a:r>
              <a:rPr lang="en-US" err="1">
                <a:solidFill>
                  <a:schemeClr val="tx2"/>
                </a:solidFill>
                <a:latin typeface="Poppins"/>
                <a:cs typeface="Poppins 2"/>
              </a:rPr>
              <a:t>Direta</a:t>
            </a:r>
            <a:r>
              <a:rPr lang="en-US">
                <a:solidFill>
                  <a:schemeClr val="tx2"/>
                </a:solidFill>
                <a:latin typeface="Poppins"/>
                <a:cs typeface="Poppins 2"/>
              </a:rPr>
              <a:t> com</a:t>
            </a:r>
          </a:p>
          <a:p>
            <a:pPr algn="ctr">
              <a:lnSpc>
                <a:spcPts val="3115"/>
              </a:lnSpc>
            </a:pPr>
            <a:r>
              <a:rPr lang="en-US" err="1">
                <a:solidFill>
                  <a:schemeClr val="tx2"/>
                </a:solidFill>
                <a:latin typeface="Poppins"/>
                <a:cs typeface="Poppins 2"/>
              </a:rPr>
              <a:t>adequação</a:t>
            </a:r>
            <a:r>
              <a:rPr lang="en-US">
                <a:solidFill>
                  <a:schemeClr val="tx2"/>
                </a:solidFill>
                <a:latin typeface="Poppins"/>
                <a:cs typeface="Poppins 2"/>
              </a:rPr>
              <a:t> </a:t>
            </a:r>
            <a:r>
              <a:rPr lang="en-US" err="1">
                <a:solidFill>
                  <a:schemeClr val="tx2"/>
                </a:solidFill>
                <a:latin typeface="Poppins"/>
                <a:cs typeface="Poppins 2"/>
              </a:rPr>
              <a:t>em</a:t>
            </a:r>
            <a:r>
              <a:rPr lang="en-US">
                <a:solidFill>
                  <a:schemeClr val="tx2"/>
                </a:solidFill>
                <a:latin typeface="Poppins"/>
                <a:cs typeface="Poppins 2"/>
              </a:rPr>
              <a:t> </a:t>
            </a:r>
            <a:r>
              <a:rPr lang="en-US" err="1">
                <a:solidFill>
                  <a:schemeClr val="tx2"/>
                </a:solidFill>
                <a:latin typeface="Poppins"/>
                <a:cs typeface="Poppins 2"/>
              </a:rPr>
              <a:t>até</a:t>
            </a:r>
            <a:r>
              <a:rPr lang="en-US">
                <a:solidFill>
                  <a:schemeClr val="tx2"/>
                </a:solidFill>
                <a:latin typeface="Poppins"/>
                <a:cs typeface="Poppins 2"/>
              </a:rPr>
              <a:t> 4 </a:t>
            </a:r>
            <a:r>
              <a:rPr lang="en-US" err="1">
                <a:solidFill>
                  <a:schemeClr val="tx2"/>
                </a:solidFill>
                <a:latin typeface="Poppins"/>
                <a:cs typeface="Poppins 2"/>
              </a:rPr>
              <a:t>níveis</a:t>
            </a:r>
            <a:r>
              <a:rPr lang="en-US">
                <a:solidFill>
                  <a:schemeClr val="tx2"/>
                </a:solidFill>
                <a:latin typeface="Poppins"/>
                <a:cs typeface="Poppins 2"/>
              </a:rPr>
              <a:t> </a:t>
            </a:r>
            <a:r>
              <a:rPr lang="en-US" err="1">
                <a:solidFill>
                  <a:schemeClr val="tx2"/>
                </a:solidFill>
                <a:latin typeface="Poppins"/>
                <a:cs typeface="Poppins 2"/>
              </a:rPr>
              <a:t>hierárquicos</a:t>
            </a:r>
            <a:r>
              <a:rPr lang="en-US">
                <a:solidFill>
                  <a:schemeClr val="tx2"/>
                </a:solidFill>
                <a:latin typeface="Poppins"/>
                <a:cs typeface="Poppins 2"/>
              </a:rPr>
              <a:t> </a:t>
            </a:r>
          </a:p>
        </p:txBody>
      </p:sp>
      <p:sp>
        <p:nvSpPr>
          <p:cNvPr id="11" name="Retângulo 10"/>
          <p:cNvSpPr/>
          <p:nvPr/>
        </p:nvSpPr>
        <p:spPr>
          <a:xfrm>
            <a:off x="12705272" y="7058564"/>
            <a:ext cx="4826479" cy="2442848"/>
          </a:xfrm>
          <a:prstGeom prst="rect">
            <a:avLst/>
          </a:prstGeom>
        </p:spPr>
        <p:txBody>
          <a:bodyPr wrap="square" lIns="91440" tIns="45720" rIns="91440" bIns="45720" anchor="t">
            <a:spAutoFit/>
          </a:bodyPr>
          <a:lstStyle/>
          <a:p>
            <a:pPr algn="ctr">
              <a:lnSpc>
                <a:spcPts val="3115"/>
              </a:lnSpc>
            </a:pPr>
            <a:r>
              <a:rPr lang="pt-BR">
                <a:solidFill>
                  <a:schemeClr val="tx2"/>
                </a:solidFill>
                <a:latin typeface="Poppins"/>
                <a:cs typeface="Poppins 2"/>
              </a:rPr>
              <a:t>Entendimento fixado no Tema de Repercussão Geral n. 1.010 do STF sobre o art. 37, incisos I, II e V, da CF/88 - requisitos constitucionais exigíveis para a criação de cargos em comissão </a:t>
            </a:r>
          </a:p>
          <a:p>
            <a:pPr algn="ctr">
              <a:lnSpc>
                <a:spcPts val="3115"/>
              </a:lnSpc>
            </a:pPr>
            <a:endParaRPr lang="pt-BR">
              <a:solidFill>
                <a:schemeClr val="tx2"/>
              </a:solidFill>
              <a:latin typeface="Poppins"/>
              <a:cs typeface="Poppins 2"/>
            </a:endParaRPr>
          </a:p>
        </p:txBody>
      </p:sp>
      <p:sp>
        <p:nvSpPr>
          <p:cNvPr id="55" name="object 33"/>
          <p:cNvSpPr txBox="1">
            <a:spLocks/>
          </p:cNvSpPr>
          <p:nvPr/>
        </p:nvSpPr>
        <p:spPr>
          <a:xfrm>
            <a:off x="3469326" y="571500"/>
            <a:ext cx="9047480" cy="616836"/>
          </a:xfrm>
          <a:prstGeom prst="rect">
            <a:avLst/>
          </a:prstGeom>
        </p:spPr>
        <p:txBody>
          <a:bodyPr vert="horz" wrap="square" lIns="0" tIns="2667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chemeClr val="tx2"/>
                </a:solidFill>
                <a:latin typeface="Poppins Bold"/>
                <a:ea typeface="+mn-ea"/>
                <a:cs typeface="Poppins 2"/>
              </a:rPr>
              <a:t>LINHA DO </a:t>
            </a:r>
            <a:r>
              <a:rPr lang="pt-BR" sz="4000" b="1">
                <a:solidFill>
                  <a:srgbClr val="1F497D"/>
                </a:solidFill>
                <a:latin typeface="Poppins Bold"/>
                <a:ea typeface="+mn-ea"/>
                <a:cs typeface="Poppins 2"/>
              </a:rPr>
              <a:t>TEMPO</a:t>
            </a:r>
            <a:endParaRPr lang="pt-BR" sz="4000">
              <a:solidFill>
                <a:srgbClr val="1F497D"/>
              </a:solidFill>
              <a:ea typeface="+mn-ea"/>
            </a:endParaRPr>
          </a:p>
        </p:txBody>
      </p:sp>
      <p:sp>
        <p:nvSpPr>
          <p:cNvPr id="12" name="object 16">
            <a:extLst>
              <a:ext uri="{FF2B5EF4-FFF2-40B4-BE49-F238E27FC236}">
                <a16:creationId xmlns:a16="http://schemas.microsoft.com/office/drawing/2014/main" id="{2FF19366-26F3-249B-3DBF-FF795653168C}"/>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p>
            <a:endParaRPr>
              <a:solidFill>
                <a:schemeClr val="tx2"/>
              </a:solidFill>
            </a:endParaRPr>
          </a:p>
        </p:txBody>
      </p:sp>
      <p:pic>
        <p:nvPicPr>
          <p:cNvPr id="13" name="Gráfico 12" descr="Ampulheta 60% com preenchimento sólido">
            <a:extLst>
              <a:ext uri="{FF2B5EF4-FFF2-40B4-BE49-F238E27FC236}">
                <a16:creationId xmlns:a16="http://schemas.microsoft.com/office/drawing/2014/main" id="{26CDB59D-2D2B-AD1A-ABC2-2FAA23CFB0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7592" y="416225"/>
            <a:ext cx="914400" cy="914400"/>
          </a:xfrm>
          <a:prstGeom prst="rect">
            <a:avLst/>
          </a:prstGeom>
          <a:ln>
            <a:noFill/>
          </a:ln>
        </p:spPr>
      </p:pic>
    </p:spTree>
    <p:extLst>
      <p:ext uri="{BB962C8B-B14F-4D97-AF65-F5344CB8AC3E}">
        <p14:creationId xmlns:p14="http://schemas.microsoft.com/office/powerpoint/2010/main" val="33838970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06592" y="9223858"/>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33" name="Retângulo 32"/>
          <p:cNvSpPr/>
          <p:nvPr/>
        </p:nvSpPr>
        <p:spPr>
          <a:xfrm>
            <a:off x="5773751" y="3345487"/>
            <a:ext cx="7673635" cy="1200329"/>
          </a:xfrm>
          <a:prstGeom prst="rect">
            <a:avLst/>
          </a:prstGeom>
        </p:spPr>
        <p:txBody>
          <a:bodyPr wrap="square" lIns="91440" tIns="45720" rIns="91440" bIns="45720" anchor="t">
            <a:spAutoFit/>
          </a:bodyPr>
          <a:lstStyle/>
          <a:p>
            <a:pPr algn="ctr"/>
            <a:r>
              <a:rPr lang="pt-BR">
                <a:solidFill>
                  <a:srgbClr val="1A3C73"/>
                </a:solidFill>
                <a:latin typeface="Poppins"/>
                <a:cs typeface="Poppins"/>
              </a:rPr>
              <a:t>Desempenham atividades de natureza especial e de alta complexidade, com grande influência e variedade de serviços prestados a todo o município, e elevada autonomia de gestão. Hospitais municipais e equipamentos culturais multisserviços.</a:t>
            </a:r>
            <a:endParaRPr lang="pt-BR"/>
          </a:p>
        </p:txBody>
      </p:sp>
      <p:sp>
        <p:nvSpPr>
          <p:cNvPr id="35" name="Retângulo 34"/>
          <p:cNvSpPr/>
          <p:nvPr/>
        </p:nvSpPr>
        <p:spPr>
          <a:xfrm>
            <a:off x="12290936" y="6225817"/>
            <a:ext cx="4970185" cy="1200329"/>
          </a:xfrm>
          <a:prstGeom prst="rect">
            <a:avLst/>
          </a:prstGeom>
        </p:spPr>
        <p:txBody>
          <a:bodyPr wrap="square" lIns="91440" tIns="45720" rIns="91440" bIns="45720" anchor="t">
            <a:spAutoFit/>
          </a:bodyPr>
          <a:lstStyle/>
          <a:p>
            <a:pPr algn="ctr"/>
            <a:r>
              <a:rPr lang="pt-BR">
                <a:solidFill>
                  <a:srgbClr val="1A3C73"/>
                </a:solidFill>
                <a:latin typeface="Poppins"/>
                <a:cs typeface="Poppins"/>
              </a:rPr>
              <a:t>Desempenham atividades técnicas de média complexidade, com estrutura ​</a:t>
            </a:r>
            <a:r>
              <a:rPr lang="pt-BR" err="1">
                <a:solidFill>
                  <a:srgbClr val="1A3C73"/>
                </a:solidFill>
                <a:latin typeface="Poppins"/>
                <a:cs typeface="Poppins"/>
              </a:rPr>
              <a:t>departamentalizada</a:t>
            </a:r>
            <a:r>
              <a:rPr lang="pt-BR">
                <a:solidFill>
                  <a:srgbClr val="1A3C73"/>
                </a:solidFill>
                <a:latin typeface="Poppins"/>
                <a:cs typeface="Poppins"/>
              </a:rPr>
              <a:t>.  Centros Educacionais Unificados – </a:t>
            </a:r>
            <a:r>
              <a:rPr lang="pt-BR" err="1">
                <a:solidFill>
                  <a:srgbClr val="1A3C73"/>
                </a:solidFill>
                <a:latin typeface="Poppins"/>
                <a:cs typeface="Poppins"/>
              </a:rPr>
              <a:t>CEU’s</a:t>
            </a:r>
            <a:r>
              <a:rPr lang="pt-BR">
                <a:solidFill>
                  <a:srgbClr val="1A3C73"/>
                </a:solidFill>
                <a:latin typeface="Poppins"/>
                <a:cs typeface="Poppins"/>
              </a:rPr>
              <a:t>.</a:t>
            </a:r>
          </a:p>
        </p:txBody>
      </p:sp>
      <p:sp>
        <p:nvSpPr>
          <p:cNvPr id="36" name="Retângulo 35"/>
          <p:cNvSpPr/>
          <p:nvPr/>
        </p:nvSpPr>
        <p:spPr>
          <a:xfrm>
            <a:off x="1800069" y="6247684"/>
            <a:ext cx="5414162" cy="1754326"/>
          </a:xfrm>
          <a:prstGeom prst="rect">
            <a:avLst/>
          </a:prstGeom>
        </p:spPr>
        <p:txBody>
          <a:bodyPr wrap="square" lIns="91440" tIns="45720" rIns="91440" bIns="45720" anchor="t">
            <a:spAutoFit/>
          </a:bodyPr>
          <a:lstStyle/>
          <a:p>
            <a:pPr algn="ctr"/>
            <a:r>
              <a:rPr lang="pt-BR">
                <a:solidFill>
                  <a:srgbClr val="1A3C73"/>
                </a:solidFill>
                <a:latin typeface="Poppins"/>
                <a:cs typeface="Poppins"/>
              </a:rPr>
              <a:t>Desempenham atividades técnicas de média complexidade, com estrutura ​não</a:t>
            </a:r>
            <a:r>
              <a:rPr lang="pt-BR" b="1">
                <a:solidFill>
                  <a:srgbClr val="1A3C73"/>
                </a:solidFill>
                <a:latin typeface="Poppins"/>
                <a:cs typeface="Poppins"/>
              </a:rPr>
              <a:t> </a:t>
            </a:r>
            <a:r>
              <a:rPr lang="pt-BR" err="1">
                <a:solidFill>
                  <a:srgbClr val="1A3C73"/>
                </a:solidFill>
                <a:latin typeface="Poppins"/>
                <a:cs typeface="Poppins"/>
              </a:rPr>
              <a:t>departamentalizada</a:t>
            </a:r>
            <a:r>
              <a:rPr lang="pt-BR">
                <a:solidFill>
                  <a:srgbClr val="1A3C73"/>
                </a:solidFill>
                <a:latin typeface="Poppins"/>
                <a:cs typeface="Poppins"/>
              </a:rPr>
              <a:t>. Unidades básicas de saúde, centros de referência em assistência social, bibliotecas, teatros, centros culturais, casas de cultura.</a:t>
            </a:r>
            <a:endParaRPr lang="pt-BR"/>
          </a:p>
        </p:txBody>
      </p:sp>
      <p:sp>
        <p:nvSpPr>
          <p:cNvPr id="37" name="Retângulo 36"/>
          <p:cNvSpPr/>
          <p:nvPr/>
        </p:nvSpPr>
        <p:spPr>
          <a:xfrm>
            <a:off x="6699151" y="8734361"/>
            <a:ext cx="5562600" cy="1200329"/>
          </a:xfrm>
          <a:prstGeom prst="rect">
            <a:avLst/>
          </a:prstGeom>
        </p:spPr>
        <p:txBody>
          <a:bodyPr wrap="square" lIns="91440" tIns="45720" rIns="91440" bIns="45720" anchor="t">
            <a:spAutoFit/>
          </a:bodyPr>
          <a:lstStyle/>
          <a:p>
            <a:pPr algn="ctr"/>
            <a:r>
              <a:rPr lang="pt-BR">
                <a:solidFill>
                  <a:srgbClr val="1A3C73"/>
                </a:solidFill>
                <a:latin typeface="Poppins"/>
                <a:cs typeface="Poppins"/>
              </a:rPr>
              <a:t>Desempenham atividades operacionais de baixa complexidade. Exemplos: Mercados, sacolões, parques e viveiros, centros esportivos, ginásios, estádios e balneários.</a:t>
            </a:r>
          </a:p>
        </p:txBody>
      </p:sp>
      <p:sp>
        <p:nvSpPr>
          <p:cNvPr id="12" name="Retângulo de cantos arredondados 11"/>
          <p:cNvSpPr/>
          <p:nvPr/>
        </p:nvSpPr>
        <p:spPr>
          <a:xfrm>
            <a:off x="8147154" y="5438736"/>
            <a:ext cx="2666594" cy="1151923"/>
          </a:xfrm>
          <a:prstGeom prst="roundRect">
            <a:avLst/>
          </a:prstGeom>
          <a:solidFill>
            <a:schemeClr val="bg1">
              <a:lumMod val="50000"/>
            </a:schemeClr>
          </a:solidFill>
          <a:ln>
            <a:noFill/>
          </a:ln>
        </p:spPr>
        <p:style>
          <a:lnRef idx="2">
            <a:schemeClr val="dk1">
              <a:shade val="50000"/>
            </a:schemeClr>
          </a:lnRef>
          <a:fillRef idx="1001">
            <a:schemeClr val="dk2"/>
          </a:fillRef>
          <a:effectRef idx="0">
            <a:schemeClr val="dk1"/>
          </a:effectRef>
          <a:fontRef idx="minor">
            <a:schemeClr val="lt1"/>
          </a:fontRef>
        </p:style>
        <p:txBody>
          <a:bodyPr lIns="91440" tIns="45720" rIns="91440" bIns="45720" rtlCol="0" anchor="ctr"/>
          <a:lstStyle/>
          <a:p>
            <a:pPr algn="ctr"/>
            <a:r>
              <a:rPr lang="pt-BR" sz="2000" b="1">
                <a:latin typeface="Poppins"/>
                <a:cs typeface="Poppins"/>
              </a:rPr>
              <a:t>Equipamentos públicos</a:t>
            </a:r>
          </a:p>
        </p:txBody>
      </p:sp>
      <p:sp>
        <p:nvSpPr>
          <p:cNvPr id="14" name="object 16">
            <a:extLst>
              <a:ext uri="{FF2B5EF4-FFF2-40B4-BE49-F238E27FC236}">
                <a16:creationId xmlns:a16="http://schemas.microsoft.com/office/drawing/2014/main" id="{735E795D-58F6-AB99-1681-A3BF2CC94EF4}"/>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pic>
        <p:nvPicPr>
          <p:cNvPr id="19" name="Gráfico 18" descr="Escola estrutura de tópicos">
            <a:extLst>
              <a:ext uri="{FF2B5EF4-FFF2-40B4-BE49-F238E27FC236}">
                <a16:creationId xmlns:a16="http://schemas.microsoft.com/office/drawing/2014/main" id="{EFDE7D2F-147E-0EE9-6796-BF29C5C98B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2390" y="320415"/>
            <a:ext cx="914400" cy="914400"/>
          </a:xfrm>
          <a:prstGeom prst="rect">
            <a:avLst/>
          </a:prstGeom>
        </p:spPr>
      </p:pic>
      <p:sp>
        <p:nvSpPr>
          <p:cNvPr id="22" name="TextBox 7">
            <a:extLst>
              <a:ext uri="{FF2B5EF4-FFF2-40B4-BE49-F238E27FC236}">
                <a16:creationId xmlns:a16="http://schemas.microsoft.com/office/drawing/2014/main" id="{7CA7B3A7-54EB-F6AE-FE47-B50991EE40A9}"/>
              </a:ext>
            </a:extLst>
          </p:cNvPr>
          <p:cNvSpPr txBox="1"/>
          <p:nvPr/>
        </p:nvSpPr>
        <p:spPr>
          <a:xfrm>
            <a:off x="3509633" y="666482"/>
            <a:ext cx="14608230" cy="53662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3200" b="1">
                <a:solidFill>
                  <a:schemeClr val="tx2"/>
                </a:solidFill>
                <a:latin typeface="Poppins Bold"/>
              </a:rPr>
              <a:t>TIPIFICAÇÃO: DEFINIÇÕES DOS EQUIPAMENTOS PÚBLICOS PRÓPRIOS</a:t>
            </a:r>
            <a:endParaRPr lang="pt-BR" sz="3200">
              <a:solidFill>
                <a:schemeClr val="tx2"/>
              </a:solidFill>
            </a:endParaRPr>
          </a:p>
        </p:txBody>
      </p:sp>
      <p:pic>
        <p:nvPicPr>
          <p:cNvPr id="24" name="Gráfico 23" descr="Templo grego estrutura de tópicos">
            <a:extLst>
              <a:ext uri="{FF2B5EF4-FFF2-40B4-BE49-F238E27FC236}">
                <a16:creationId xmlns:a16="http://schemas.microsoft.com/office/drawing/2014/main" id="{C9BA3F43-CD2C-CDB6-4F63-CB6F7E7AD2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3418" y="2220105"/>
            <a:ext cx="1049181" cy="1049181"/>
          </a:xfrm>
          <a:prstGeom prst="rect">
            <a:avLst/>
          </a:prstGeom>
        </p:spPr>
      </p:pic>
      <p:pic>
        <p:nvPicPr>
          <p:cNvPr id="27" name="Gráfico 26" descr="Médico estrutura de tópicos">
            <a:extLst>
              <a:ext uri="{FF2B5EF4-FFF2-40B4-BE49-F238E27FC236}">
                <a16:creationId xmlns:a16="http://schemas.microsoft.com/office/drawing/2014/main" id="{F9E30D8B-6FB0-71BD-B02B-9AF4731D4E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14275" y="5196832"/>
            <a:ext cx="914400" cy="914400"/>
          </a:xfrm>
          <a:prstGeom prst="rect">
            <a:avLst/>
          </a:prstGeom>
        </p:spPr>
      </p:pic>
      <p:pic>
        <p:nvPicPr>
          <p:cNvPr id="28" name="Gráfico 27" descr="Cortinas de atuação estrutura de tópicos">
            <a:extLst>
              <a:ext uri="{FF2B5EF4-FFF2-40B4-BE49-F238E27FC236}">
                <a16:creationId xmlns:a16="http://schemas.microsoft.com/office/drawing/2014/main" id="{EE82430E-1DB2-B870-E75F-8E8DC8A511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41030" y="5283096"/>
            <a:ext cx="914400" cy="914400"/>
          </a:xfrm>
          <a:prstGeom prst="rect">
            <a:avLst/>
          </a:prstGeom>
        </p:spPr>
      </p:pic>
      <p:pic>
        <p:nvPicPr>
          <p:cNvPr id="29" name="Gráfico 28" descr="Livros estrutura de tópicos">
            <a:extLst>
              <a:ext uri="{FF2B5EF4-FFF2-40B4-BE49-F238E27FC236}">
                <a16:creationId xmlns:a16="http://schemas.microsoft.com/office/drawing/2014/main" id="{78ADB133-1BBC-0D72-9236-6273AF7708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15193" y="5283096"/>
            <a:ext cx="914400" cy="914400"/>
          </a:xfrm>
          <a:prstGeom prst="rect">
            <a:avLst/>
          </a:prstGeom>
        </p:spPr>
      </p:pic>
      <p:pic>
        <p:nvPicPr>
          <p:cNvPr id="30" name="Gráfico 29" descr="Brinde com preenchimento sólido">
            <a:extLst>
              <a:ext uri="{FF2B5EF4-FFF2-40B4-BE49-F238E27FC236}">
                <a16:creationId xmlns:a16="http://schemas.microsoft.com/office/drawing/2014/main" id="{A5A4B3E7-F447-4E62-6713-32A98267C03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88642" y="5276070"/>
            <a:ext cx="914400" cy="914400"/>
          </a:xfrm>
          <a:prstGeom prst="rect">
            <a:avLst/>
          </a:prstGeom>
        </p:spPr>
      </p:pic>
      <p:pic>
        <p:nvPicPr>
          <p:cNvPr id="31" name="Gráfico 30" descr="Ginasta: rotina de solo estrutura de tópicos">
            <a:extLst>
              <a:ext uri="{FF2B5EF4-FFF2-40B4-BE49-F238E27FC236}">
                <a16:creationId xmlns:a16="http://schemas.microsoft.com/office/drawing/2014/main" id="{F46CB700-718C-A731-EB13-425663A7B04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73140" y="7815497"/>
            <a:ext cx="914400" cy="914400"/>
          </a:xfrm>
          <a:prstGeom prst="rect">
            <a:avLst/>
          </a:prstGeom>
        </p:spPr>
      </p:pic>
      <p:pic>
        <p:nvPicPr>
          <p:cNvPr id="32" name="Gráfico 31" descr="Cena de parque estrutura de tópicos">
            <a:extLst>
              <a:ext uri="{FF2B5EF4-FFF2-40B4-BE49-F238E27FC236}">
                <a16:creationId xmlns:a16="http://schemas.microsoft.com/office/drawing/2014/main" id="{A695C75A-D4FA-91E3-AA94-98565B12CDC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389589" y="7714782"/>
            <a:ext cx="914400" cy="914400"/>
          </a:xfrm>
          <a:prstGeom prst="rect">
            <a:avLst/>
          </a:prstGeom>
        </p:spPr>
      </p:pic>
      <p:pic>
        <p:nvPicPr>
          <p:cNvPr id="34" name="Gráfico 33" descr="Carrinho de compras estrutura de tópicos">
            <a:extLst>
              <a:ext uri="{FF2B5EF4-FFF2-40B4-BE49-F238E27FC236}">
                <a16:creationId xmlns:a16="http://schemas.microsoft.com/office/drawing/2014/main" id="{A2DA6977-EB9C-6C69-36ED-39D24AED236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089661" y="7820181"/>
            <a:ext cx="914400" cy="914400"/>
          </a:xfrm>
          <a:prstGeom prst="rect">
            <a:avLst/>
          </a:prstGeom>
        </p:spPr>
      </p:pic>
      <p:pic>
        <p:nvPicPr>
          <p:cNvPr id="13" name="Gráfico 12" descr="Escola estrutura de tópicos">
            <a:extLst>
              <a:ext uri="{FF2B5EF4-FFF2-40B4-BE49-F238E27FC236}">
                <a16:creationId xmlns:a16="http://schemas.microsoft.com/office/drawing/2014/main" id="{AC4980DB-F622-0D33-05D8-061538AA2D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67998" y="5083698"/>
            <a:ext cx="1172419" cy="1172419"/>
          </a:xfrm>
          <a:prstGeom prst="rect">
            <a:avLst/>
          </a:prstGeom>
        </p:spPr>
      </p:pic>
      <p:grpSp>
        <p:nvGrpSpPr>
          <p:cNvPr id="9" name="Grupo 8"/>
          <p:cNvGrpSpPr/>
          <p:nvPr/>
        </p:nvGrpSpPr>
        <p:grpSpPr>
          <a:xfrm>
            <a:off x="8225903" y="2265783"/>
            <a:ext cx="996815" cy="975445"/>
            <a:chOff x="8149341" y="2658256"/>
            <a:chExt cx="1073016" cy="1071172"/>
          </a:xfrm>
        </p:grpSpPr>
        <p:sp>
          <p:nvSpPr>
            <p:cNvPr id="2" name="Elipse 1"/>
            <p:cNvSpPr/>
            <p:nvPr/>
          </p:nvSpPr>
          <p:spPr>
            <a:xfrm>
              <a:off x="8149341" y="2658256"/>
              <a:ext cx="1073016" cy="1071172"/>
            </a:xfrm>
            <a:prstGeom prst="ellipse">
              <a:avLst/>
            </a:prstGeom>
            <a:noFill/>
            <a:ln w="28575">
              <a:solidFill>
                <a:srgbClr val="1A3C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6" descr="Hospitalização estrutura de tópicos">
              <a:extLst>
                <a:ext uri="{FF2B5EF4-FFF2-40B4-BE49-F238E27FC236}">
                  <a16:creationId xmlns:a16="http://schemas.microsoft.com/office/drawing/2014/main" id="{603C9F62-DF36-A7FA-06DF-FF670BEBA9B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231756" y="2753983"/>
              <a:ext cx="914400" cy="914400"/>
            </a:xfrm>
            <a:prstGeom prst="rect">
              <a:avLst/>
            </a:prstGeom>
          </p:spPr>
        </p:pic>
      </p:grpSp>
    </p:spTree>
    <p:extLst>
      <p:ext uri="{BB962C8B-B14F-4D97-AF65-F5344CB8AC3E}">
        <p14:creationId xmlns:p14="http://schemas.microsoft.com/office/powerpoint/2010/main" val="2110989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
          <p:cNvSpPr/>
          <p:nvPr/>
        </p:nvSpPr>
        <p:spPr>
          <a:xfrm>
            <a:off x="0" y="-286073"/>
            <a:ext cx="18524319" cy="2000573"/>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3"/>
            <a:stretch>
              <a:fillRect l="-733613" t="-27653" r="-355384" b="-12068"/>
            </a:stretch>
          </a:blipFill>
        </p:spPr>
      </p:sp>
      <p:sp>
        <p:nvSpPr>
          <p:cNvPr id="10" name="Freeform 10"/>
          <p:cNvSpPr/>
          <p:nvPr/>
        </p:nvSpPr>
        <p:spPr>
          <a:xfrm>
            <a:off x="16425330" y="9542399"/>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4"/>
            <a:stretch>
              <a:fillRect t="-838"/>
            </a:stretch>
          </a:blipFill>
        </p:spPr>
      </p:sp>
      <p:sp>
        <p:nvSpPr>
          <p:cNvPr id="48" name="CaixaDeTexto 47">
            <a:extLst>
              <a:ext uri="{FF2B5EF4-FFF2-40B4-BE49-F238E27FC236}">
                <a16:creationId xmlns:a16="http://schemas.microsoft.com/office/drawing/2014/main" id="{A24E3C94-B289-BDB5-D6DE-2B726C67D653}"/>
              </a:ext>
            </a:extLst>
          </p:cNvPr>
          <p:cNvSpPr txBox="1"/>
          <p:nvPr/>
        </p:nvSpPr>
        <p:spPr>
          <a:xfrm>
            <a:off x="5212877" y="4465195"/>
            <a:ext cx="4777905" cy="462357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pt-B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150000"/>
              </a:lnSpc>
            </a:pPr>
            <a:r>
              <a:rPr lang="pt-BR">
                <a:solidFill>
                  <a:srgbClr val="1A3C73"/>
                </a:solidFill>
                <a:latin typeface="Poppins"/>
                <a:cs typeface="Calibri"/>
              </a:rPr>
              <a:t>Unidade de direção superior dos órgãos da administração municipal, responsável pela coordenação de macroprocessos organizacionais ou voltada à condução de agendas municipais prioritárias cuja consecução dependa da mobilização de mais de um órgão municipal ou de outros entes (públicos ou privados, nacionais ou estrangeiros, de natureza técnica ou política).</a:t>
            </a:r>
          </a:p>
        </p:txBody>
      </p:sp>
      <p:sp>
        <p:nvSpPr>
          <p:cNvPr id="55" name="CaixaDeTexto 54">
            <a:extLst>
              <a:ext uri="{FF2B5EF4-FFF2-40B4-BE49-F238E27FC236}">
                <a16:creationId xmlns:a16="http://schemas.microsoft.com/office/drawing/2014/main" id="{626193D1-4FC0-1456-D02E-BE18E42F61C7}"/>
              </a:ext>
            </a:extLst>
          </p:cNvPr>
          <p:cNvSpPr txBox="1"/>
          <p:nvPr/>
        </p:nvSpPr>
        <p:spPr>
          <a:xfrm>
            <a:off x="1986197" y="7539260"/>
            <a:ext cx="33403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000" b="1">
                <a:solidFill>
                  <a:srgbClr val="1A3C73"/>
                </a:solidFill>
                <a:latin typeface="Poppins"/>
                <a:cs typeface="Calibri"/>
              </a:rPr>
              <a:t>Secretaria Executiva</a:t>
            </a:r>
            <a:endParaRPr lang="pt-BR" sz="2000">
              <a:solidFill>
                <a:srgbClr val="1A3C73"/>
              </a:solidFill>
              <a:latin typeface="Poppins"/>
              <a:cs typeface="Calibri"/>
            </a:endParaRPr>
          </a:p>
        </p:txBody>
      </p:sp>
      <p:sp>
        <p:nvSpPr>
          <p:cNvPr id="16" name="CaixaDeTexto 15">
            <a:extLst>
              <a:ext uri="{FF2B5EF4-FFF2-40B4-BE49-F238E27FC236}">
                <a16:creationId xmlns:a16="http://schemas.microsoft.com/office/drawing/2014/main" id="{71A61F64-0229-3B51-A927-49E7DE4252D6}"/>
              </a:ext>
            </a:extLst>
          </p:cNvPr>
          <p:cNvSpPr txBox="1"/>
          <p:nvPr/>
        </p:nvSpPr>
        <p:spPr>
          <a:xfrm>
            <a:off x="11814452" y="4229711"/>
            <a:ext cx="57224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b="1">
                <a:solidFill>
                  <a:srgbClr val="1A3C73"/>
                </a:solidFill>
                <a:latin typeface="Poppins"/>
                <a:cs typeface="Calibri"/>
              </a:rPr>
              <a:t>Agendas prioritárias transversais: </a:t>
            </a:r>
            <a:r>
              <a:rPr lang="pt-BR">
                <a:solidFill>
                  <a:srgbClr val="1A3C73"/>
                </a:solidFill>
                <a:latin typeface="Poppins"/>
                <a:cs typeface="Calibri"/>
              </a:rPr>
              <a:t>Temas de prioridade da administração pública e/ou da sociedade, cuja ação depende da mobilização de mais de um órgão.</a:t>
            </a:r>
            <a:endParaRPr lang="pt-BR"/>
          </a:p>
        </p:txBody>
      </p:sp>
      <p:sp>
        <p:nvSpPr>
          <p:cNvPr id="19" name="CaixaDeTexto 18">
            <a:extLst>
              <a:ext uri="{FF2B5EF4-FFF2-40B4-BE49-F238E27FC236}">
                <a16:creationId xmlns:a16="http://schemas.microsoft.com/office/drawing/2014/main" id="{2C325A89-6748-1B24-2ACB-5BEE70C78198}"/>
              </a:ext>
            </a:extLst>
          </p:cNvPr>
          <p:cNvSpPr txBox="1"/>
          <p:nvPr/>
        </p:nvSpPr>
        <p:spPr>
          <a:xfrm>
            <a:off x="11715241" y="5707617"/>
            <a:ext cx="582169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b="1">
                <a:solidFill>
                  <a:srgbClr val="1A3C73"/>
                </a:solidFill>
                <a:latin typeface="Poppins"/>
                <a:cs typeface="Calibri"/>
              </a:rPr>
              <a:t>Articulação institucional com outros entes: </a:t>
            </a:r>
            <a:r>
              <a:rPr lang="pt-BR">
                <a:solidFill>
                  <a:srgbClr val="1A3C73"/>
                </a:solidFill>
                <a:latin typeface="Poppins"/>
                <a:cs typeface="Calibri"/>
              </a:rPr>
              <a:t>Articulação de um órgão com outro ente, público ou privado, de natureza técnica ou política, nacional ou estrangeiro, necessária à condução das agendas e dos temas da administração municipal.</a:t>
            </a:r>
            <a:endParaRPr lang="pt-BR" b="1">
              <a:solidFill>
                <a:srgbClr val="1A3C73"/>
              </a:solidFill>
              <a:latin typeface="Poppins"/>
              <a:cs typeface="Calibri"/>
            </a:endParaRPr>
          </a:p>
        </p:txBody>
      </p:sp>
      <p:sp>
        <p:nvSpPr>
          <p:cNvPr id="22" name="CaixaDeTexto 21">
            <a:extLst>
              <a:ext uri="{FF2B5EF4-FFF2-40B4-BE49-F238E27FC236}">
                <a16:creationId xmlns:a16="http://schemas.microsoft.com/office/drawing/2014/main" id="{6128C57B-1C29-65F7-DF00-F838D7E012E4}"/>
              </a:ext>
            </a:extLst>
          </p:cNvPr>
          <p:cNvSpPr txBox="1"/>
          <p:nvPr/>
        </p:nvSpPr>
        <p:spPr>
          <a:xfrm>
            <a:off x="11629567" y="7854516"/>
            <a:ext cx="590737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b="1">
                <a:solidFill>
                  <a:srgbClr val="1A3C73"/>
                </a:solidFill>
                <a:latin typeface="Poppins"/>
                <a:cs typeface="Calibri"/>
              </a:rPr>
              <a:t>Macroprocesso organizacional: </a:t>
            </a:r>
            <a:r>
              <a:rPr lang="pt-BR">
                <a:solidFill>
                  <a:srgbClr val="1A3C73"/>
                </a:solidFill>
                <a:latin typeface="Poppins"/>
                <a:cs typeface="Calibri"/>
              </a:rPr>
              <a:t>Agrupamento de processos complexos e afins de um órgão em uma mesma unidade, visando a sinergia do trabalho e a  otimização dos recursos disponíveis. </a:t>
            </a:r>
            <a:endParaRPr lang="pt-BR"/>
          </a:p>
        </p:txBody>
      </p:sp>
      <p:sp>
        <p:nvSpPr>
          <p:cNvPr id="2" name="Chave esquerda 1"/>
          <p:cNvSpPr/>
          <p:nvPr/>
        </p:nvSpPr>
        <p:spPr>
          <a:xfrm>
            <a:off x="10094627" y="4219107"/>
            <a:ext cx="266075" cy="4723151"/>
          </a:xfrm>
          <a:prstGeom prst="leftBrace">
            <a:avLst/>
          </a:prstGeom>
          <a:ln>
            <a:solidFill>
              <a:srgbClr val="1A3C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7" name="TextBox 3"/>
          <p:cNvSpPr txBox="1"/>
          <p:nvPr/>
        </p:nvSpPr>
        <p:spPr>
          <a:xfrm>
            <a:off x="1986196" y="2174733"/>
            <a:ext cx="15550743" cy="1354217"/>
          </a:xfrm>
          <a:prstGeom prst="rect">
            <a:avLst/>
          </a:prstGeom>
        </p:spPr>
        <p:txBody>
          <a:bodyPr wrap="square" lIns="0" tIns="0" rIns="0" bIns="0" rtlCol="0" anchor="t">
            <a:spAutoFit/>
          </a:bodyPr>
          <a:lstStyle/>
          <a:p>
            <a:pPr algn="just"/>
            <a:r>
              <a:rPr lang="pt-BR" sz="2200">
                <a:solidFill>
                  <a:srgbClr val="1A3C73"/>
                </a:solidFill>
                <a:latin typeface="Poppins"/>
                <a:cs typeface="Poppins"/>
              </a:rPr>
              <a:t>As Secretarias Executivas também foram objeto de análise da equipe responsável pela tipificação das unidades. Apesar de ocorrer em poucos órgãos e seu cargo pertencer ao nível de direção superior da Administração Municipal, tem sido cada vez mais demandada nas reestruturações, o que levou à necessidade de definições mínimas:</a:t>
            </a:r>
          </a:p>
        </p:txBody>
      </p:sp>
      <p:sp>
        <p:nvSpPr>
          <p:cNvPr id="12" name="object 16">
            <a:extLst>
              <a:ext uri="{FF2B5EF4-FFF2-40B4-BE49-F238E27FC236}">
                <a16:creationId xmlns:a16="http://schemas.microsoft.com/office/drawing/2014/main" id="{FFE1DCB8-8D14-60B8-7472-11E4D41159B6}"/>
              </a:ext>
            </a:extLst>
          </p:cNvPr>
          <p:cNvSpPr/>
          <p:nvPr/>
        </p:nvSpPr>
        <p:spPr>
          <a:xfrm>
            <a:off x="1908132"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solidFill>
                <a:schemeClr val="tx2"/>
              </a:solidFill>
            </a:endParaRPr>
          </a:p>
        </p:txBody>
      </p:sp>
      <p:sp>
        <p:nvSpPr>
          <p:cNvPr id="17" name="TextBox 7">
            <a:extLst>
              <a:ext uri="{FF2B5EF4-FFF2-40B4-BE49-F238E27FC236}">
                <a16:creationId xmlns:a16="http://schemas.microsoft.com/office/drawing/2014/main" id="{2501D457-64DA-374C-6F13-82EC11642E90}"/>
              </a:ext>
            </a:extLst>
          </p:cNvPr>
          <p:cNvSpPr txBox="1"/>
          <p:nvPr/>
        </p:nvSpPr>
        <p:spPr>
          <a:xfrm>
            <a:off x="3509633" y="628382"/>
            <a:ext cx="14608230" cy="52373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417"/>
              </a:lnSpc>
            </a:pPr>
            <a:r>
              <a:rPr lang="en-US" sz="2800" b="1">
                <a:solidFill>
                  <a:schemeClr val="tx2"/>
                </a:solidFill>
                <a:latin typeface="Poppins Bold"/>
              </a:rPr>
              <a:t>TIPIFICAÇÃO DE UNIDADE DE DIREÇÃO SUPERIOR: SECRETARIA EXECUTIVA</a:t>
            </a:r>
            <a:endParaRPr lang="en-US" sz="2800" b="1">
              <a:solidFill>
                <a:schemeClr val="tx2"/>
              </a:solidFill>
              <a:latin typeface="Poppins Bold"/>
              <a:cs typeface="Poppins Bold"/>
            </a:endParaRPr>
          </a:p>
        </p:txBody>
      </p:sp>
      <p:pic>
        <p:nvPicPr>
          <p:cNvPr id="18" name="Gráfico 17" descr="Pirâmide com níveis com preenchimento sólido">
            <a:extLst>
              <a:ext uri="{FF2B5EF4-FFF2-40B4-BE49-F238E27FC236}">
                <a16:creationId xmlns:a16="http://schemas.microsoft.com/office/drawing/2014/main" id="{DE951053-2447-7E3B-3E86-9C1B0DE0F2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9767" y="4854939"/>
            <a:ext cx="2806907" cy="2844383"/>
          </a:xfrm>
          <a:prstGeom prst="rect">
            <a:avLst/>
          </a:prstGeom>
        </p:spPr>
      </p:pic>
      <p:pic>
        <p:nvPicPr>
          <p:cNvPr id="20" name="Gráfico 19" descr="Setas de Divisão com preenchimento sólido">
            <a:extLst>
              <a:ext uri="{FF2B5EF4-FFF2-40B4-BE49-F238E27FC236}">
                <a16:creationId xmlns:a16="http://schemas.microsoft.com/office/drawing/2014/main" id="{E124D243-80B2-CB04-4B11-7657CF0A92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3095" y="8021611"/>
            <a:ext cx="914400" cy="914400"/>
          </a:xfrm>
          <a:prstGeom prst="rect">
            <a:avLst/>
          </a:prstGeom>
        </p:spPr>
      </p:pic>
      <p:pic>
        <p:nvPicPr>
          <p:cNvPr id="21" name="Gráfico 20" descr="Aperto de mão estrutura de tópicos">
            <a:extLst>
              <a:ext uri="{FF2B5EF4-FFF2-40B4-BE49-F238E27FC236}">
                <a16:creationId xmlns:a16="http://schemas.microsoft.com/office/drawing/2014/main" id="{B72F4075-9767-196F-9203-FA805B7C8D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23095" y="6054152"/>
            <a:ext cx="914400" cy="914400"/>
          </a:xfrm>
          <a:prstGeom prst="rect">
            <a:avLst/>
          </a:prstGeom>
        </p:spPr>
      </p:pic>
      <p:pic>
        <p:nvPicPr>
          <p:cNvPr id="23" name="Gráfico 22" descr="Círculos com linhas com preenchimento sólido">
            <a:extLst>
              <a:ext uri="{FF2B5EF4-FFF2-40B4-BE49-F238E27FC236}">
                <a16:creationId xmlns:a16="http://schemas.microsoft.com/office/drawing/2014/main" id="{597F7D21-DBF8-7C03-D2F7-D13556D4C5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23095" y="4274070"/>
            <a:ext cx="914400" cy="914400"/>
          </a:xfrm>
          <a:prstGeom prst="rect">
            <a:avLst/>
          </a:prstGeom>
        </p:spPr>
      </p:pic>
      <p:pic>
        <p:nvPicPr>
          <p:cNvPr id="3" name="Gráfico 2" descr="Conselho administrativo estrutura de tópicos">
            <a:extLst>
              <a:ext uri="{FF2B5EF4-FFF2-40B4-BE49-F238E27FC236}">
                <a16:creationId xmlns:a16="http://schemas.microsoft.com/office/drawing/2014/main" id="{FBC7CA95-C9F1-50F3-866E-2149812B58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70847" y="410135"/>
            <a:ext cx="914400" cy="914400"/>
          </a:xfrm>
          <a:prstGeom prst="rect">
            <a:avLst/>
          </a:prstGeom>
        </p:spPr>
      </p:pic>
    </p:spTree>
    <p:extLst>
      <p:ext uri="{BB962C8B-B14F-4D97-AF65-F5344CB8AC3E}">
        <p14:creationId xmlns:p14="http://schemas.microsoft.com/office/powerpoint/2010/main" val="1792287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524319" cy="10287000"/>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3" name="Group 3"/>
          <p:cNvGrpSpPr/>
          <p:nvPr/>
        </p:nvGrpSpPr>
        <p:grpSpPr>
          <a:xfrm>
            <a:off x="-602413" y="-1105761"/>
            <a:ext cx="7336602" cy="11392761"/>
            <a:chOff x="0" y="0"/>
            <a:chExt cx="1932274" cy="3000563"/>
          </a:xfrm>
        </p:grpSpPr>
        <p:sp>
          <p:nvSpPr>
            <p:cNvPr id="4" name="Freeform 4"/>
            <p:cNvSpPr/>
            <p:nvPr/>
          </p:nvSpPr>
          <p:spPr>
            <a:xfrm>
              <a:off x="0" y="0"/>
              <a:ext cx="1932274" cy="3000563"/>
            </a:xfrm>
            <a:custGeom>
              <a:avLst/>
              <a:gdLst/>
              <a:ahLst/>
              <a:cxnLst/>
              <a:rect l="l" t="t" r="r" b="b"/>
              <a:pathLst>
                <a:path w="1932274" h="3000563">
                  <a:moveTo>
                    <a:pt x="0" y="0"/>
                  </a:moveTo>
                  <a:lnTo>
                    <a:pt x="1932274" y="0"/>
                  </a:lnTo>
                  <a:lnTo>
                    <a:pt x="1932274" y="3000563"/>
                  </a:lnTo>
                  <a:lnTo>
                    <a:pt x="0" y="3000563"/>
                  </a:lnTo>
                  <a:close/>
                </a:path>
              </a:pathLst>
            </a:custGeom>
            <a:solidFill>
              <a:srgbClr val="1A3C73"/>
            </a:solidFill>
          </p:spPr>
        </p:sp>
        <p:sp>
          <p:nvSpPr>
            <p:cNvPr id="5" name="TextBox 5"/>
            <p:cNvSpPr txBox="1"/>
            <p:nvPr/>
          </p:nvSpPr>
          <p:spPr>
            <a:xfrm>
              <a:off x="0" y="-38100"/>
              <a:ext cx="1932274" cy="303866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0531" y="2387512"/>
            <a:ext cx="19832409" cy="5224561"/>
            <a:chOff x="0" y="0"/>
            <a:chExt cx="2937512" cy="773845"/>
          </a:xfrm>
        </p:grpSpPr>
        <p:sp>
          <p:nvSpPr>
            <p:cNvPr id="7" name="Freeform 7"/>
            <p:cNvSpPr/>
            <p:nvPr/>
          </p:nvSpPr>
          <p:spPr>
            <a:xfrm>
              <a:off x="0" y="0"/>
              <a:ext cx="2937512" cy="773845"/>
            </a:xfrm>
            <a:custGeom>
              <a:avLst/>
              <a:gdLst/>
              <a:ahLst/>
              <a:cxnLst/>
              <a:rect l="l" t="t" r="r" b="b"/>
              <a:pathLst>
                <a:path w="2937512" h="773845">
                  <a:moveTo>
                    <a:pt x="19909" y="0"/>
                  </a:moveTo>
                  <a:lnTo>
                    <a:pt x="2917603" y="0"/>
                  </a:lnTo>
                  <a:cubicBezTo>
                    <a:pt x="2928598" y="0"/>
                    <a:pt x="2937512" y="8913"/>
                    <a:pt x="2937512" y="19909"/>
                  </a:cubicBezTo>
                  <a:lnTo>
                    <a:pt x="2937512" y="753936"/>
                  </a:lnTo>
                  <a:cubicBezTo>
                    <a:pt x="2937512" y="764931"/>
                    <a:pt x="2928598" y="773845"/>
                    <a:pt x="2917603" y="773845"/>
                  </a:cubicBezTo>
                  <a:lnTo>
                    <a:pt x="19909" y="773845"/>
                  </a:lnTo>
                  <a:cubicBezTo>
                    <a:pt x="8913" y="773845"/>
                    <a:pt x="0" y="764931"/>
                    <a:pt x="0" y="753936"/>
                  </a:cubicBezTo>
                  <a:lnTo>
                    <a:pt x="0" y="19909"/>
                  </a:lnTo>
                  <a:cubicBezTo>
                    <a:pt x="0" y="8913"/>
                    <a:pt x="8913" y="0"/>
                    <a:pt x="19909" y="0"/>
                  </a:cubicBezTo>
                  <a:close/>
                </a:path>
              </a:pathLst>
            </a:custGeom>
            <a:solidFill>
              <a:srgbClr val="EE7830"/>
            </a:solidFill>
          </p:spPr>
        </p:sp>
        <p:sp>
          <p:nvSpPr>
            <p:cNvPr id="8" name="TextBox 8"/>
            <p:cNvSpPr txBox="1"/>
            <p:nvPr/>
          </p:nvSpPr>
          <p:spPr>
            <a:xfrm>
              <a:off x="0" y="-38100"/>
              <a:ext cx="2937512" cy="81194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0" y="0"/>
            <a:ext cx="19680527" cy="7612073"/>
          </a:xfrm>
          <a:custGeom>
            <a:avLst/>
            <a:gdLst/>
            <a:ahLst/>
            <a:cxnLst/>
            <a:rect l="l" t="t" r="r" b="b"/>
            <a:pathLst>
              <a:path w="19680527" h="7612073">
                <a:moveTo>
                  <a:pt x="0" y="0"/>
                </a:moveTo>
                <a:lnTo>
                  <a:pt x="19680527" y="0"/>
                </a:lnTo>
                <a:lnTo>
                  <a:pt x="19680527" y="7612073"/>
                </a:lnTo>
                <a:lnTo>
                  <a:pt x="0" y="7612073"/>
                </a:lnTo>
                <a:lnTo>
                  <a:pt x="0" y="0"/>
                </a:lnTo>
                <a:close/>
              </a:path>
            </a:pathLst>
          </a:custGeom>
          <a:blipFill>
            <a:blip r:embed="rId3"/>
            <a:stretch>
              <a:fillRect t="-27653" b="-12068"/>
            </a:stretch>
          </a:blipFill>
        </p:spPr>
      </p:sp>
      <p:sp>
        <p:nvSpPr>
          <p:cNvPr id="10" name="Freeform 10"/>
          <p:cNvSpPr/>
          <p:nvPr/>
        </p:nvSpPr>
        <p:spPr>
          <a:xfrm>
            <a:off x="1028700" y="8453136"/>
            <a:ext cx="2539108" cy="919072"/>
          </a:xfrm>
          <a:custGeom>
            <a:avLst/>
            <a:gdLst/>
            <a:ahLst/>
            <a:cxnLst/>
            <a:rect l="l" t="t" r="r" b="b"/>
            <a:pathLst>
              <a:path w="2539108" h="919072">
                <a:moveTo>
                  <a:pt x="0" y="0"/>
                </a:moveTo>
                <a:lnTo>
                  <a:pt x="2539108" y="0"/>
                </a:lnTo>
                <a:lnTo>
                  <a:pt x="2539108" y="919071"/>
                </a:lnTo>
                <a:lnTo>
                  <a:pt x="0" y="919071"/>
                </a:lnTo>
                <a:lnTo>
                  <a:pt x="0" y="0"/>
                </a:lnTo>
                <a:close/>
              </a:path>
            </a:pathLst>
          </a:custGeom>
          <a:blipFill>
            <a:blip r:embed="rId4"/>
            <a:stretch>
              <a:fillRect t="-838"/>
            </a:stretch>
          </a:blipFill>
        </p:spPr>
      </p:sp>
      <p:sp>
        <p:nvSpPr>
          <p:cNvPr id="11" name="TextBox 11"/>
          <p:cNvSpPr txBox="1"/>
          <p:nvPr/>
        </p:nvSpPr>
        <p:spPr>
          <a:xfrm>
            <a:off x="1028700" y="3653637"/>
            <a:ext cx="9119974" cy="893450"/>
          </a:xfrm>
          <a:prstGeom prst="rect">
            <a:avLst/>
          </a:prstGeom>
        </p:spPr>
        <p:txBody>
          <a:bodyPr lIns="0" tIns="0" rIns="0" bIns="0" rtlCol="0" anchor="t">
            <a:spAutoFit/>
          </a:bodyPr>
          <a:lstStyle/>
          <a:p>
            <a:pPr algn="just">
              <a:lnSpc>
                <a:spcPts val="7272"/>
              </a:lnSpc>
            </a:pPr>
            <a:r>
              <a:rPr lang="en-US" sz="5400" b="1" err="1">
                <a:solidFill>
                  <a:srgbClr val="FFFFFF"/>
                </a:solidFill>
                <a:latin typeface="Poppins"/>
                <a:cs typeface="Poppins"/>
              </a:rPr>
              <a:t>Perguntas</a:t>
            </a:r>
            <a:endParaRPr lang="pt-BR" err="1"/>
          </a:p>
        </p:txBody>
      </p:sp>
      <p:sp>
        <p:nvSpPr>
          <p:cNvPr id="12" name="Freeform 12"/>
          <p:cNvSpPr/>
          <p:nvPr/>
        </p:nvSpPr>
        <p:spPr>
          <a:xfrm>
            <a:off x="8894322" y="307722"/>
            <a:ext cx="9005236" cy="7302215"/>
          </a:xfrm>
          <a:custGeom>
            <a:avLst/>
            <a:gdLst/>
            <a:ahLst/>
            <a:cxnLst/>
            <a:rect l="l" t="t" r="r" b="b"/>
            <a:pathLst>
              <a:path w="9005236" h="7302215">
                <a:moveTo>
                  <a:pt x="0" y="0"/>
                </a:moveTo>
                <a:lnTo>
                  <a:pt x="9005236" y="0"/>
                </a:lnTo>
                <a:lnTo>
                  <a:pt x="9005236" y="7302215"/>
                </a:lnTo>
                <a:lnTo>
                  <a:pt x="0" y="7302215"/>
                </a:lnTo>
                <a:lnTo>
                  <a:pt x="0" y="0"/>
                </a:lnTo>
                <a:close/>
              </a:path>
            </a:pathLst>
          </a:custGeom>
          <a:blipFill>
            <a:blip r:embed="rId5">
              <a:alphaModFix amt="18000"/>
            </a:blip>
            <a:stretch>
              <a:fillRect t="-11191" r="-9076" b="-45157"/>
            </a:stretch>
          </a:blipFill>
        </p:spPr>
      </p:sp>
      <p:sp>
        <p:nvSpPr>
          <p:cNvPr id="13" name="Freeform 13"/>
          <p:cNvSpPr/>
          <p:nvPr/>
        </p:nvSpPr>
        <p:spPr>
          <a:xfrm>
            <a:off x="9035643" y="427459"/>
            <a:ext cx="8665444" cy="7192003"/>
          </a:xfrm>
          <a:custGeom>
            <a:avLst/>
            <a:gdLst/>
            <a:ahLst/>
            <a:cxnLst/>
            <a:rect l="l" t="t" r="r" b="b"/>
            <a:pathLst>
              <a:path w="8665444" h="7192003">
                <a:moveTo>
                  <a:pt x="0" y="0"/>
                </a:moveTo>
                <a:lnTo>
                  <a:pt x="8665444" y="0"/>
                </a:lnTo>
                <a:lnTo>
                  <a:pt x="8665444" y="7192003"/>
                </a:lnTo>
                <a:lnTo>
                  <a:pt x="0" y="7192003"/>
                </a:lnTo>
                <a:lnTo>
                  <a:pt x="0" y="0"/>
                </a:lnTo>
                <a:close/>
              </a:path>
            </a:pathLst>
          </a:custGeom>
          <a:blipFill>
            <a:blip r:embed="rId6"/>
            <a:stretch>
              <a:fillRect t="-11025" r="-9982" b="-42998"/>
            </a:stretch>
          </a:blipFill>
        </p:spPr>
      </p:sp>
    </p:spTree>
    <p:extLst>
      <p:ext uri="{BB962C8B-B14F-4D97-AF65-F5344CB8AC3E}">
        <p14:creationId xmlns:p14="http://schemas.microsoft.com/office/powerpoint/2010/main" val="3923289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sp>
        <p:nvSpPr>
          <p:cNvPr id="5" name="TextBox 5"/>
          <p:cNvSpPr txBox="1"/>
          <p:nvPr/>
        </p:nvSpPr>
        <p:spPr>
          <a:xfrm>
            <a:off x="-621692" y="-888472"/>
            <a:ext cx="19126732" cy="11537422"/>
          </a:xfrm>
          <a:prstGeom prst="rect">
            <a:avLst/>
          </a:prstGeom>
        </p:spPr>
        <p:txBody>
          <a:bodyPr lIns="50800" tIns="50800" rIns="50800" bIns="50800" rtlCol="0" anchor="ctr"/>
          <a:lstStyle/>
          <a:p>
            <a:pPr algn="ctr">
              <a:lnSpc>
                <a:spcPts val="2659"/>
              </a:lnSpc>
            </a:pPr>
            <a:endParaRPr/>
          </a:p>
        </p:txBody>
      </p:sp>
      <p:sp>
        <p:nvSpPr>
          <p:cNvPr id="10" name="Freeform 10"/>
          <p:cNvSpPr/>
          <p:nvPr/>
        </p:nvSpPr>
        <p:spPr>
          <a:xfrm>
            <a:off x="14380602" y="9182478"/>
            <a:ext cx="2539108" cy="919072"/>
          </a:xfrm>
          <a:custGeom>
            <a:avLst/>
            <a:gdLst/>
            <a:ahLst/>
            <a:cxnLst/>
            <a:rect l="l" t="t" r="r" b="b"/>
            <a:pathLst>
              <a:path w="2539108" h="919072">
                <a:moveTo>
                  <a:pt x="0" y="0"/>
                </a:moveTo>
                <a:lnTo>
                  <a:pt x="2539108" y="0"/>
                </a:lnTo>
                <a:lnTo>
                  <a:pt x="2539108" y="919071"/>
                </a:lnTo>
                <a:lnTo>
                  <a:pt x="0" y="919071"/>
                </a:lnTo>
                <a:lnTo>
                  <a:pt x="0" y="0"/>
                </a:lnTo>
                <a:close/>
              </a:path>
            </a:pathLst>
          </a:custGeom>
          <a:blipFill>
            <a:blip r:embed="rId2"/>
            <a:stretch>
              <a:fillRect t="-838"/>
            </a:stretch>
          </a:blipFill>
        </p:spPr>
      </p:sp>
      <p:sp>
        <p:nvSpPr>
          <p:cNvPr id="8" name="TextBox 8"/>
          <p:cNvSpPr txBox="1"/>
          <p:nvPr/>
        </p:nvSpPr>
        <p:spPr>
          <a:xfrm>
            <a:off x="-7727113" y="2045682"/>
            <a:ext cx="19107453" cy="7139133"/>
          </a:xfrm>
          <a:prstGeom prst="rect">
            <a:avLst/>
          </a:prstGeom>
        </p:spPr>
        <p:txBody>
          <a:bodyPr lIns="50800" tIns="50800" rIns="50800" bIns="50800" rtlCol="0" anchor="ctr"/>
          <a:lstStyle/>
          <a:p>
            <a:pPr algn="ctr">
              <a:lnSpc>
                <a:spcPts val="2659"/>
              </a:lnSpc>
              <a:spcBef>
                <a:spcPct val="0"/>
              </a:spcBef>
            </a:pPr>
            <a:endParaRPr/>
          </a:p>
        </p:txBody>
      </p:sp>
      <p:pic>
        <p:nvPicPr>
          <p:cNvPr id="19" name="Imagem 18">
            <a:extLst>
              <a:ext uri="{FF2B5EF4-FFF2-40B4-BE49-F238E27FC236}">
                <a16:creationId xmlns:a16="http://schemas.microsoft.com/office/drawing/2014/main" id="{54B0BF7E-AD12-5E12-6FD0-0D339DB78940}"/>
              </a:ext>
            </a:extLst>
          </p:cNvPr>
          <p:cNvPicPr>
            <a:picLocks noChangeAspect="1"/>
          </p:cNvPicPr>
          <p:nvPr/>
        </p:nvPicPr>
        <p:blipFill rotWithShape="1">
          <a:blip r:embed="rId3"/>
          <a:srcRect r="-461" b="46250"/>
          <a:stretch/>
        </p:blipFill>
        <p:spPr>
          <a:xfrm>
            <a:off x="1293962" y="280359"/>
            <a:ext cx="8229840" cy="9664556"/>
          </a:xfrm>
          <a:prstGeom prst="rect">
            <a:avLst/>
          </a:prstGeom>
        </p:spPr>
      </p:pic>
      <p:sp>
        <p:nvSpPr>
          <p:cNvPr id="22" name="CaixaDeTexto 21">
            <a:extLst>
              <a:ext uri="{FF2B5EF4-FFF2-40B4-BE49-F238E27FC236}">
                <a16:creationId xmlns:a16="http://schemas.microsoft.com/office/drawing/2014/main" id="{13644F0E-FC67-0A54-A0FF-8E69845E3C15}"/>
              </a:ext>
            </a:extLst>
          </p:cNvPr>
          <p:cNvSpPr txBox="1"/>
          <p:nvPr/>
        </p:nvSpPr>
        <p:spPr>
          <a:xfrm>
            <a:off x="10653921" y="6427887"/>
            <a:ext cx="6278564" cy="2400657"/>
          </a:xfrm>
          <a:prstGeom prst="rect">
            <a:avLst/>
          </a:prstGeom>
          <a:solidFill>
            <a:srgbClr val="EE783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pt-BR" sz="2000" b="1">
                <a:solidFill>
                  <a:schemeClr val="bg1"/>
                </a:solidFill>
                <a:latin typeface="Poppins"/>
                <a:cs typeface="Poppins"/>
              </a:rPr>
              <a:t>Você pode acessar o Mapa Mental deste Seminário e outros materiais da COGEDI  em nosso site institucional:</a:t>
            </a:r>
          </a:p>
          <a:p>
            <a:pPr algn="ctr">
              <a:lnSpc>
                <a:spcPct val="150000"/>
              </a:lnSpc>
            </a:pPr>
            <a:r>
              <a:rPr lang="pt-BR" sz="2000" b="1">
                <a:solidFill>
                  <a:schemeClr val="bg1"/>
                </a:solidFill>
                <a:latin typeface="Poppins"/>
                <a:ea typeface="+mn-lt"/>
                <a:cs typeface="Poppins"/>
                <a:hlinkClick r:id="rId4">
                  <a:extLst>
                    <a:ext uri="{A12FA001-AC4F-418D-AE19-62706E023703}">
                      <ahyp:hlinkClr xmlns:ahyp="http://schemas.microsoft.com/office/drawing/2018/hyperlinkcolor" val="tx"/>
                    </a:ext>
                  </a:extLst>
                </a:hlinkClick>
              </a:rPr>
              <a:t>https://www.prefeitura.sp.gov.br/cidade/secretarias/gestao/cogedi/</a:t>
            </a:r>
            <a:r>
              <a:rPr lang="pt-BR" sz="2000" b="1">
                <a:solidFill>
                  <a:schemeClr val="bg1"/>
                </a:solidFill>
                <a:latin typeface="Poppins"/>
                <a:ea typeface="+mn-lt"/>
                <a:cs typeface="Poppins"/>
              </a:rPr>
              <a:t> </a:t>
            </a:r>
            <a:endParaRPr lang="pt-BR" sz="1600" b="1">
              <a:solidFill>
                <a:schemeClr val="bg1"/>
              </a:solidFill>
              <a:latin typeface="Poppins"/>
              <a:cs typeface="Poppins"/>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2356" y="401263"/>
            <a:ext cx="6278563"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046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524319" cy="10287000"/>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3" name="Group 3"/>
          <p:cNvGrpSpPr/>
          <p:nvPr/>
        </p:nvGrpSpPr>
        <p:grpSpPr>
          <a:xfrm>
            <a:off x="-602413" y="-1105761"/>
            <a:ext cx="7336602" cy="11392761"/>
            <a:chOff x="0" y="0"/>
            <a:chExt cx="1932274" cy="3000563"/>
          </a:xfrm>
        </p:grpSpPr>
        <p:sp>
          <p:nvSpPr>
            <p:cNvPr id="4" name="Freeform 4"/>
            <p:cNvSpPr/>
            <p:nvPr/>
          </p:nvSpPr>
          <p:spPr>
            <a:xfrm>
              <a:off x="0" y="0"/>
              <a:ext cx="1932274" cy="3000563"/>
            </a:xfrm>
            <a:custGeom>
              <a:avLst/>
              <a:gdLst/>
              <a:ahLst/>
              <a:cxnLst/>
              <a:rect l="l" t="t" r="r" b="b"/>
              <a:pathLst>
                <a:path w="1932274" h="3000563">
                  <a:moveTo>
                    <a:pt x="0" y="0"/>
                  </a:moveTo>
                  <a:lnTo>
                    <a:pt x="1932274" y="0"/>
                  </a:lnTo>
                  <a:lnTo>
                    <a:pt x="1932274" y="3000563"/>
                  </a:lnTo>
                  <a:lnTo>
                    <a:pt x="0" y="3000563"/>
                  </a:lnTo>
                  <a:close/>
                </a:path>
              </a:pathLst>
            </a:custGeom>
            <a:solidFill>
              <a:srgbClr val="1A3C73"/>
            </a:solidFill>
          </p:spPr>
        </p:sp>
        <p:sp>
          <p:nvSpPr>
            <p:cNvPr id="5" name="TextBox 5"/>
            <p:cNvSpPr txBox="1"/>
            <p:nvPr/>
          </p:nvSpPr>
          <p:spPr>
            <a:xfrm>
              <a:off x="0" y="-38100"/>
              <a:ext cx="1932274" cy="3038663"/>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8684056" y="-2436857"/>
            <a:ext cx="19680527" cy="8584357"/>
          </a:xfrm>
          <a:custGeom>
            <a:avLst/>
            <a:gdLst/>
            <a:ahLst/>
            <a:cxnLst/>
            <a:rect l="l" t="t" r="r" b="b"/>
            <a:pathLst>
              <a:path w="19680527" h="8584357">
                <a:moveTo>
                  <a:pt x="0" y="0"/>
                </a:moveTo>
                <a:lnTo>
                  <a:pt x="19680527" y="0"/>
                </a:lnTo>
                <a:lnTo>
                  <a:pt x="19680527" y="8584357"/>
                </a:lnTo>
                <a:lnTo>
                  <a:pt x="0" y="8584357"/>
                </a:lnTo>
                <a:lnTo>
                  <a:pt x="0" y="0"/>
                </a:lnTo>
                <a:close/>
              </a:path>
            </a:pathLst>
          </a:custGeom>
          <a:blipFill>
            <a:blip r:embed="rId3"/>
            <a:stretch>
              <a:fillRect l="-314" t="-24675" r="-314"/>
            </a:stretch>
          </a:blipFill>
        </p:spPr>
      </p:sp>
      <p:sp>
        <p:nvSpPr>
          <p:cNvPr id="10" name="Freeform 10"/>
          <p:cNvSpPr/>
          <p:nvPr/>
        </p:nvSpPr>
        <p:spPr>
          <a:xfrm>
            <a:off x="1001486" y="8725279"/>
            <a:ext cx="2539108" cy="919072"/>
          </a:xfrm>
          <a:custGeom>
            <a:avLst/>
            <a:gdLst/>
            <a:ahLst/>
            <a:cxnLst/>
            <a:rect l="l" t="t" r="r" b="b"/>
            <a:pathLst>
              <a:path w="2539108" h="919072">
                <a:moveTo>
                  <a:pt x="0" y="0"/>
                </a:moveTo>
                <a:lnTo>
                  <a:pt x="2539108" y="0"/>
                </a:lnTo>
                <a:lnTo>
                  <a:pt x="2539108" y="919071"/>
                </a:lnTo>
                <a:lnTo>
                  <a:pt x="0" y="919071"/>
                </a:lnTo>
                <a:lnTo>
                  <a:pt x="0" y="0"/>
                </a:lnTo>
                <a:close/>
              </a:path>
            </a:pathLst>
          </a:custGeom>
          <a:blipFill>
            <a:blip r:embed="rId4"/>
            <a:stretch>
              <a:fillRect t="-838"/>
            </a:stretch>
          </a:blipFill>
        </p:spPr>
      </p:sp>
      <p:grpSp>
        <p:nvGrpSpPr>
          <p:cNvPr id="6" name="Group 6"/>
          <p:cNvGrpSpPr/>
          <p:nvPr/>
        </p:nvGrpSpPr>
        <p:grpSpPr>
          <a:xfrm>
            <a:off x="-774754" y="1356099"/>
            <a:ext cx="19107453" cy="6881903"/>
            <a:chOff x="0" y="0"/>
            <a:chExt cx="2830134" cy="1019325"/>
          </a:xfrm>
        </p:grpSpPr>
        <p:sp>
          <p:nvSpPr>
            <p:cNvPr id="7" name="Freeform 7"/>
            <p:cNvSpPr/>
            <p:nvPr/>
          </p:nvSpPr>
          <p:spPr>
            <a:xfrm>
              <a:off x="0" y="0"/>
              <a:ext cx="2830134" cy="1019325"/>
            </a:xfrm>
            <a:custGeom>
              <a:avLst/>
              <a:gdLst/>
              <a:ahLst/>
              <a:cxnLst/>
              <a:rect l="l" t="t" r="r" b="b"/>
              <a:pathLst>
                <a:path w="2830134" h="1019325">
                  <a:moveTo>
                    <a:pt x="20664" y="0"/>
                  </a:moveTo>
                  <a:lnTo>
                    <a:pt x="2809470" y="0"/>
                  </a:lnTo>
                  <a:cubicBezTo>
                    <a:pt x="2814950" y="0"/>
                    <a:pt x="2820206" y="2177"/>
                    <a:pt x="2824081" y="6052"/>
                  </a:cubicBezTo>
                  <a:cubicBezTo>
                    <a:pt x="2827956" y="9928"/>
                    <a:pt x="2830134" y="15184"/>
                    <a:pt x="2830134" y="20664"/>
                  </a:cubicBezTo>
                  <a:lnTo>
                    <a:pt x="2830134" y="998661"/>
                  </a:lnTo>
                  <a:cubicBezTo>
                    <a:pt x="2830134" y="1010073"/>
                    <a:pt x="2820882" y="1019325"/>
                    <a:pt x="2809470" y="1019325"/>
                  </a:cubicBezTo>
                  <a:lnTo>
                    <a:pt x="20664" y="1019325"/>
                  </a:lnTo>
                  <a:cubicBezTo>
                    <a:pt x="15184" y="1019325"/>
                    <a:pt x="9928" y="1017148"/>
                    <a:pt x="6052" y="1013273"/>
                  </a:cubicBezTo>
                  <a:cubicBezTo>
                    <a:pt x="2177" y="1009397"/>
                    <a:pt x="0" y="1004141"/>
                    <a:pt x="0" y="998661"/>
                  </a:cubicBezTo>
                  <a:lnTo>
                    <a:pt x="0" y="20664"/>
                  </a:lnTo>
                  <a:cubicBezTo>
                    <a:pt x="0" y="15184"/>
                    <a:pt x="2177" y="9928"/>
                    <a:pt x="6052" y="6052"/>
                  </a:cubicBezTo>
                  <a:cubicBezTo>
                    <a:pt x="9928" y="2177"/>
                    <a:pt x="15184" y="0"/>
                    <a:pt x="20664" y="0"/>
                  </a:cubicBezTo>
                  <a:close/>
                </a:path>
              </a:pathLst>
            </a:custGeom>
            <a:solidFill>
              <a:srgbClr val="EE7830"/>
            </a:solidFill>
          </p:spPr>
        </p:sp>
        <p:sp>
          <p:nvSpPr>
            <p:cNvPr id="8" name="TextBox 8"/>
            <p:cNvSpPr txBox="1"/>
            <p:nvPr/>
          </p:nvSpPr>
          <p:spPr>
            <a:xfrm>
              <a:off x="0" y="-38100"/>
              <a:ext cx="2830134" cy="1057425"/>
            </a:xfrm>
            <a:prstGeom prst="rect">
              <a:avLst/>
            </a:prstGeom>
          </p:spPr>
          <p:txBody>
            <a:bodyPr lIns="50800" tIns="50800" rIns="50800" bIns="50800" rtlCol="0" anchor="ctr"/>
            <a:lstStyle/>
            <a:p>
              <a:pPr algn="ctr">
                <a:lnSpc>
                  <a:spcPts val="2659"/>
                </a:lnSpc>
                <a:spcBef>
                  <a:spcPct val="0"/>
                </a:spcBef>
              </a:pPr>
              <a:endParaRPr/>
            </a:p>
          </p:txBody>
        </p:sp>
      </p:grpSp>
      <p:sp>
        <p:nvSpPr>
          <p:cNvPr id="22" name="CaixaDeTexto 21">
            <a:extLst>
              <a:ext uri="{FF2B5EF4-FFF2-40B4-BE49-F238E27FC236}">
                <a16:creationId xmlns:a16="http://schemas.microsoft.com/office/drawing/2014/main" id="{13644F0E-FC67-0A54-A0FF-8E69845E3C15}"/>
              </a:ext>
            </a:extLst>
          </p:cNvPr>
          <p:cNvSpPr txBox="1"/>
          <p:nvPr/>
        </p:nvSpPr>
        <p:spPr>
          <a:xfrm>
            <a:off x="892838" y="1732534"/>
            <a:ext cx="18058267" cy="6032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pt-BR" sz="2400" b="1">
                <a:solidFill>
                  <a:srgbClr val="1F497D"/>
                </a:solidFill>
                <a:latin typeface="Poppins"/>
                <a:cs typeface="Poppins"/>
              </a:rPr>
              <a:t>LEGISLAÇÃO E ATOS NORMATIVOS DE REFERÊNCIA</a:t>
            </a:r>
          </a:p>
          <a:p>
            <a:pPr>
              <a:lnSpc>
                <a:spcPct val="150000"/>
              </a:lnSpc>
            </a:pPr>
            <a:r>
              <a:rPr lang="pt-BR" sz="2000">
                <a:solidFill>
                  <a:srgbClr val="1F497D"/>
                </a:solidFill>
                <a:latin typeface="Poppins"/>
                <a:cs typeface="Poppins"/>
              </a:rPr>
              <a:t>Leis que criam o novo modelo de cargos em comissão e funções de confiança:</a:t>
            </a:r>
          </a:p>
          <a:p>
            <a:pPr>
              <a:lnSpc>
                <a:spcPct val="150000"/>
              </a:lnSpc>
            </a:pPr>
            <a:r>
              <a:rPr lang="pt-BR" sz="2000">
                <a:solidFill>
                  <a:srgbClr val="1F497D"/>
                </a:solidFill>
                <a:latin typeface="Poppins"/>
                <a:ea typeface="+mn-lt"/>
                <a:cs typeface="Poppins"/>
                <a:hlinkClick r:id="rId5"/>
              </a:rPr>
              <a:t>https://legislacao.prefeitura.sp.gov.br/leis/lei-17708-de-3-de-novembro-de-2021</a:t>
            </a:r>
            <a:r>
              <a:rPr lang="pt-BR" sz="2000">
                <a:solidFill>
                  <a:srgbClr val="1F497D"/>
                </a:solidFill>
                <a:latin typeface="Poppins"/>
                <a:ea typeface="+mn-lt"/>
                <a:cs typeface="Poppins"/>
              </a:rPr>
              <a:t> </a:t>
            </a:r>
            <a:endParaRPr lang="pt-BR" sz="2000">
              <a:solidFill>
                <a:srgbClr val="1F497D"/>
              </a:solidFill>
              <a:latin typeface="Poppins"/>
              <a:cs typeface="Poppins"/>
            </a:endParaRPr>
          </a:p>
          <a:p>
            <a:pPr>
              <a:lnSpc>
                <a:spcPct val="150000"/>
              </a:lnSpc>
            </a:pPr>
            <a:r>
              <a:rPr lang="pt-BR" sz="2000">
                <a:solidFill>
                  <a:srgbClr val="1F497D"/>
                </a:solidFill>
                <a:latin typeface="Poppins"/>
                <a:ea typeface="+mn-lt"/>
                <a:cs typeface="Poppins"/>
                <a:hlinkClick r:id="rId6"/>
              </a:rPr>
              <a:t>https://legislacao.prefeitura.sp.gov.br/leis/lei-17720-de-2-de-dezembro-de-2021</a:t>
            </a:r>
            <a:r>
              <a:rPr lang="pt-BR" sz="2000">
                <a:solidFill>
                  <a:srgbClr val="1F497D"/>
                </a:solidFill>
                <a:latin typeface="Poppins"/>
                <a:ea typeface="+mn-lt"/>
                <a:cs typeface="Poppins"/>
              </a:rPr>
              <a:t> </a:t>
            </a:r>
            <a:br>
              <a:rPr lang="pt-BR" sz="2000">
                <a:solidFill>
                  <a:srgbClr val="1F497D"/>
                </a:solidFill>
                <a:latin typeface="Poppins"/>
                <a:ea typeface="+mn-lt"/>
                <a:cs typeface="Poppins"/>
              </a:rPr>
            </a:br>
            <a:endParaRPr lang="pt-BR" sz="2000">
              <a:solidFill>
                <a:srgbClr val="1F497D"/>
              </a:solidFill>
              <a:latin typeface="Poppins"/>
              <a:cs typeface="Poppins"/>
            </a:endParaRPr>
          </a:p>
          <a:p>
            <a:pPr>
              <a:lnSpc>
                <a:spcPct val="150000"/>
              </a:lnSpc>
            </a:pPr>
            <a:r>
              <a:rPr lang="pt-BR" sz="2000">
                <a:solidFill>
                  <a:srgbClr val="1F497D"/>
                </a:solidFill>
                <a:latin typeface="Poppins"/>
                <a:cs typeface="Poppins"/>
              </a:rPr>
              <a:t>Decreto regulamentador:</a:t>
            </a:r>
          </a:p>
          <a:p>
            <a:pPr>
              <a:lnSpc>
                <a:spcPct val="150000"/>
              </a:lnSpc>
            </a:pPr>
            <a:r>
              <a:rPr lang="pt-BR" sz="2000">
                <a:solidFill>
                  <a:srgbClr val="1F497D"/>
                </a:solidFill>
                <a:latin typeface="Poppins"/>
                <a:ea typeface="+mn-lt"/>
                <a:cs typeface="Poppins"/>
                <a:hlinkClick r:id="rId7"/>
              </a:rPr>
              <a:t>https://legislacao.prefeitura.sp.gov.br/busca?nr_lei=61.242</a:t>
            </a:r>
            <a:endParaRPr lang="pt-BR" sz="2000">
              <a:solidFill>
                <a:srgbClr val="1F497D"/>
              </a:solidFill>
              <a:latin typeface="Poppins"/>
              <a:ea typeface="+mn-lt"/>
              <a:cs typeface="Poppins"/>
            </a:endParaRPr>
          </a:p>
          <a:p>
            <a:pPr>
              <a:lnSpc>
                <a:spcPct val="150000"/>
              </a:lnSpc>
            </a:pPr>
            <a:endParaRPr lang="pt-BR" sz="2000">
              <a:solidFill>
                <a:srgbClr val="1F497D"/>
              </a:solidFill>
              <a:latin typeface="Poppins"/>
              <a:ea typeface="+mn-lt"/>
              <a:cs typeface="Poppins"/>
            </a:endParaRPr>
          </a:p>
          <a:p>
            <a:r>
              <a:rPr lang="pt-BR" sz="2000">
                <a:solidFill>
                  <a:srgbClr val="1F497D"/>
                </a:solidFill>
                <a:latin typeface="Poppins"/>
                <a:ea typeface="+mn-lt"/>
                <a:cs typeface="Poppins"/>
              </a:rPr>
              <a:t>Decreto de criação do Quadro Específico:</a:t>
            </a:r>
          </a:p>
          <a:p>
            <a:pPr>
              <a:lnSpc>
                <a:spcPct val="150000"/>
              </a:lnSpc>
            </a:pPr>
            <a:r>
              <a:rPr lang="pt-BR" sz="2000">
                <a:solidFill>
                  <a:srgbClr val="1F497D"/>
                </a:solidFill>
                <a:latin typeface="Poppins"/>
                <a:ea typeface="+mn-lt"/>
                <a:cs typeface="Poppins"/>
                <a:hlinkClick r:id="rId8"/>
              </a:rPr>
              <a:t>https://legislacao.prefeitura.sp.gov.br/leis/decreto-45751-de-04-de-marco-de-2005</a:t>
            </a:r>
            <a:endParaRPr lang="pt-BR" sz="2000">
              <a:solidFill>
                <a:srgbClr val="1F497D"/>
              </a:solidFill>
              <a:latin typeface="Poppins"/>
              <a:ea typeface="+mn-lt"/>
              <a:cs typeface="Poppins"/>
            </a:endParaRPr>
          </a:p>
          <a:p>
            <a:pPr>
              <a:lnSpc>
                <a:spcPct val="150000"/>
              </a:lnSpc>
            </a:pPr>
            <a:endParaRPr lang="pt-BR" sz="2000">
              <a:solidFill>
                <a:srgbClr val="1F497D"/>
              </a:solidFill>
              <a:latin typeface="Poppins"/>
              <a:ea typeface="+mn-lt"/>
              <a:cs typeface="Poppins"/>
            </a:endParaRPr>
          </a:p>
          <a:p>
            <a:pPr>
              <a:lnSpc>
                <a:spcPct val="150000"/>
              </a:lnSpc>
            </a:pPr>
            <a:r>
              <a:rPr lang="pt-BR" sz="2000">
                <a:solidFill>
                  <a:srgbClr val="1F497D"/>
                </a:solidFill>
                <a:latin typeface="Poppins"/>
                <a:cs typeface="Poppins"/>
              </a:rPr>
              <a:t>Atribuições de COGEDI: </a:t>
            </a:r>
          </a:p>
          <a:p>
            <a:pPr>
              <a:lnSpc>
                <a:spcPct val="150000"/>
              </a:lnSpc>
            </a:pPr>
            <a:r>
              <a:rPr lang="pt-BR" sz="2000">
                <a:solidFill>
                  <a:srgbClr val="1F497D"/>
                </a:solidFill>
                <a:latin typeface="Poppins"/>
                <a:ea typeface="+mn-lt"/>
                <a:cs typeface="Poppins"/>
                <a:hlinkClick r:id="rId9"/>
              </a:rPr>
              <a:t>https://legislacao.prefeitura.sp.gov.br/leis/decreto-62208-de-28-de-fevereiro-de-2023</a:t>
            </a:r>
            <a:r>
              <a:rPr lang="pt-BR" sz="2000">
                <a:solidFill>
                  <a:srgbClr val="1F497D"/>
                </a:solidFill>
                <a:latin typeface="Poppins"/>
                <a:ea typeface="+mn-lt"/>
                <a:cs typeface="Poppins"/>
              </a:rPr>
              <a:t> </a:t>
            </a:r>
            <a:endParaRPr lang="pt-BR" sz="2000">
              <a:solidFill>
                <a:srgbClr val="1F497D"/>
              </a:solidFill>
              <a:latin typeface="Poppins"/>
              <a:cs typeface="Poppins"/>
            </a:endParaRPr>
          </a:p>
        </p:txBody>
      </p:sp>
      <p:sp>
        <p:nvSpPr>
          <p:cNvPr id="11" name="CaixaDeTexto 10">
            <a:extLst>
              <a:ext uri="{FF2B5EF4-FFF2-40B4-BE49-F238E27FC236}">
                <a16:creationId xmlns:a16="http://schemas.microsoft.com/office/drawing/2014/main" id="{20AF8DC3-3739-38B7-6A11-5BB6CCA2A446}"/>
              </a:ext>
            </a:extLst>
          </p:cNvPr>
          <p:cNvSpPr txBox="1"/>
          <p:nvPr/>
        </p:nvSpPr>
        <p:spPr>
          <a:xfrm>
            <a:off x="8995760" y="4748745"/>
            <a:ext cx="84483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pt-BR" sz="2000">
              <a:solidFill>
                <a:srgbClr val="1F497D"/>
              </a:solidFill>
              <a:latin typeface="Poppins"/>
              <a:cs typeface="Poppins"/>
            </a:endParaRPr>
          </a:p>
        </p:txBody>
      </p:sp>
    </p:spTree>
    <p:extLst>
      <p:ext uri="{BB962C8B-B14F-4D97-AF65-F5344CB8AC3E}">
        <p14:creationId xmlns:p14="http://schemas.microsoft.com/office/powerpoint/2010/main" val="602277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524319" cy="10287000"/>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2">
              <a:alphaModFix amt="62000"/>
            </a:blip>
            <a:stretch>
              <a:fillRect l="-1020" t="-40886" b="-120702"/>
            </a:stretch>
          </a:blipFill>
        </p:spPr>
      </p:sp>
      <p:grpSp>
        <p:nvGrpSpPr>
          <p:cNvPr id="3" name="Group 3"/>
          <p:cNvGrpSpPr/>
          <p:nvPr/>
        </p:nvGrpSpPr>
        <p:grpSpPr>
          <a:xfrm>
            <a:off x="-602413" y="-1105761"/>
            <a:ext cx="7336602" cy="11392761"/>
            <a:chOff x="0" y="0"/>
            <a:chExt cx="1932274" cy="3000563"/>
          </a:xfrm>
        </p:grpSpPr>
        <p:sp>
          <p:nvSpPr>
            <p:cNvPr id="4" name="Freeform 4"/>
            <p:cNvSpPr/>
            <p:nvPr/>
          </p:nvSpPr>
          <p:spPr>
            <a:xfrm>
              <a:off x="0" y="0"/>
              <a:ext cx="1932274" cy="3000563"/>
            </a:xfrm>
            <a:custGeom>
              <a:avLst/>
              <a:gdLst/>
              <a:ahLst/>
              <a:cxnLst/>
              <a:rect l="l" t="t" r="r" b="b"/>
              <a:pathLst>
                <a:path w="1932274" h="3000563">
                  <a:moveTo>
                    <a:pt x="0" y="0"/>
                  </a:moveTo>
                  <a:lnTo>
                    <a:pt x="1932274" y="0"/>
                  </a:lnTo>
                  <a:lnTo>
                    <a:pt x="1932274" y="3000563"/>
                  </a:lnTo>
                  <a:lnTo>
                    <a:pt x="0" y="3000563"/>
                  </a:lnTo>
                  <a:close/>
                </a:path>
              </a:pathLst>
            </a:custGeom>
            <a:solidFill>
              <a:srgbClr val="1A3C73"/>
            </a:solidFill>
          </p:spPr>
        </p:sp>
        <p:sp>
          <p:nvSpPr>
            <p:cNvPr id="5" name="TextBox 5"/>
            <p:cNvSpPr txBox="1"/>
            <p:nvPr/>
          </p:nvSpPr>
          <p:spPr>
            <a:xfrm>
              <a:off x="0" y="-38100"/>
              <a:ext cx="1932274" cy="303866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15575" y="730170"/>
            <a:ext cx="19107453" cy="6881903"/>
            <a:chOff x="0" y="0"/>
            <a:chExt cx="2830134" cy="1019325"/>
          </a:xfrm>
        </p:grpSpPr>
        <p:sp>
          <p:nvSpPr>
            <p:cNvPr id="7" name="Freeform 7"/>
            <p:cNvSpPr/>
            <p:nvPr/>
          </p:nvSpPr>
          <p:spPr>
            <a:xfrm>
              <a:off x="0" y="0"/>
              <a:ext cx="2830134" cy="1019325"/>
            </a:xfrm>
            <a:custGeom>
              <a:avLst/>
              <a:gdLst/>
              <a:ahLst/>
              <a:cxnLst/>
              <a:rect l="l" t="t" r="r" b="b"/>
              <a:pathLst>
                <a:path w="2830134" h="1019325">
                  <a:moveTo>
                    <a:pt x="20664" y="0"/>
                  </a:moveTo>
                  <a:lnTo>
                    <a:pt x="2809470" y="0"/>
                  </a:lnTo>
                  <a:cubicBezTo>
                    <a:pt x="2814950" y="0"/>
                    <a:pt x="2820206" y="2177"/>
                    <a:pt x="2824081" y="6052"/>
                  </a:cubicBezTo>
                  <a:cubicBezTo>
                    <a:pt x="2827956" y="9928"/>
                    <a:pt x="2830134" y="15184"/>
                    <a:pt x="2830134" y="20664"/>
                  </a:cubicBezTo>
                  <a:lnTo>
                    <a:pt x="2830134" y="998661"/>
                  </a:lnTo>
                  <a:cubicBezTo>
                    <a:pt x="2830134" y="1010073"/>
                    <a:pt x="2820882" y="1019325"/>
                    <a:pt x="2809470" y="1019325"/>
                  </a:cubicBezTo>
                  <a:lnTo>
                    <a:pt x="20664" y="1019325"/>
                  </a:lnTo>
                  <a:cubicBezTo>
                    <a:pt x="15184" y="1019325"/>
                    <a:pt x="9928" y="1017148"/>
                    <a:pt x="6052" y="1013273"/>
                  </a:cubicBezTo>
                  <a:cubicBezTo>
                    <a:pt x="2177" y="1009397"/>
                    <a:pt x="0" y="1004141"/>
                    <a:pt x="0" y="998661"/>
                  </a:cubicBezTo>
                  <a:lnTo>
                    <a:pt x="0" y="20664"/>
                  </a:lnTo>
                  <a:cubicBezTo>
                    <a:pt x="0" y="15184"/>
                    <a:pt x="2177" y="9928"/>
                    <a:pt x="6052" y="6052"/>
                  </a:cubicBezTo>
                  <a:cubicBezTo>
                    <a:pt x="9928" y="2177"/>
                    <a:pt x="15184" y="0"/>
                    <a:pt x="20664" y="0"/>
                  </a:cubicBezTo>
                  <a:close/>
                </a:path>
              </a:pathLst>
            </a:custGeom>
            <a:solidFill>
              <a:srgbClr val="EE7830"/>
            </a:solidFill>
          </p:spPr>
        </p:sp>
        <p:sp>
          <p:nvSpPr>
            <p:cNvPr id="8" name="TextBox 8"/>
            <p:cNvSpPr txBox="1"/>
            <p:nvPr/>
          </p:nvSpPr>
          <p:spPr>
            <a:xfrm>
              <a:off x="0" y="-38100"/>
              <a:ext cx="2830134" cy="105742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8684056" y="-2436857"/>
            <a:ext cx="19680527" cy="8584357"/>
          </a:xfrm>
          <a:custGeom>
            <a:avLst/>
            <a:gdLst/>
            <a:ahLst/>
            <a:cxnLst/>
            <a:rect l="l" t="t" r="r" b="b"/>
            <a:pathLst>
              <a:path w="19680527" h="8584357">
                <a:moveTo>
                  <a:pt x="0" y="0"/>
                </a:moveTo>
                <a:lnTo>
                  <a:pt x="19680527" y="0"/>
                </a:lnTo>
                <a:lnTo>
                  <a:pt x="19680527" y="8584357"/>
                </a:lnTo>
                <a:lnTo>
                  <a:pt x="0" y="8584357"/>
                </a:lnTo>
                <a:lnTo>
                  <a:pt x="0" y="0"/>
                </a:lnTo>
                <a:close/>
              </a:path>
            </a:pathLst>
          </a:custGeom>
          <a:blipFill>
            <a:blip r:embed="rId3"/>
            <a:stretch>
              <a:fillRect l="-314" t="-24675" r="-314"/>
            </a:stretch>
          </a:blipFill>
        </p:spPr>
      </p:sp>
      <p:sp>
        <p:nvSpPr>
          <p:cNvPr id="10" name="Freeform 10"/>
          <p:cNvSpPr/>
          <p:nvPr/>
        </p:nvSpPr>
        <p:spPr>
          <a:xfrm>
            <a:off x="1028700" y="8453136"/>
            <a:ext cx="2539108" cy="919072"/>
          </a:xfrm>
          <a:custGeom>
            <a:avLst/>
            <a:gdLst/>
            <a:ahLst/>
            <a:cxnLst/>
            <a:rect l="l" t="t" r="r" b="b"/>
            <a:pathLst>
              <a:path w="2539108" h="919072">
                <a:moveTo>
                  <a:pt x="0" y="0"/>
                </a:moveTo>
                <a:lnTo>
                  <a:pt x="2539108" y="0"/>
                </a:lnTo>
                <a:lnTo>
                  <a:pt x="2539108" y="919071"/>
                </a:lnTo>
                <a:lnTo>
                  <a:pt x="0" y="919071"/>
                </a:lnTo>
                <a:lnTo>
                  <a:pt x="0" y="0"/>
                </a:lnTo>
                <a:close/>
              </a:path>
            </a:pathLst>
          </a:custGeom>
          <a:blipFill>
            <a:blip r:embed="rId4"/>
            <a:stretch>
              <a:fillRect t="-838"/>
            </a:stretch>
          </a:blipFill>
        </p:spPr>
      </p:sp>
      <p:sp>
        <p:nvSpPr>
          <p:cNvPr id="11" name="TextBox 11"/>
          <p:cNvSpPr txBox="1"/>
          <p:nvPr/>
        </p:nvSpPr>
        <p:spPr>
          <a:xfrm>
            <a:off x="2188620" y="2034901"/>
            <a:ext cx="10894147" cy="1545373"/>
          </a:xfrm>
          <a:prstGeom prst="rect">
            <a:avLst/>
          </a:prstGeom>
        </p:spPr>
        <p:txBody>
          <a:bodyPr lIns="0" tIns="0" rIns="0" bIns="0" rtlCol="0" anchor="t">
            <a:spAutoFit/>
          </a:bodyPr>
          <a:lstStyle/>
          <a:p>
            <a:pPr>
              <a:lnSpc>
                <a:spcPts val="5555"/>
              </a:lnSpc>
            </a:pPr>
            <a:r>
              <a:rPr lang="en-US" sz="5240">
                <a:solidFill>
                  <a:srgbClr val="FFFFFF"/>
                </a:solidFill>
                <a:latin typeface="Poppins 3 Bold"/>
              </a:rPr>
              <a:t>Dúvidas?</a:t>
            </a:r>
          </a:p>
          <a:p>
            <a:pPr>
              <a:lnSpc>
                <a:spcPts val="2375"/>
              </a:lnSpc>
            </a:pPr>
            <a:endParaRPr lang="en-US" sz="5240">
              <a:solidFill>
                <a:srgbClr val="FFFFFF"/>
              </a:solidFill>
              <a:latin typeface="Poppins 3 Bold"/>
            </a:endParaRPr>
          </a:p>
          <a:p>
            <a:pPr>
              <a:lnSpc>
                <a:spcPts val="4750"/>
              </a:lnSpc>
            </a:pPr>
            <a:r>
              <a:rPr lang="en-US" sz="3006">
                <a:solidFill>
                  <a:srgbClr val="FFFFFF"/>
                </a:solidFill>
                <a:latin typeface="Poppins 3"/>
              </a:rPr>
              <a:t>Envie e-mail para: </a:t>
            </a:r>
            <a:r>
              <a:rPr lang="en-US" sz="3006">
                <a:solidFill>
                  <a:srgbClr val="FFFFFF"/>
                </a:solidFill>
                <a:latin typeface="Poppins 3 Italics"/>
              </a:rPr>
              <a:t>cogedi@prefeitura.sp.gov.br</a:t>
            </a:r>
          </a:p>
        </p:txBody>
      </p:sp>
      <p:sp>
        <p:nvSpPr>
          <p:cNvPr id="12" name="Freeform 12"/>
          <p:cNvSpPr/>
          <p:nvPr/>
        </p:nvSpPr>
        <p:spPr>
          <a:xfrm>
            <a:off x="3749291" y="5664388"/>
            <a:ext cx="602870" cy="602870"/>
          </a:xfrm>
          <a:custGeom>
            <a:avLst/>
            <a:gdLst/>
            <a:ahLst/>
            <a:cxnLst/>
            <a:rect l="l" t="t" r="r" b="b"/>
            <a:pathLst>
              <a:path w="602870" h="602870">
                <a:moveTo>
                  <a:pt x="0" y="0"/>
                </a:moveTo>
                <a:lnTo>
                  <a:pt x="602870" y="0"/>
                </a:lnTo>
                <a:lnTo>
                  <a:pt x="602870" y="602871"/>
                </a:lnTo>
                <a:lnTo>
                  <a:pt x="0" y="602871"/>
                </a:lnTo>
                <a:lnTo>
                  <a:pt x="0" y="0"/>
                </a:lnTo>
                <a:close/>
              </a:path>
            </a:pathLst>
          </a:custGeom>
          <a:blipFill>
            <a:blip r:embed="rId5"/>
            <a:stretch>
              <a:fillRect/>
            </a:stretch>
          </a:blipFill>
        </p:spPr>
      </p:sp>
      <p:sp>
        <p:nvSpPr>
          <p:cNvPr id="13" name="Freeform 13"/>
          <p:cNvSpPr/>
          <p:nvPr/>
        </p:nvSpPr>
        <p:spPr>
          <a:xfrm>
            <a:off x="2966217" y="5652059"/>
            <a:ext cx="602870" cy="602870"/>
          </a:xfrm>
          <a:custGeom>
            <a:avLst/>
            <a:gdLst/>
            <a:ahLst/>
            <a:cxnLst/>
            <a:rect l="l" t="t" r="r" b="b"/>
            <a:pathLst>
              <a:path w="602870" h="602870">
                <a:moveTo>
                  <a:pt x="0" y="0"/>
                </a:moveTo>
                <a:lnTo>
                  <a:pt x="602870" y="0"/>
                </a:lnTo>
                <a:lnTo>
                  <a:pt x="602870" y="602871"/>
                </a:lnTo>
                <a:lnTo>
                  <a:pt x="0" y="602871"/>
                </a:lnTo>
                <a:lnTo>
                  <a:pt x="0" y="0"/>
                </a:lnTo>
                <a:close/>
              </a:path>
            </a:pathLst>
          </a:custGeom>
          <a:blipFill>
            <a:blip r:embed="rId6"/>
            <a:stretch>
              <a:fillRect/>
            </a:stretch>
          </a:blipFill>
        </p:spPr>
      </p:sp>
      <p:sp>
        <p:nvSpPr>
          <p:cNvPr id="14" name="Freeform 14"/>
          <p:cNvSpPr/>
          <p:nvPr/>
        </p:nvSpPr>
        <p:spPr>
          <a:xfrm>
            <a:off x="2188620" y="5652059"/>
            <a:ext cx="602870" cy="602870"/>
          </a:xfrm>
          <a:custGeom>
            <a:avLst/>
            <a:gdLst/>
            <a:ahLst/>
            <a:cxnLst/>
            <a:rect l="l" t="t" r="r" b="b"/>
            <a:pathLst>
              <a:path w="602870" h="602870">
                <a:moveTo>
                  <a:pt x="0" y="0"/>
                </a:moveTo>
                <a:lnTo>
                  <a:pt x="602871" y="0"/>
                </a:lnTo>
                <a:lnTo>
                  <a:pt x="602871" y="602871"/>
                </a:lnTo>
                <a:lnTo>
                  <a:pt x="0" y="6028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4542661" y="5626139"/>
            <a:ext cx="2586850" cy="521361"/>
          </a:xfrm>
          <a:prstGeom prst="rect">
            <a:avLst/>
          </a:prstGeom>
        </p:spPr>
        <p:txBody>
          <a:bodyPr lIns="0" tIns="0" rIns="0" bIns="0" rtlCol="0" anchor="t">
            <a:spAutoFit/>
          </a:bodyPr>
          <a:lstStyle/>
          <a:p>
            <a:pPr algn="ctr">
              <a:lnSpc>
                <a:spcPts val="4338"/>
              </a:lnSpc>
            </a:pPr>
            <a:r>
              <a:rPr lang="en-US" sz="3098">
                <a:solidFill>
                  <a:srgbClr val="FFFFFF"/>
                </a:solidFill>
                <a:latin typeface="Open Sans"/>
              </a:rPr>
              <a:t>gestaoprefsp</a:t>
            </a:r>
          </a:p>
        </p:txBody>
      </p:sp>
      <p:sp>
        <p:nvSpPr>
          <p:cNvPr id="16" name="TextBox 16"/>
          <p:cNvSpPr txBox="1"/>
          <p:nvPr/>
        </p:nvSpPr>
        <p:spPr>
          <a:xfrm>
            <a:off x="2188620" y="4628719"/>
            <a:ext cx="10894147" cy="761968"/>
          </a:xfrm>
          <a:prstGeom prst="rect">
            <a:avLst/>
          </a:prstGeom>
        </p:spPr>
        <p:txBody>
          <a:bodyPr lIns="0" tIns="0" rIns="0" bIns="0" rtlCol="0" anchor="t">
            <a:spAutoFit/>
          </a:bodyPr>
          <a:lstStyle/>
          <a:p>
            <a:pPr>
              <a:lnSpc>
                <a:spcPts val="5555"/>
              </a:lnSpc>
            </a:pPr>
            <a:r>
              <a:rPr lang="en-US" sz="5240">
                <a:solidFill>
                  <a:srgbClr val="FFFFFF"/>
                </a:solidFill>
                <a:latin typeface="Poppins 3 Bold"/>
              </a:rPr>
              <a:t>Siga a SEGES nas redes sociais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209017"/>
            <a:ext cx="18524319" cy="1923517"/>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88603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30" name="object 14"/>
          <p:cNvSpPr txBox="1"/>
          <p:nvPr/>
        </p:nvSpPr>
        <p:spPr>
          <a:xfrm>
            <a:off x="3067921" y="2065019"/>
            <a:ext cx="6866115" cy="7891904"/>
          </a:xfrm>
          <a:prstGeom prst="rect">
            <a:avLst/>
          </a:prstGeom>
        </p:spPr>
        <p:txBody>
          <a:bodyPr vert="horz" wrap="square" lIns="0" tIns="190500" rIns="0" bIns="0" rtlCol="0" anchor="t">
            <a:spAutoFit/>
          </a:bodyPr>
          <a:lstStyle/>
          <a:p>
            <a:pPr marL="25400">
              <a:spcBef>
                <a:spcPts val="1500"/>
              </a:spcBef>
            </a:pPr>
            <a:r>
              <a:rPr sz="2400" b="1">
                <a:solidFill>
                  <a:srgbClr val="1F497D"/>
                </a:solidFill>
                <a:latin typeface="Poppins" charset="0"/>
                <a:cs typeface="Poppins" charset="0"/>
              </a:rPr>
              <a:t>P</a:t>
            </a:r>
            <a:r>
              <a:rPr lang="pt-BR" sz="2400" b="1" err="1">
                <a:solidFill>
                  <a:srgbClr val="1F497D"/>
                </a:solidFill>
                <a:latin typeface="Poppins" charset="0"/>
                <a:cs typeface="Poppins" charset="0"/>
              </a:rPr>
              <a:t>ouca</a:t>
            </a:r>
            <a:r>
              <a:rPr lang="pt-BR" sz="2400" b="1">
                <a:solidFill>
                  <a:srgbClr val="1F497D"/>
                </a:solidFill>
                <a:latin typeface="Poppins" charset="0"/>
                <a:cs typeface="Poppins" charset="0"/>
              </a:rPr>
              <a:t> flexibilidade</a:t>
            </a:r>
            <a:endParaRPr sz="2400" b="1">
              <a:solidFill>
                <a:srgbClr val="1F497D"/>
              </a:solidFill>
              <a:latin typeface="Poppins" charset="0"/>
              <a:cs typeface="Poppins" charset="0"/>
            </a:endParaRPr>
          </a:p>
          <a:p>
            <a:pPr marL="25400">
              <a:spcBef>
                <a:spcPts val="868"/>
              </a:spcBef>
            </a:pPr>
            <a:r>
              <a:rPr sz="2400" err="1">
                <a:solidFill>
                  <a:srgbClr val="1F497D"/>
                </a:solidFill>
                <a:latin typeface="Poppins" charset="0"/>
                <a:cs typeface="Poppins" charset="0"/>
              </a:rPr>
              <a:t>Dificuldade</a:t>
            </a:r>
            <a:r>
              <a:rPr sz="2400">
                <a:solidFill>
                  <a:srgbClr val="1F497D"/>
                </a:solidFill>
                <a:latin typeface="Poppins" charset="0"/>
                <a:cs typeface="Poppins" charset="0"/>
              </a:rPr>
              <a:t> de </a:t>
            </a:r>
            <a:r>
              <a:rPr lang="pt-BR" sz="2400">
                <a:solidFill>
                  <a:srgbClr val="1F497D"/>
                </a:solidFill>
                <a:latin typeface="Poppins" charset="0"/>
                <a:cs typeface="Poppins" charset="0"/>
              </a:rPr>
              <a:t>r</a:t>
            </a:r>
            <a:r>
              <a:rPr sz="2400" err="1">
                <a:solidFill>
                  <a:srgbClr val="1F497D"/>
                </a:solidFill>
                <a:latin typeface="Poppins" charset="0"/>
                <a:cs typeface="Poppins" charset="0"/>
              </a:rPr>
              <a:t>emanejo</a:t>
            </a:r>
            <a:r>
              <a:rPr sz="2400">
                <a:solidFill>
                  <a:srgbClr val="1F497D"/>
                </a:solidFill>
                <a:latin typeface="Poppins" charset="0"/>
                <a:cs typeface="Poppins" charset="0"/>
              </a:rPr>
              <a:t> e </a:t>
            </a:r>
            <a:r>
              <a:rPr lang="pt-BR" sz="2400" err="1">
                <a:solidFill>
                  <a:srgbClr val="1F497D"/>
                </a:solidFill>
                <a:latin typeface="Poppins" charset="0"/>
                <a:cs typeface="Poppins" charset="0"/>
              </a:rPr>
              <a:t>reor</a:t>
            </a:r>
            <a:r>
              <a:rPr sz="2400" err="1">
                <a:solidFill>
                  <a:srgbClr val="1F497D"/>
                </a:solidFill>
                <a:latin typeface="Poppins" charset="0"/>
                <a:cs typeface="Poppins" charset="0"/>
              </a:rPr>
              <a:t>ganização</a:t>
            </a:r>
            <a:endParaRPr sz="2400">
              <a:solidFill>
                <a:srgbClr val="1F497D"/>
              </a:solidFill>
              <a:latin typeface="Poppins" charset="0"/>
              <a:cs typeface="Poppins" charset="0"/>
            </a:endParaRPr>
          </a:p>
          <a:p>
            <a:pPr>
              <a:spcBef>
                <a:spcPts val="20"/>
              </a:spcBef>
            </a:pPr>
            <a:endParaRPr lang="pt-BR" sz="2400">
              <a:solidFill>
                <a:srgbClr val="1F497D"/>
              </a:solidFill>
              <a:latin typeface="Poppins" charset="0"/>
              <a:cs typeface="Poppins" charset="0"/>
            </a:endParaRPr>
          </a:p>
          <a:p>
            <a:pPr>
              <a:spcBef>
                <a:spcPts val="20"/>
              </a:spcBef>
            </a:pPr>
            <a:endParaRPr sz="2400">
              <a:solidFill>
                <a:srgbClr val="1F497D"/>
              </a:solidFill>
              <a:latin typeface="Poppins" charset="0"/>
              <a:cs typeface="Poppins" charset="0"/>
            </a:endParaRPr>
          </a:p>
          <a:p>
            <a:pPr marL="25400"/>
            <a:r>
              <a:rPr sz="2400" b="1" err="1">
                <a:solidFill>
                  <a:srgbClr val="1F497D"/>
                </a:solidFill>
                <a:latin typeface="Poppins" charset="0"/>
                <a:cs typeface="Poppins" charset="0"/>
              </a:rPr>
              <a:t>Estrutura</a:t>
            </a:r>
            <a:r>
              <a:rPr sz="2400" b="1">
                <a:solidFill>
                  <a:srgbClr val="1F497D"/>
                </a:solidFill>
                <a:latin typeface="Poppins" charset="0"/>
                <a:cs typeface="Poppins" charset="0"/>
              </a:rPr>
              <a:t> </a:t>
            </a:r>
            <a:r>
              <a:rPr sz="2400" b="1" err="1">
                <a:solidFill>
                  <a:srgbClr val="1F497D"/>
                </a:solidFill>
                <a:latin typeface="Poppins" charset="0"/>
                <a:cs typeface="Poppins" charset="0"/>
              </a:rPr>
              <a:t>verticalizada</a:t>
            </a:r>
            <a:endParaRPr sz="2400">
              <a:solidFill>
                <a:srgbClr val="1F497D"/>
              </a:solidFill>
              <a:latin typeface="Poppins" charset="0"/>
              <a:cs typeface="Poppins" charset="0"/>
            </a:endParaRPr>
          </a:p>
          <a:p>
            <a:pPr marL="25400">
              <a:spcBef>
                <a:spcPts val="868"/>
              </a:spcBef>
            </a:pPr>
            <a:r>
              <a:rPr sz="2400">
                <a:solidFill>
                  <a:srgbClr val="1F497D"/>
                </a:solidFill>
                <a:latin typeface="Poppins" charset="0"/>
                <a:cs typeface="Poppins" charset="0"/>
              </a:rPr>
              <a:t>He</a:t>
            </a:r>
            <a:r>
              <a:rPr lang="pt-BR" sz="2400">
                <a:solidFill>
                  <a:srgbClr val="1F497D"/>
                </a:solidFill>
                <a:latin typeface="Poppins" charset="0"/>
                <a:cs typeface="Poppins" charset="0"/>
              </a:rPr>
              <a:t>r</a:t>
            </a:r>
            <a:r>
              <a:rPr sz="2400" err="1">
                <a:solidFill>
                  <a:srgbClr val="1F497D"/>
                </a:solidFill>
                <a:latin typeface="Poppins" charset="0"/>
                <a:cs typeface="Poppins" charset="0"/>
              </a:rPr>
              <a:t>ança</a:t>
            </a:r>
            <a:r>
              <a:rPr sz="2400">
                <a:solidFill>
                  <a:srgbClr val="1F497D"/>
                </a:solidFill>
                <a:latin typeface="Poppins" charset="0"/>
                <a:cs typeface="Poppins" charset="0"/>
              </a:rPr>
              <a:t> de </a:t>
            </a:r>
            <a:r>
              <a:rPr sz="2400" err="1">
                <a:solidFill>
                  <a:srgbClr val="1F497D"/>
                </a:solidFill>
                <a:latin typeface="Poppins" charset="0"/>
                <a:cs typeface="Poppins" charset="0"/>
              </a:rPr>
              <a:t>métodos</a:t>
            </a:r>
            <a:r>
              <a:rPr sz="2400">
                <a:solidFill>
                  <a:srgbClr val="1F497D"/>
                </a:solidFill>
                <a:latin typeface="Poppins" charset="0"/>
                <a:cs typeface="Poppins" charset="0"/>
              </a:rPr>
              <a:t> </a:t>
            </a:r>
            <a:r>
              <a:rPr sz="2400" err="1">
                <a:solidFill>
                  <a:srgbClr val="1F497D"/>
                </a:solidFill>
                <a:latin typeface="Poppins" charset="0"/>
                <a:cs typeface="Poppins" charset="0"/>
              </a:rPr>
              <a:t>defasados</a:t>
            </a:r>
            <a:r>
              <a:rPr sz="2400">
                <a:solidFill>
                  <a:srgbClr val="1F497D"/>
                </a:solidFill>
                <a:latin typeface="Poppins" charset="0"/>
                <a:cs typeface="Poppins" charset="0"/>
              </a:rPr>
              <a:t> de </a:t>
            </a:r>
            <a:r>
              <a:rPr sz="2400" err="1">
                <a:solidFill>
                  <a:srgbClr val="1F497D"/>
                </a:solidFill>
                <a:latin typeface="Poppins" charset="0"/>
                <a:cs typeface="Poppins" charset="0"/>
              </a:rPr>
              <a:t>gestão</a:t>
            </a:r>
            <a:endParaRPr sz="2400">
              <a:solidFill>
                <a:srgbClr val="1F497D"/>
              </a:solidFill>
              <a:latin typeface="Poppins" charset="0"/>
              <a:cs typeface="Poppins" charset="0"/>
            </a:endParaRPr>
          </a:p>
          <a:p>
            <a:pPr>
              <a:spcBef>
                <a:spcPts val="20"/>
              </a:spcBef>
            </a:pPr>
            <a:endParaRPr lang="pt-BR" sz="2400">
              <a:solidFill>
                <a:srgbClr val="1F497D"/>
              </a:solidFill>
              <a:latin typeface="Poppins" charset="0"/>
              <a:cs typeface="Poppins" charset="0"/>
            </a:endParaRPr>
          </a:p>
          <a:p>
            <a:pPr>
              <a:spcBef>
                <a:spcPts val="20"/>
              </a:spcBef>
            </a:pPr>
            <a:endParaRPr lang="pt-BR" sz="2400">
              <a:solidFill>
                <a:srgbClr val="1F497D"/>
              </a:solidFill>
              <a:latin typeface="Poppins" charset="0"/>
              <a:ea typeface="Roboto"/>
              <a:cs typeface="Poppins" charset="0"/>
            </a:endParaRPr>
          </a:p>
          <a:p>
            <a:pPr marL="25400"/>
            <a:r>
              <a:rPr sz="2400" b="1" err="1">
                <a:solidFill>
                  <a:srgbClr val="1F497D"/>
                </a:solidFill>
                <a:latin typeface="Poppins" charset="0"/>
                <a:cs typeface="Poppins" charset="0"/>
              </a:rPr>
              <a:t>Requisitos</a:t>
            </a:r>
            <a:r>
              <a:rPr sz="2400" b="1">
                <a:solidFill>
                  <a:srgbClr val="1F497D"/>
                </a:solidFill>
                <a:latin typeface="Poppins" charset="0"/>
                <a:cs typeface="Poppins" charset="0"/>
              </a:rPr>
              <a:t> de </a:t>
            </a:r>
            <a:r>
              <a:rPr sz="2400" b="1" err="1">
                <a:solidFill>
                  <a:srgbClr val="1F497D"/>
                </a:solidFill>
                <a:latin typeface="Poppins" charset="0"/>
                <a:cs typeface="Poppins" charset="0"/>
              </a:rPr>
              <a:t>ocupação</a:t>
            </a:r>
            <a:r>
              <a:rPr sz="2400" b="1">
                <a:solidFill>
                  <a:srgbClr val="1F497D"/>
                </a:solidFill>
                <a:latin typeface="Poppins" charset="0"/>
                <a:cs typeface="Poppins" charset="0"/>
              </a:rPr>
              <a:t> </a:t>
            </a:r>
            <a:r>
              <a:rPr sz="2400" b="1" err="1">
                <a:solidFill>
                  <a:srgbClr val="1F497D"/>
                </a:solidFill>
                <a:latin typeface="Poppins" charset="0"/>
                <a:cs typeface="Poppins" charset="0"/>
              </a:rPr>
              <a:t>inadequados</a:t>
            </a:r>
            <a:endParaRPr sz="2400">
              <a:solidFill>
                <a:srgbClr val="1F497D"/>
              </a:solidFill>
              <a:latin typeface="Poppins" charset="0"/>
              <a:cs typeface="Poppins" charset="0"/>
            </a:endParaRPr>
          </a:p>
          <a:p>
            <a:pPr marL="25400">
              <a:spcBef>
                <a:spcPts val="868"/>
              </a:spcBef>
            </a:pPr>
            <a:r>
              <a:rPr sz="2400" err="1">
                <a:solidFill>
                  <a:srgbClr val="1F497D"/>
                </a:solidFill>
                <a:latin typeface="Poppins" charset="0"/>
                <a:cs typeface="Poppins" charset="0"/>
              </a:rPr>
              <a:t>Individualizados</a:t>
            </a:r>
            <a:r>
              <a:rPr sz="2400">
                <a:solidFill>
                  <a:srgbClr val="1F497D"/>
                </a:solidFill>
                <a:latin typeface="Poppins" charset="0"/>
                <a:cs typeface="Poppins" charset="0"/>
              </a:rPr>
              <a:t>, </a:t>
            </a:r>
            <a:r>
              <a:rPr sz="2400" err="1">
                <a:solidFill>
                  <a:srgbClr val="1F497D"/>
                </a:solidFill>
                <a:latin typeface="Poppins" charset="0"/>
                <a:cs typeface="Poppins" charset="0"/>
              </a:rPr>
              <a:t>definidos</a:t>
            </a:r>
            <a:r>
              <a:rPr sz="2400">
                <a:solidFill>
                  <a:srgbClr val="1F497D"/>
                </a:solidFill>
                <a:latin typeface="Poppins" charset="0"/>
                <a:cs typeface="Poppins" charset="0"/>
              </a:rPr>
              <a:t> </a:t>
            </a:r>
            <a:r>
              <a:rPr sz="2400" err="1">
                <a:solidFill>
                  <a:srgbClr val="1F497D"/>
                </a:solidFill>
                <a:latin typeface="Poppins" charset="0"/>
                <a:cs typeface="Poppins" charset="0"/>
              </a:rPr>
              <a:t>em</a:t>
            </a:r>
            <a:r>
              <a:rPr sz="2400">
                <a:solidFill>
                  <a:srgbClr val="1F497D"/>
                </a:solidFill>
                <a:latin typeface="Poppins" charset="0"/>
                <a:cs typeface="Poppins" charset="0"/>
              </a:rPr>
              <a:t> Lei e </a:t>
            </a:r>
            <a:r>
              <a:rPr sz="2400" err="1">
                <a:solidFill>
                  <a:srgbClr val="1F497D"/>
                </a:solidFill>
                <a:latin typeface="Poppins" charset="0"/>
                <a:cs typeface="Poppins" charset="0"/>
              </a:rPr>
              <a:t>antiquados</a:t>
            </a:r>
            <a:endParaRPr sz="2400">
              <a:solidFill>
                <a:srgbClr val="1F497D"/>
              </a:solidFill>
              <a:latin typeface="Poppins" charset="0"/>
              <a:cs typeface="Poppins" charset="0"/>
            </a:endParaRPr>
          </a:p>
          <a:p>
            <a:pPr>
              <a:spcBef>
                <a:spcPts val="20"/>
              </a:spcBef>
            </a:pPr>
            <a:endParaRPr lang="pt-BR" sz="2400">
              <a:solidFill>
                <a:srgbClr val="1F497D"/>
              </a:solidFill>
              <a:latin typeface="Poppins" charset="0"/>
              <a:cs typeface="Poppins" charset="0"/>
            </a:endParaRPr>
          </a:p>
          <a:p>
            <a:pPr>
              <a:spcBef>
                <a:spcPts val="20"/>
              </a:spcBef>
            </a:pPr>
            <a:endParaRPr lang="pt-BR" sz="2400">
              <a:solidFill>
                <a:srgbClr val="1F497D"/>
              </a:solidFill>
              <a:latin typeface="Poppins" charset="0"/>
              <a:ea typeface="Roboto"/>
              <a:cs typeface="Poppins" charset="0"/>
            </a:endParaRPr>
          </a:p>
          <a:p>
            <a:pPr marL="25400"/>
            <a:r>
              <a:rPr lang="pt-BR" sz="2400" b="1">
                <a:solidFill>
                  <a:srgbClr val="1F497D"/>
                </a:solidFill>
                <a:latin typeface="Poppins" charset="0"/>
                <a:cs typeface="Poppins" charset="0"/>
              </a:rPr>
              <a:t>Complexidade </a:t>
            </a:r>
            <a:r>
              <a:rPr lang="pt-BR" sz="2400" b="1" err="1">
                <a:solidFill>
                  <a:srgbClr val="1F497D"/>
                </a:solidFill>
                <a:latin typeface="Poppins" charset="0"/>
                <a:cs typeface="Poppins" charset="0"/>
              </a:rPr>
              <a:t>decálculo</a:t>
            </a:r>
            <a:r>
              <a:rPr sz="2400" b="1">
                <a:solidFill>
                  <a:srgbClr val="1F497D"/>
                </a:solidFill>
                <a:latin typeface="Poppins" charset="0"/>
                <a:cs typeface="Poppins" charset="0"/>
              </a:rPr>
              <a:t> de </a:t>
            </a:r>
            <a:r>
              <a:rPr sz="2400" b="1" err="1">
                <a:solidFill>
                  <a:srgbClr val="1F497D"/>
                </a:solidFill>
                <a:latin typeface="Poppins" charset="0"/>
                <a:cs typeface="Poppins" charset="0"/>
              </a:rPr>
              <a:t>remuneração</a:t>
            </a:r>
            <a:endParaRPr sz="2400">
              <a:solidFill>
                <a:srgbClr val="1F497D"/>
              </a:solidFill>
              <a:latin typeface="Poppins" charset="0"/>
              <a:cs typeface="Poppins" charset="0"/>
            </a:endParaRPr>
          </a:p>
          <a:p>
            <a:pPr marL="25400">
              <a:spcBef>
                <a:spcPts val="1140"/>
              </a:spcBef>
            </a:pPr>
            <a:r>
              <a:rPr sz="2400" err="1">
                <a:solidFill>
                  <a:srgbClr val="1F497D"/>
                </a:solidFill>
                <a:latin typeface="Poppins" charset="0"/>
                <a:cs typeface="Poppins" charset="0"/>
              </a:rPr>
              <a:t>Muitas</a:t>
            </a:r>
            <a:r>
              <a:rPr sz="2400">
                <a:solidFill>
                  <a:srgbClr val="1F497D"/>
                </a:solidFill>
                <a:latin typeface="Poppins" charset="0"/>
                <a:cs typeface="Poppins" charset="0"/>
              </a:rPr>
              <a:t> </a:t>
            </a:r>
            <a:r>
              <a:rPr lang="pt-BR" sz="2400">
                <a:solidFill>
                  <a:srgbClr val="1F497D"/>
                </a:solidFill>
                <a:latin typeface="Poppins" charset="0"/>
                <a:cs typeface="Poppins" charset="0"/>
              </a:rPr>
              <a:t>r</a:t>
            </a:r>
            <a:r>
              <a:rPr sz="2400" err="1">
                <a:solidFill>
                  <a:srgbClr val="1F497D"/>
                </a:solidFill>
                <a:latin typeface="Poppins" charset="0"/>
                <a:cs typeface="Poppins" charset="0"/>
              </a:rPr>
              <a:t>efe</a:t>
            </a:r>
            <a:r>
              <a:rPr lang="pt-BR" sz="2400">
                <a:solidFill>
                  <a:srgbClr val="1F497D"/>
                </a:solidFill>
                <a:latin typeface="Poppins" charset="0"/>
                <a:cs typeface="Poppins" charset="0"/>
              </a:rPr>
              <a:t>r</a:t>
            </a:r>
            <a:r>
              <a:rPr sz="2400" err="1">
                <a:solidFill>
                  <a:srgbClr val="1F497D"/>
                </a:solidFill>
                <a:latin typeface="Poppins" charset="0"/>
                <a:cs typeface="Poppins" charset="0"/>
              </a:rPr>
              <a:t>ências</a:t>
            </a:r>
            <a:r>
              <a:rPr sz="2400">
                <a:solidFill>
                  <a:srgbClr val="1F497D"/>
                </a:solidFill>
                <a:latin typeface="Poppins" charset="0"/>
                <a:cs typeface="Poppins" charset="0"/>
              </a:rPr>
              <a:t>, </a:t>
            </a:r>
            <a:r>
              <a:rPr sz="2400" err="1">
                <a:solidFill>
                  <a:srgbClr val="1F497D"/>
                </a:solidFill>
                <a:latin typeface="Poppins" charset="0"/>
                <a:cs typeface="Poppins" charset="0"/>
              </a:rPr>
              <a:t>adicionais</a:t>
            </a:r>
            <a:r>
              <a:rPr sz="2400">
                <a:solidFill>
                  <a:srgbClr val="1F497D"/>
                </a:solidFill>
                <a:latin typeface="Poppins" charset="0"/>
                <a:cs typeface="Poppins" charset="0"/>
              </a:rPr>
              <a:t>, </a:t>
            </a:r>
            <a:r>
              <a:rPr sz="2400" err="1">
                <a:solidFill>
                  <a:srgbClr val="1F497D"/>
                </a:solidFill>
                <a:latin typeface="Poppins" charset="0"/>
                <a:cs typeface="Poppins" charset="0"/>
              </a:rPr>
              <a:t>ve</a:t>
            </a:r>
            <a:r>
              <a:rPr lang="pt-BR" sz="2400">
                <a:solidFill>
                  <a:srgbClr val="1F497D"/>
                </a:solidFill>
                <a:latin typeface="Poppins" charset="0"/>
                <a:cs typeface="Poppins" charset="0"/>
              </a:rPr>
              <a:t>r</a:t>
            </a:r>
            <a:r>
              <a:rPr sz="2400">
                <a:solidFill>
                  <a:srgbClr val="1F497D"/>
                </a:solidFill>
                <a:latin typeface="Poppins" charset="0"/>
                <a:cs typeface="Poppins" charset="0"/>
              </a:rPr>
              <a:t>bas, </a:t>
            </a:r>
            <a:r>
              <a:rPr sz="2400" err="1">
                <a:solidFill>
                  <a:srgbClr val="1F497D"/>
                </a:solidFill>
                <a:latin typeface="Poppins" charset="0"/>
                <a:cs typeface="Poppins" charset="0"/>
              </a:rPr>
              <a:t>etc</a:t>
            </a:r>
            <a:r>
              <a:rPr lang="pt-BR" sz="2400">
                <a:solidFill>
                  <a:srgbClr val="1F497D"/>
                </a:solidFill>
                <a:latin typeface="Poppins" charset="0"/>
                <a:cs typeface="Poppins" charset="0"/>
              </a:rPr>
              <a:t>.</a:t>
            </a:r>
            <a:endParaRPr sz="2400">
              <a:solidFill>
                <a:srgbClr val="1F497D"/>
              </a:solidFill>
              <a:latin typeface="Poppins" charset="0"/>
              <a:cs typeface="Poppins" charset="0"/>
            </a:endParaRPr>
          </a:p>
          <a:p>
            <a:pPr marL="25400">
              <a:spcBef>
                <a:spcPts val="1140"/>
              </a:spcBef>
            </a:pPr>
            <a:endParaRPr lang="pt-BR" sz="2400">
              <a:solidFill>
                <a:srgbClr val="1F497D"/>
              </a:solidFill>
              <a:latin typeface="Poppins" charset="0"/>
              <a:ea typeface="Roboto"/>
              <a:cs typeface="Poppins" charset="0"/>
            </a:endParaRPr>
          </a:p>
          <a:p>
            <a:pPr marL="25400">
              <a:spcBef>
                <a:spcPts val="2380"/>
              </a:spcBef>
            </a:pPr>
            <a:r>
              <a:rPr sz="2400" b="1" err="1">
                <a:solidFill>
                  <a:srgbClr val="1F497D"/>
                </a:solidFill>
                <a:latin typeface="Poppins" charset="0"/>
                <a:cs typeface="Poppins" charset="0"/>
              </a:rPr>
              <a:t>Falta</a:t>
            </a:r>
            <a:r>
              <a:rPr sz="2400" b="1">
                <a:solidFill>
                  <a:srgbClr val="1F497D"/>
                </a:solidFill>
                <a:latin typeface="Poppins" charset="0"/>
                <a:cs typeface="Poppins" charset="0"/>
              </a:rPr>
              <a:t> de </a:t>
            </a:r>
            <a:r>
              <a:rPr sz="2400" b="1" err="1">
                <a:solidFill>
                  <a:srgbClr val="1F497D"/>
                </a:solidFill>
                <a:latin typeface="Poppins" charset="0"/>
                <a:cs typeface="Poppins" charset="0"/>
              </a:rPr>
              <a:t>isonomia</a:t>
            </a:r>
            <a:r>
              <a:rPr sz="2400" b="1">
                <a:solidFill>
                  <a:srgbClr val="1F497D"/>
                </a:solidFill>
                <a:latin typeface="Poppins" charset="0"/>
                <a:cs typeface="Poppins" charset="0"/>
              </a:rPr>
              <a:t> </a:t>
            </a:r>
            <a:r>
              <a:rPr sz="2400" b="1" err="1">
                <a:solidFill>
                  <a:srgbClr val="1F497D"/>
                </a:solidFill>
                <a:latin typeface="Poppins" charset="0"/>
                <a:cs typeface="Poppins" charset="0"/>
              </a:rPr>
              <a:t>na</a:t>
            </a:r>
            <a:r>
              <a:rPr sz="2400" b="1">
                <a:solidFill>
                  <a:srgbClr val="1F497D"/>
                </a:solidFill>
                <a:latin typeface="Poppins" charset="0"/>
                <a:cs typeface="Poppins" charset="0"/>
              </a:rPr>
              <a:t> </a:t>
            </a:r>
            <a:r>
              <a:rPr sz="2400" b="1" err="1">
                <a:solidFill>
                  <a:srgbClr val="1F497D"/>
                </a:solidFill>
                <a:latin typeface="Poppins" charset="0"/>
                <a:cs typeface="Poppins" charset="0"/>
              </a:rPr>
              <a:t>remuneração</a:t>
            </a:r>
            <a:endParaRPr sz="2400">
              <a:solidFill>
                <a:srgbClr val="1F497D"/>
              </a:solidFill>
              <a:latin typeface="Poppins" charset="0"/>
              <a:cs typeface="Poppins" charset="0"/>
            </a:endParaRPr>
          </a:p>
          <a:p>
            <a:pPr marL="25400">
              <a:spcBef>
                <a:spcPts val="890"/>
              </a:spcBef>
            </a:pPr>
            <a:r>
              <a:rPr sz="2400">
                <a:solidFill>
                  <a:srgbClr val="1F497D"/>
                </a:solidFill>
                <a:latin typeface="Poppins" charset="0"/>
                <a:cs typeface="Poppins" charset="0"/>
              </a:rPr>
              <a:t>Se</a:t>
            </a:r>
            <a:r>
              <a:rPr lang="pt-BR" sz="2400">
                <a:solidFill>
                  <a:srgbClr val="1F497D"/>
                </a:solidFill>
                <a:latin typeface="Poppins" charset="0"/>
                <a:cs typeface="Poppins" charset="0"/>
              </a:rPr>
              <a:t>r</a:t>
            </a:r>
            <a:r>
              <a:rPr sz="2400" err="1">
                <a:solidFill>
                  <a:srgbClr val="1F497D"/>
                </a:solidFill>
                <a:latin typeface="Poppins" charset="0"/>
                <a:cs typeface="Poppins" charset="0"/>
              </a:rPr>
              <a:t>vido</a:t>
            </a:r>
            <a:r>
              <a:rPr lang="pt-BR" sz="2400">
                <a:solidFill>
                  <a:srgbClr val="1F497D"/>
                </a:solidFill>
                <a:latin typeface="Poppins" charset="0"/>
                <a:cs typeface="Poppins" charset="0"/>
              </a:rPr>
              <a:t>r</a:t>
            </a:r>
            <a:r>
              <a:rPr sz="2400">
                <a:solidFill>
                  <a:srgbClr val="1F497D"/>
                </a:solidFill>
                <a:latin typeface="Poppins" charset="0"/>
                <a:cs typeface="Poppins" charset="0"/>
              </a:rPr>
              <a:t> </a:t>
            </a:r>
            <a:r>
              <a:rPr lang="pt-BR" sz="2400">
                <a:solidFill>
                  <a:srgbClr val="1F497D"/>
                </a:solidFill>
                <a:latin typeface="Poppins" charset="0"/>
                <a:cs typeface="Poppins" charset="0"/>
              </a:rPr>
              <a:t>r</a:t>
            </a:r>
            <a:r>
              <a:rPr sz="2400" err="1">
                <a:solidFill>
                  <a:srgbClr val="1F497D"/>
                </a:solidFill>
                <a:latin typeface="Poppins" charset="0"/>
                <a:cs typeface="Poppins" charset="0"/>
              </a:rPr>
              <a:t>ecebe</a:t>
            </a:r>
            <a:r>
              <a:rPr sz="2400">
                <a:solidFill>
                  <a:srgbClr val="1F497D"/>
                </a:solidFill>
                <a:latin typeface="Poppins" charset="0"/>
                <a:cs typeface="Poppins" charset="0"/>
              </a:rPr>
              <a:t> de </a:t>
            </a:r>
            <a:r>
              <a:rPr sz="2400" err="1">
                <a:solidFill>
                  <a:srgbClr val="1F497D"/>
                </a:solidFill>
                <a:latin typeface="Poppins" charset="0"/>
                <a:cs typeface="Poppins" charset="0"/>
              </a:rPr>
              <a:t>aco</a:t>
            </a:r>
            <a:r>
              <a:rPr lang="pt-BR" sz="2400">
                <a:solidFill>
                  <a:srgbClr val="1F497D"/>
                </a:solidFill>
                <a:latin typeface="Poppins" charset="0"/>
                <a:cs typeface="Poppins" charset="0"/>
              </a:rPr>
              <a:t>r</a:t>
            </a:r>
            <a:r>
              <a:rPr sz="2400">
                <a:solidFill>
                  <a:srgbClr val="1F497D"/>
                </a:solidFill>
                <a:latin typeface="Poppins" charset="0"/>
                <a:cs typeface="Poppins" charset="0"/>
              </a:rPr>
              <a:t>do com a </a:t>
            </a:r>
            <a:r>
              <a:rPr sz="2400" err="1">
                <a:solidFill>
                  <a:srgbClr val="1F497D"/>
                </a:solidFill>
                <a:latin typeface="Poppins" charset="0"/>
                <a:cs typeface="Poppins" charset="0"/>
              </a:rPr>
              <a:t>ca</a:t>
            </a:r>
            <a:r>
              <a:rPr lang="pt-BR" sz="2400" err="1">
                <a:solidFill>
                  <a:srgbClr val="1F497D"/>
                </a:solidFill>
                <a:latin typeface="Poppins" charset="0"/>
                <a:cs typeface="Poppins" charset="0"/>
              </a:rPr>
              <a:t>rr</a:t>
            </a:r>
            <a:r>
              <a:rPr sz="2400" err="1">
                <a:solidFill>
                  <a:srgbClr val="1F497D"/>
                </a:solidFill>
                <a:latin typeface="Poppins" charset="0"/>
                <a:cs typeface="Poppins" charset="0"/>
              </a:rPr>
              <a:t>ei</a:t>
            </a:r>
            <a:r>
              <a:rPr lang="pt-BR" sz="2400">
                <a:solidFill>
                  <a:srgbClr val="1F497D"/>
                </a:solidFill>
                <a:latin typeface="Poppins" charset="0"/>
                <a:cs typeface="Poppins" charset="0"/>
              </a:rPr>
              <a:t>r</a:t>
            </a:r>
            <a:r>
              <a:rPr sz="2400">
                <a:solidFill>
                  <a:srgbClr val="1F497D"/>
                </a:solidFill>
                <a:latin typeface="Poppins" charset="0"/>
                <a:cs typeface="Poppins" charset="0"/>
              </a:rPr>
              <a:t>a</a:t>
            </a:r>
          </a:p>
        </p:txBody>
      </p:sp>
      <p:sp>
        <p:nvSpPr>
          <p:cNvPr id="37" name="object 16"/>
          <p:cNvSpPr/>
          <p:nvPr/>
        </p:nvSpPr>
        <p:spPr>
          <a:xfrm>
            <a:off x="1541509" y="2010385"/>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sp>
        <p:nvSpPr>
          <p:cNvPr id="40" name="object 19"/>
          <p:cNvSpPr/>
          <p:nvPr/>
        </p:nvSpPr>
        <p:spPr>
          <a:xfrm>
            <a:off x="1541509" y="5386549"/>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sp>
        <p:nvSpPr>
          <p:cNvPr id="46" name="object 25"/>
          <p:cNvSpPr/>
          <p:nvPr/>
        </p:nvSpPr>
        <p:spPr>
          <a:xfrm>
            <a:off x="1541509" y="6976325"/>
            <a:ext cx="1238250" cy="1238250"/>
          </a:xfrm>
          <a:custGeom>
            <a:avLst/>
            <a:gdLst/>
            <a:ahLst/>
            <a:cxnLst/>
            <a:rect l="l" t="t" r="r" b="b"/>
            <a:pathLst>
              <a:path w="619125" h="619125">
                <a:moveTo>
                  <a:pt x="309575" y="0"/>
                </a:moveTo>
                <a:lnTo>
                  <a:pt x="263658" y="3338"/>
                </a:lnTo>
                <a:lnTo>
                  <a:pt x="219889" y="13041"/>
                </a:lnTo>
                <a:lnTo>
                  <a:pt x="178739" y="28641"/>
                </a:lnTo>
                <a:lnTo>
                  <a:pt x="140674" y="49670"/>
                </a:lnTo>
                <a:lnTo>
                  <a:pt x="106164" y="75660"/>
                </a:lnTo>
                <a:lnTo>
                  <a:pt x="75678" y="106143"/>
                </a:lnTo>
                <a:lnTo>
                  <a:pt x="49683" y="140651"/>
                </a:lnTo>
                <a:lnTo>
                  <a:pt x="28650" y="178717"/>
                </a:lnTo>
                <a:lnTo>
                  <a:pt x="13045" y="219871"/>
                </a:lnTo>
                <a:lnTo>
                  <a:pt x="3339" y="263646"/>
                </a:lnTo>
                <a:lnTo>
                  <a:pt x="0" y="309575"/>
                </a:lnTo>
                <a:lnTo>
                  <a:pt x="3339" y="355219"/>
                </a:lnTo>
                <a:lnTo>
                  <a:pt x="13045" y="398817"/>
                </a:lnTo>
                <a:lnTo>
                  <a:pt x="28650" y="439884"/>
                </a:lnTo>
                <a:lnTo>
                  <a:pt x="49683" y="477935"/>
                </a:lnTo>
                <a:lnTo>
                  <a:pt x="75678" y="512485"/>
                </a:lnTo>
                <a:lnTo>
                  <a:pt x="106164" y="543049"/>
                </a:lnTo>
                <a:lnTo>
                  <a:pt x="140674" y="569144"/>
                </a:lnTo>
                <a:lnTo>
                  <a:pt x="178739" y="590283"/>
                </a:lnTo>
                <a:lnTo>
                  <a:pt x="219889" y="605983"/>
                </a:lnTo>
                <a:lnTo>
                  <a:pt x="263658" y="615758"/>
                </a:lnTo>
                <a:lnTo>
                  <a:pt x="309575" y="619125"/>
                </a:lnTo>
                <a:lnTo>
                  <a:pt x="355219" y="615758"/>
                </a:lnTo>
                <a:lnTo>
                  <a:pt x="398817" y="605983"/>
                </a:lnTo>
                <a:lnTo>
                  <a:pt x="439884" y="590283"/>
                </a:lnTo>
                <a:lnTo>
                  <a:pt x="477935" y="569144"/>
                </a:lnTo>
                <a:lnTo>
                  <a:pt x="512485" y="543049"/>
                </a:lnTo>
                <a:lnTo>
                  <a:pt x="543049" y="512485"/>
                </a:lnTo>
                <a:lnTo>
                  <a:pt x="569144" y="477935"/>
                </a:lnTo>
                <a:lnTo>
                  <a:pt x="590283" y="439884"/>
                </a:lnTo>
                <a:lnTo>
                  <a:pt x="605983" y="398817"/>
                </a:lnTo>
                <a:lnTo>
                  <a:pt x="615758" y="355219"/>
                </a:lnTo>
                <a:lnTo>
                  <a:pt x="619125" y="309575"/>
                </a:lnTo>
                <a:lnTo>
                  <a:pt x="615758" y="263646"/>
                </a:lnTo>
                <a:lnTo>
                  <a:pt x="605983" y="219871"/>
                </a:lnTo>
                <a:lnTo>
                  <a:pt x="590283" y="178717"/>
                </a:lnTo>
                <a:lnTo>
                  <a:pt x="569144" y="140651"/>
                </a:lnTo>
                <a:lnTo>
                  <a:pt x="543049" y="106143"/>
                </a:lnTo>
                <a:lnTo>
                  <a:pt x="512485" y="75660"/>
                </a:lnTo>
                <a:lnTo>
                  <a:pt x="477935" y="49670"/>
                </a:lnTo>
                <a:lnTo>
                  <a:pt x="439884" y="28641"/>
                </a:lnTo>
                <a:lnTo>
                  <a:pt x="398817" y="13041"/>
                </a:lnTo>
                <a:lnTo>
                  <a:pt x="355219" y="3338"/>
                </a:lnTo>
                <a:lnTo>
                  <a:pt x="309575"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sp>
        <p:nvSpPr>
          <p:cNvPr id="49" name="object 28"/>
          <p:cNvSpPr/>
          <p:nvPr/>
        </p:nvSpPr>
        <p:spPr>
          <a:xfrm>
            <a:off x="1541509" y="3751123"/>
            <a:ext cx="1238250" cy="1219200"/>
          </a:xfrm>
          <a:custGeom>
            <a:avLst/>
            <a:gdLst/>
            <a:ahLst/>
            <a:cxnLst/>
            <a:rect l="l" t="t" r="r" b="b"/>
            <a:pathLst>
              <a:path w="619125" h="609600">
                <a:moveTo>
                  <a:pt x="309575" y="0"/>
                </a:moveTo>
                <a:lnTo>
                  <a:pt x="263658" y="3289"/>
                </a:lnTo>
                <a:lnTo>
                  <a:pt x="219889" y="12848"/>
                </a:lnTo>
                <a:lnTo>
                  <a:pt x="178739" y="28215"/>
                </a:lnTo>
                <a:lnTo>
                  <a:pt x="140674" y="48928"/>
                </a:lnTo>
                <a:lnTo>
                  <a:pt x="106164" y="74525"/>
                </a:lnTo>
                <a:lnTo>
                  <a:pt x="75678" y="104544"/>
                </a:lnTo>
                <a:lnTo>
                  <a:pt x="49683" y="138523"/>
                </a:lnTo>
                <a:lnTo>
                  <a:pt x="28650" y="176000"/>
                </a:lnTo>
                <a:lnTo>
                  <a:pt x="13045" y="216513"/>
                </a:lnTo>
                <a:lnTo>
                  <a:pt x="3339" y="259600"/>
                </a:lnTo>
                <a:lnTo>
                  <a:pt x="0" y="304800"/>
                </a:lnTo>
                <a:lnTo>
                  <a:pt x="3339" y="349741"/>
                </a:lnTo>
                <a:lnTo>
                  <a:pt x="13045" y="392668"/>
                </a:lnTo>
                <a:lnTo>
                  <a:pt x="28650" y="433104"/>
                </a:lnTo>
                <a:lnTo>
                  <a:pt x="49683" y="470571"/>
                </a:lnTo>
                <a:lnTo>
                  <a:pt x="75678" y="504591"/>
                </a:lnTo>
                <a:lnTo>
                  <a:pt x="106164" y="534688"/>
                </a:lnTo>
                <a:lnTo>
                  <a:pt x="140674" y="560383"/>
                </a:lnTo>
                <a:lnTo>
                  <a:pt x="178739" y="581199"/>
                </a:lnTo>
                <a:lnTo>
                  <a:pt x="219889" y="596659"/>
                </a:lnTo>
                <a:lnTo>
                  <a:pt x="263658" y="606285"/>
                </a:lnTo>
                <a:lnTo>
                  <a:pt x="309575" y="609600"/>
                </a:lnTo>
                <a:lnTo>
                  <a:pt x="355219" y="606285"/>
                </a:lnTo>
                <a:lnTo>
                  <a:pt x="398817" y="596659"/>
                </a:lnTo>
                <a:lnTo>
                  <a:pt x="439884" y="581199"/>
                </a:lnTo>
                <a:lnTo>
                  <a:pt x="477935" y="560383"/>
                </a:lnTo>
                <a:lnTo>
                  <a:pt x="512485" y="534688"/>
                </a:lnTo>
                <a:lnTo>
                  <a:pt x="543049" y="504591"/>
                </a:lnTo>
                <a:lnTo>
                  <a:pt x="569144" y="470571"/>
                </a:lnTo>
                <a:lnTo>
                  <a:pt x="590283" y="433104"/>
                </a:lnTo>
                <a:lnTo>
                  <a:pt x="605983" y="392668"/>
                </a:lnTo>
                <a:lnTo>
                  <a:pt x="615758" y="349741"/>
                </a:lnTo>
                <a:lnTo>
                  <a:pt x="619125" y="304800"/>
                </a:lnTo>
                <a:lnTo>
                  <a:pt x="615758" y="259600"/>
                </a:lnTo>
                <a:lnTo>
                  <a:pt x="605983" y="216513"/>
                </a:lnTo>
                <a:lnTo>
                  <a:pt x="590283" y="176000"/>
                </a:lnTo>
                <a:lnTo>
                  <a:pt x="569144" y="138523"/>
                </a:lnTo>
                <a:lnTo>
                  <a:pt x="543049" y="104544"/>
                </a:lnTo>
                <a:lnTo>
                  <a:pt x="512485" y="74525"/>
                </a:lnTo>
                <a:lnTo>
                  <a:pt x="477935" y="48928"/>
                </a:lnTo>
                <a:lnTo>
                  <a:pt x="439884" y="28215"/>
                </a:lnTo>
                <a:lnTo>
                  <a:pt x="398817" y="12848"/>
                </a:lnTo>
                <a:lnTo>
                  <a:pt x="355219" y="3289"/>
                </a:lnTo>
                <a:lnTo>
                  <a:pt x="309575"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sp>
        <p:nvSpPr>
          <p:cNvPr id="52" name="object 31"/>
          <p:cNvSpPr/>
          <p:nvPr/>
        </p:nvSpPr>
        <p:spPr>
          <a:xfrm>
            <a:off x="1541509" y="8695497"/>
            <a:ext cx="1238250" cy="1238250"/>
          </a:xfrm>
          <a:custGeom>
            <a:avLst/>
            <a:gdLst/>
            <a:ahLst/>
            <a:cxnLst/>
            <a:rect l="l" t="t" r="r" b="b"/>
            <a:pathLst>
              <a:path w="619125" h="619125">
                <a:moveTo>
                  <a:pt x="309575" y="0"/>
                </a:moveTo>
                <a:lnTo>
                  <a:pt x="263658" y="3339"/>
                </a:lnTo>
                <a:lnTo>
                  <a:pt x="219889" y="13045"/>
                </a:lnTo>
                <a:lnTo>
                  <a:pt x="178739" y="28650"/>
                </a:lnTo>
                <a:lnTo>
                  <a:pt x="140674" y="49683"/>
                </a:lnTo>
                <a:lnTo>
                  <a:pt x="106164" y="75678"/>
                </a:lnTo>
                <a:lnTo>
                  <a:pt x="75678" y="106164"/>
                </a:lnTo>
                <a:lnTo>
                  <a:pt x="49683" y="140674"/>
                </a:lnTo>
                <a:lnTo>
                  <a:pt x="28650" y="178739"/>
                </a:lnTo>
                <a:lnTo>
                  <a:pt x="13045" y="219889"/>
                </a:lnTo>
                <a:lnTo>
                  <a:pt x="3339" y="263658"/>
                </a:lnTo>
                <a:lnTo>
                  <a:pt x="0" y="309575"/>
                </a:lnTo>
                <a:lnTo>
                  <a:pt x="3339" y="355219"/>
                </a:lnTo>
                <a:lnTo>
                  <a:pt x="13045" y="398817"/>
                </a:lnTo>
                <a:lnTo>
                  <a:pt x="28650" y="439884"/>
                </a:lnTo>
                <a:lnTo>
                  <a:pt x="49683" y="477935"/>
                </a:lnTo>
                <a:lnTo>
                  <a:pt x="75678" y="512485"/>
                </a:lnTo>
                <a:lnTo>
                  <a:pt x="106164" y="543049"/>
                </a:lnTo>
                <a:lnTo>
                  <a:pt x="140674" y="569144"/>
                </a:lnTo>
                <a:lnTo>
                  <a:pt x="178739" y="590283"/>
                </a:lnTo>
                <a:lnTo>
                  <a:pt x="219889" y="605983"/>
                </a:lnTo>
                <a:lnTo>
                  <a:pt x="263658" y="615758"/>
                </a:lnTo>
                <a:lnTo>
                  <a:pt x="309575" y="619125"/>
                </a:lnTo>
                <a:lnTo>
                  <a:pt x="355219" y="615758"/>
                </a:lnTo>
                <a:lnTo>
                  <a:pt x="398817" y="605983"/>
                </a:lnTo>
                <a:lnTo>
                  <a:pt x="439884" y="590283"/>
                </a:lnTo>
                <a:lnTo>
                  <a:pt x="477935" y="569144"/>
                </a:lnTo>
                <a:lnTo>
                  <a:pt x="512485" y="543049"/>
                </a:lnTo>
                <a:lnTo>
                  <a:pt x="543049" y="512485"/>
                </a:lnTo>
                <a:lnTo>
                  <a:pt x="569144" y="477935"/>
                </a:lnTo>
                <a:lnTo>
                  <a:pt x="590283" y="439884"/>
                </a:lnTo>
                <a:lnTo>
                  <a:pt x="605983" y="398817"/>
                </a:lnTo>
                <a:lnTo>
                  <a:pt x="615758" y="355219"/>
                </a:lnTo>
                <a:lnTo>
                  <a:pt x="619125" y="309575"/>
                </a:lnTo>
                <a:lnTo>
                  <a:pt x="615758" y="263658"/>
                </a:lnTo>
                <a:lnTo>
                  <a:pt x="605983" y="219889"/>
                </a:lnTo>
                <a:lnTo>
                  <a:pt x="590283" y="178739"/>
                </a:lnTo>
                <a:lnTo>
                  <a:pt x="569144" y="140674"/>
                </a:lnTo>
                <a:lnTo>
                  <a:pt x="543049" y="106164"/>
                </a:lnTo>
                <a:lnTo>
                  <a:pt x="512485" y="75678"/>
                </a:lnTo>
                <a:lnTo>
                  <a:pt x="477935" y="49683"/>
                </a:lnTo>
                <a:lnTo>
                  <a:pt x="439884" y="28650"/>
                </a:lnTo>
                <a:lnTo>
                  <a:pt x="398817" y="13045"/>
                </a:lnTo>
                <a:lnTo>
                  <a:pt x="355219" y="3339"/>
                </a:lnTo>
                <a:lnTo>
                  <a:pt x="309575"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sp>
        <p:nvSpPr>
          <p:cNvPr id="54" name="object 34"/>
          <p:cNvSpPr txBox="1"/>
          <p:nvPr/>
        </p:nvSpPr>
        <p:spPr>
          <a:xfrm>
            <a:off x="11399810" y="2231930"/>
            <a:ext cx="7288240" cy="6674904"/>
          </a:xfrm>
          <a:prstGeom prst="rect">
            <a:avLst/>
          </a:prstGeom>
        </p:spPr>
        <p:txBody>
          <a:bodyPr vert="horz" wrap="square" lIns="0" tIns="189230" rIns="0" bIns="0" rtlCol="0" anchor="t">
            <a:spAutoFit/>
          </a:bodyPr>
          <a:lstStyle/>
          <a:p>
            <a:pPr marL="25400">
              <a:spcBef>
                <a:spcPts val="1490"/>
              </a:spcBef>
            </a:pPr>
            <a:r>
              <a:rPr sz="2400" b="1" err="1">
                <a:solidFill>
                  <a:schemeClr val="tx2"/>
                </a:solidFill>
                <a:latin typeface="Poppins" charset="0"/>
                <a:cs typeface="Poppins" charset="0"/>
              </a:rPr>
              <a:t>Defasagem</a:t>
            </a:r>
            <a:r>
              <a:rPr lang="pt-BR" sz="2400" b="1">
                <a:solidFill>
                  <a:schemeClr val="tx2"/>
                </a:solidFill>
                <a:latin typeface="Poppins" charset="0"/>
                <a:cs typeface="Poppins" charset="0"/>
              </a:rPr>
              <a:t>  </a:t>
            </a:r>
            <a:r>
              <a:rPr sz="2400" b="1" err="1">
                <a:solidFill>
                  <a:schemeClr val="tx2"/>
                </a:solidFill>
                <a:latin typeface="Poppins" charset="0"/>
                <a:cs typeface="Poppins" charset="0"/>
              </a:rPr>
              <a:t>salarial</a:t>
            </a:r>
            <a:r>
              <a:rPr sz="2400" b="1">
                <a:solidFill>
                  <a:schemeClr val="tx2"/>
                </a:solidFill>
                <a:latin typeface="Poppins" charset="0"/>
                <a:cs typeface="Poppins" charset="0"/>
              </a:rPr>
              <a:t> de </a:t>
            </a:r>
            <a:r>
              <a:rPr sz="2400" b="1" err="1">
                <a:solidFill>
                  <a:schemeClr val="tx2"/>
                </a:solidFill>
                <a:latin typeface="Poppins" charset="0"/>
                <a:cs typeface="Poppins" charset="0"/>
              </a:rPr>
              <a:t>inflação</a:t>
            </a:r>
            <a:r>
              <a:rPr sz="2400" b="1">
                <a:solidFill>
                  <a:schemeClr val="tx2"/>
                </a:solidFill>
                <a:latin typeface="Poppins" charset="0"/>
                <a:cs typeface="Poppins" charset="0"/>
              </a:rPr>
              <a:t> 200%</a:t>
            </a:r>
            <a:endParaRPr lang="pt-BR" sz="2400">
              <a:solidFill>
                <a:schemeClr val="tx2"/>
              </a:solidFill>
              <a:latin typeface="Poppins" charset="0"/>
              <a:cs typeface="Poppins" charset="0"/>
            </a:endParaRPr>
          </a:p>
          <a:p>
            <a:pPr marL="25400">
              <a:spcBef>
                <a:spcPts val="860"/>
              </a:spcBef>
            </a:pPr>
            <a:r>
              <a:rPr sz="2400" err="1">
                <a:solidFill>
                  <a:schemeClr val="tx2"/>
                </a:solidFill>
                <a:latin typeface="Poppins" charset="0"/>
                <a:cs typeface="Poppins" charset="0"/>
              </a:rPr>
              <a:t>Sem</a:t>
            </a:r>
            <a:r>
              <a:rPr sz="2400">
                <a:solidFill>
                  <a:schemeClr val="tx2"/>
                </a:solidFill>
                <a:latin typeface="Poppins" charset="0"/>
                <a:cs typeface="Poppins" charset="0"/>
              </a:rPr>
              <a:t> </a:t>
            </a:r>
            <a:r>
              <a:rPr lang="pt-BR" sz="2400">
                <a:solidFill>
                  <a:schemeClr val="tx2"/>
                </a:solidFill>
                <a:latin typeface="Poppins" charset="0"/>
                <a:cs typeface="Poppins" charset="0"/>
              </a:rPr>
              <a:t>r</a:t>
            </a:r>
            <a:r>
              <a:rPr sz="2400" err="1">
                <a:solidFill>
                  <a:schemeClr val="tx2"/>
                </a:solidFill>
                <a:latin typeface="Poppins" charset="0"/>
                <a:cs typeface="Poppins" charset="0"/>
              </a:rPr>
              <a:t>eajuste</a:t>
            </a:r>
            <a:r>
              <a:rPr sz="2400">
                <a:solidFill>
                  <a:schemeClr val="tx2"/>
                </a:solidFill>
                <a:latin typeface="Poppins" charset="0"/>
                <a:cs typeface="Poppins" charset="0"/>
              </a:rPr>
              <a:t> </a:t>
            </a:r>
            <a:r>
              <a:rPr sz="2400" err="1">
                <a:solidFill>
                  <a:schemeClr val="tx2"/>
                </a:solidFill>
                <a:latin typeface="Poppins" charset="0"/>
                <a:cs typeface="Poppins" charset="0"/>
              </a:rPr>
              <a:t>desde</a:t>
            </a:r>
            <a:r>
              <a:rPr sz="2400">
                <a:solidFill>
                  <a:schemeClr val="tx2"/>
                </a:solidFill>
                <a:latin typeface="Poppins" charset="0"/>
                <a:cs typeface="Poppins" charset="0"/>
              </a:rPr>
              <a:t> 2001</a:t>
            </a:r>
            <a:endParaRPr lang="pt-BR" sz="2400">
              <a:solidFill>
                <a:schemeClr val="tx2"/>
              </a:solidFill>
              <a:latin typeface="Poppins" charset="0"/>
              <a:cs typeface="Poppins" charset="0"/>
            </a:endParaRPr>
          </a:p>
          <a:p>
            <a:pPr marL="25400">
              <a:spcBef>
                <a:spcPts val="860"/>
              </a:spcBef>
            </a:pPr>
            <a:endParaRPr lang="pt-BR" sz="2400">
              <a:solidFill>
                <a:schemeClr val="tx2"/>
              </a:solidFill>
              <a:latin typeface="Poppins" charset="0"/>
              <a:ea typeface="Roboto"/>
              <a:cs typeface="Poppins" charset="0"/>
            </a:endParaRPr>
          </a:p>
          <a:p>
            <a:pPr marL="25400">
              <a:spcBef>
                <a:spcPts val="1930"/>
              </a:spcBef>
            </a:pPr>
            <a:r>
              <a:rPr lang="pt-BR" sz="2400" b="1">
                <a:solidFill>
                  <a:schemeClr val="tx2"/>
                </a:solidFill>
                <a:latin typeface="Poppins" charset="0"/>
                <a:cs typeface="Poppins" charset="0"/>
              </a:rPr>
              <a:t>Crescimento restrito</a:t>
            </a:r>
          </a:p>
          <a:p>
            <a:pPr marL="25400" marR="925830">
              <a:lnSpc>
                <a:spcPts val="2860"/>
              </a:lnSpc>
              <a:spcBef>
                <a:spcPts val="720"/>
              </a:spcBef>
            </a:pPr>
            <a:r>
              <a:rPr lang="pt-BR" sz="2400">
                <a:solidFill>
                  <a:schemeClr val="tx2"/>
                </a:solidFill>
                <a:latin typeface="Poppins" charset="0"/>
                <a:cs typeface="Poppins" charset="0"/>
              </a:rPr>
              <a:t>Baixa amplitude de valores entre funções</a:t>
            </a:r>
            <a:endParaRPr lang="pt-BR" sz="2400">
              <a:solidFill>
                <a:schemeClr val="tx2"/>
              </a:solidFill>
              <a:latin typeface="Poppins" charset="0"/>
              <a:ea typeface="Roboto"/>
              <a:cs typeface="Poppins" charset="0"/>
            </a:endParaRPr>
          </a:p>
          <a:p>
            <a:pPr marL="25400" marR="925830">
              <a:lnSpc>
                <a:spcPts val="2860"/>
              </a:lnSpc>
              <a:spcBef>
                <a:spcPts val="720"/>
              </a:spcBef>
            </a:pPr>
            <a:endParaRPr lang="pt-BR" sz="2400">
              <a:solidFill>
                <a:schemeClr val="tx2"/>
              </a:solidFill>
              <a:latin typeface="Poppins" charset="0"/>
              <a:ea typeface="Roboto"/>
              <a:cs typeface="Poppins" charset="0"/>
            </a:endParaRPr>
          </a:p>
          <a:p>
            <a:pPr>
              <a:spcBef>
                <a:spcPts val="20"/>
              </a:spcBef>
            </a:pPr>
            <a:endParaRPr lang="pt-BR" sz="2400">
              <a:solidFill>
                <a:schemeClr val="tx2"/>
              </a:solidFill>
              <a:latin typeface="Poppins" charset="0"/>
              <a:ea typeface="Roboto"/>
              <a:cs typeface="Poppins" charset="0"/>
            </a:endParaRPr>
          </a:p>
          <a:p>
            <a:pPr marL="25400">
              <a:spcBef>
                <a:spcPts val="10"/>
              </a:spcBef>
            </a:pPr>
            <a:r>
              <a:rPr sz="2400" b="1">
                <a:solidFill>
                  <a:schemeClr val="tx2"/>
                </a:solidFill>
                <a:latin typeface="Poppins" charset="0"/>
                <a:cs typeface="Poppins" charset="0"/>
              </a:rPr>
              <a:t>Alta </a:t>
            </a:r>
            <a:r>
              <a:rPr sz="2400" b="1" err="1">
                <a:solidFill>
                  <a:schemeClr val="tx2"/>
                </a:solidFill>
                <a:latin typeface="Poppins" charset="0"/>
                <a:cs typeface="Poppins" charset="0"/>
              </a:rPr>
              <a:t>responsabilidade</a:t>
            </a:r>
            <a:r>
              <a:rPr sz="2400" b="1">
                <a:solidFill>
                  <a:schemeClr val="tx2"/>
                </a:solidFill>
                <a:latin typeface="Poppins" charset="0"/>
                <a:cs typeface="Poppins" charset="0"/>
              </a:rPr>
              <a:t>, </a:t>
            </a:r>
            <a:r>
              <a:rPr sz="2400" b="1" err="1">
                <a:solidFill>
                  <a:schemeClr val="tx2"/>
                </a:solidFill>
                <a:latin typeface="Poppins" charset="0"/>
                <a:cs typeface="Poppins" charset="0"/>
              </a:rPr>
              <a:t>baixo</a:t>
            </a:r>
            <a:r>
              <a:rPr sz="2400" b="1">
                <a:solidFill>
                  <a:schemeClr val="tx2"/>
                </a:solidFill>
                <a:latin typeface="Poppins" charset="0"/>
                <a:cs typeface="Poppins" charset="0"/>
              </a:rPr>
              <a:t> valor</a:t>
            </a:r>
            <a:endParaRPr sz="2400">
              <a:solidFill>
                <a:schemeClr val="tx2"/>
              </a:solidFill>
              <a:latin typeface="Poppins" charset="0"/>
              <a:cs typeface="Poppins" charset="0"/>
            </a:endParaRPr>
          </a:p>
          <a:p>
            <a:pPr marL="25400" marR="925830">
              <a:lnSpc>
                <a:spcPts val="2860"/>
              </a:lnSpc>
              <a:spcBef>
                <a:spcPts val="720"/>
              </a:spcBef>
            </a:pPr>
            <a:r>
              <a:rPr sz="2400" err="1">
                <a:solidFill>
                  <a:schemeClr val="tx2"/>
                </a:solidFill>
                <a:latin typeface="Poppins" charset="0"/>
                <a:cs typeface="Poppins" charset="0"/>
              </a:rPr>
              <a:t>Remune</a:t>
            </a:r>
            <a:r>
              <a:rPr lang="pt-BR" sz="2400">
                <a:solidFill>
                  <a:schemeClr val="tx2"/>
                </a:solidFill>
                <a:latin typeface="Poppins" charset="0"/>
                <a:cs typeface="Poppins" charset="0"/>
              </a:rPr>
              <a:t>r</a:t>
            </a:r>
            <a:r>
              <a:rPr sz="2400" err="1">
                <a:solidFill>
                  <a:schemeClr val="tx2"/>
                </a:solidFill>
                <a:latin typeface="Poppins" charset="0"/>
                <a:cs typeface="Poppins" charset="0"/>
              </a:rPr>
              <a:t>ação</a:t>
            </a:r>
            <a:r>
              <a:rPr sz="2400">
                <a:solidFill>
                  <a:schemeClr val="tx2"/>
                </a:solidFill>
                <a:latin typeface="Poppins" charset="0"/>
                <a:cs typeface="Poppins" charset="0"/>
              </a:rPr>
              <a:t> </a:t>
            </a:r>
            <a:r>
              <a:rPr sz="2400" err="1">
                <a:solidFill>
                  <a:schemeClr val="tx2"/>
                </a:solidFill>
                <a:latin typeface="Poppins" charset="0"/>
                <a:cs typeface="Poppins" charset="0"/>
              </a:rPr>
              <a:t>incompatível</a:t>
            </a:r>
            <a:r>
              <a:rPr sz="2400">
                <a:solidFill>
                  <a:schemeClr val="tx2"/>
                </a:solidFill>
                <a:latin typeface="Poppins" charset="0"/>
                <a:cs typeface="Poppins" charset="0"/>
              </a:rPr>
              <a:t> com </a:t>
            </a:r>
            <a:r>
              <a:rPr sz="2400" err="1">
                <a:solidFill>
                  <a:schemeClr val="tx2"/>
                </a:solidFill>
                <a:latin typeface="Poppins" charset="0"/>
                <a:cs typeface="Poppins" charset="0"/>
              </a:rPr>
              <a:t>desafios</a:t>
            </a:r>
            <a:r>
              <a:rPr lang="pt-BR" sz="2400">
                <a:solidFill>
                  <a:schemeClr val="tx2"/>
                </a:solidFill>
                <a:latin typeface="Poppins" charset="0"/>
                <a:cs typeface="Poppins" charset="0"/>
              </a:rPr>
              <a:t> </a:t>
            </a:r>
            <a:br>
              <a:rPr lang="pt-BR" sz="2400">
                <a:solidFill>
                  <a:schemeClr val="tx2"/>
                </a:solidFill>
                <a:latin typeface="Poppins" charset="0"/>
                <a:cs typeface="Poppins" charset="0"/>
              </a:rPr>
            </a:br>
            <a:r>
              <a:rPr sz="2400" err="1">
                <a:solidFill>
                  <a:schemeClr val="tx2"/>
                </a:solidFill>
                <a:latin typeface="Poppins" charset="0"/>
                <a:cs typeface="Poppins" charset="0"/>
              </a:rPr>
              <a:t>Média</a:t>
            </a:r>
            <a:r>
              <a:rPr sz="2400">
                <a:solidFill>
                  <a:schemeClr val="tx2"/>
                </a:solidFill>
                <a:latin typeface="Poppins" charset="0"/>
                <a:cs typeface="Poppins" charset="0"/>
              </a:rPr>
              <a:t>: R$ 2.800</a:t>
            </a:r>
            <a:endParaRPr lang="pt-BR" sz="2400">
              <a:solidFill>
                <a:schemeClr val="tx2"/>
              </a:solidFill>
              <a:latin typeface="Poppins" charset="0"/>
              <a:ea typeface="Roboto"/>
              <a:cs typeface="Poppins" charset="0"/>
            </a:endParaRPr>
          </a:p>
          <a:p>
            <a:pPr marL="25400" marR="925830">
              <a:lnSpc>
                <a:spcPts val="2860"/>
              </a:lnSpc>
              <a:spcBef>
                <a:spcPts val="720"/>
              </a:spcBef>
            </a:pPr>
            <a:endParaRPr lang="pt-BR" sz="2400">
              <a:solidFill>
                <a:schemeClr val="tx2"/>
              </a:solidFill>
              <a:latin typeface="Poppins" charset="0"/>
              <a:ea typeface="Roboto"/>
              <a:cs typeface="Poppins" charset="0"/>
            </a:endParaRPr>
          </a:p>
          <a:p>
            <a:pPr marL="25400">
              <a:spcBef>
                <a:spcPts val="10"/>
              </a:spcBef>
            </a:pPr>
            <a:r>
              <a:rPr lang="pt-BR" sz="2400" b="1">
                <a:solidFill>
                  <a:schemeClr val="tx2"/>
                </a:solidFill>
                <a:latin typeface="Poppins" charset="0"/>
                <a:cs typeface="Poppins" charset="0"/>
              </a:rPr>
              <a:t>Concorrência de outros municípios</a:t>
            </a:r>
          </a:p>
          <a:p>
            <a:pPr marL="25400" marR="925830">
              <a:lnSpc>
                <a:spcPts val="2860"/>
              </a:lnSpc>
              <a:spcBef>
                <a:spcPts val="720"/>
              </a:spcBef>
            </a:pPr>
            <a:r>
              <a:rPr lang="pt-BR" sz="2400">
                <a:solidFill>
                  <a:schemeClr val="tx2"/>
                </a:solidFill>
                <a:latin typeface="Poppins" charset="0"/>
                <a:cs typeface="Poppins" charset="0"/>
              </a:rPr>
              <a:t>PMSP pagava menos que Municípios vizinhos</a:t>
            </a:r>
          </a:p>
        </p:txBody>
      </p:sp>
      <p:sp>
        <p:nvSpPr>
          <p:cNvPr id="56" name="object 36"/>
          <p:cNvSpPr/>
          <p:nvPr/>
        </p:nvSpPr>
        <p:spPr>
          <a:xfrm>
            <a:off x="9934037" y="2108150"/>
            <a:ext cx="1219200" cy="1219200"/>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sp>
        <p:nvSpPr>
          <p:cNvPr id="61" name="object 41"/>
          <p:cNvSpPr/>
          <p:nvPr/>
        </p:nvSpPr>
        <p:spPr>
          <a:xfrm>
            <a:off x="9934037" y="5833683"/>
            <a:ext cx="1219200" cy="1219200"/>
          </a:xfrm>
          <a:custGeom>
            <a:avLst/>
            <a:gdLst/>
            <a:ahLst/>
            <a:cxnLst/>
            <a:rect l="l" t="t" r="r" b="b"/>
            <a:pathLst>
              <a:path w="609600" h="609600">
                <a:moveTo>
                  <a:pt x="304800" y="0"/>
                </a:moveTo>
                <a:lnTo>
                  <a:pt x="255189" y="3970"/>
                </a:lnTo>
                <a:lnTo>
                  <a:pt x="208190" y="15471"/>
                </a:lnTo>
                <a:lnTo>
                  <a:pt x="164417" y="33888"/>
                </a:lnTo>
                <a:lnTo>
                  <a:pt x="124486" y="58606"/>
                </a:lnTo>
                <a:lnTo>
                  <a:pt x="89011" y="89011"/>
                </a:lnTo>
                <a:lnTo>
                  <a:pt x="58606" y="124486"/>
                </a:lnTo>
                <a:lnTo>
                  <a:pt x="33888" y="164417"/>
                </a:lnTo>
                <a:lnTo>
                  <a:pt x="15471" y="208190"/>
                </a:lnTo>
                <a:lnTo>
                  <a:pt x="3970" y="255189"/>
                </a:lnTo>
                <a:lnTo>
                  <a:pt x="0" y="304800"/>
                </a:lnTo>
                <a:lnTo>
                  <a:pt x="3970" y="354132"/>
                </a:lnTo>
                <a:lnTo>
                  <a:pt x="15471" y="400970"/>
                </a:lnTo>
                <a:lnTo>
                  <a:pt x="33888" y="444678"/>
                </a:lnTo>
                <a:lnTo>
                  <a:pt x="58606" y="484619"/>
                </a:lnTo>
                <a:lnTo>
                  <a:pt x="89011" y="520160"/>
                </a:lnTo>
                <a:lnTo>
                  <a:pt x="124486" y="550663"/>
                </a:lnTo>
                <a:lnTo>
                  <a:pt x="164417" y="575495"/>
                </a:lnTo>
                <a:lnTo>
                  <a:pt x="208190" y="594018"/>
                </a:lnTo>
                <a:lnTo>
                  <a:pt x="255189" y="605598"/>
                </a:lnTo>
                <a:lnTo>
                  <a:pt x="304800" y="609600"/>
                </a:lnTo>
                <a:lnTo>
                  <a:pt x="354132" y="605598"/>
                </a:lnTo>
                <a:lnTo>
                  <a:pt x="400970" y="594018"/>
                </a:lnTo>
                <a:lnTo>
                  <a:pt x="444678" y="575495"/>
                </a:lnTo>
                <a:lnTo>
                  <a:pt x="484619" y="550663"/>
                </a:lnTo>
                <a:lnTo>
                  <a:pt x="520160" y="520160"/>
                </a:lnTo>
                <a:lnTo>
                  <a:pt x="550663" y="484619"/>
                </a:lnTo>
                <a:lnTo>
                  <a:pt x="575495" y="444678"/>
                </a:lnTo>
                <a:lnTo>
                  <a:pt x="594018" y="400970"/>
                </a:lnTo>
                <a:lnTo>
                  <a:pt x="605598" y="354132"/>
                </a:lnTo>
                <a:lnTo>
                  <a:pt x="609600" y="304800"/>
                </a:lnTo>
                <a:lnTo>
                  <a:pt x="605598" y="255189"/>
                </a:lnTo>
                <a:lnTo>
                  <a:pt x="594018" y="208190"/>
                </a:lnTo>
                <a:lnTo>
                  <a:pt x="575495" y="164417"/>
                </a:lnTo>
                <a:lnTo>
                  <a:pt x="550663" y="124486"/>
                </a:lnTo>
                <a:lnTo>
                  <a:pt x="520160" y="89011"/>
                </a:lnTo>
                <a:lnTo>
                  <a:pt x="484619" y="58606"/>
                </a:lnTo>
                <a:lnTo>
                  <a:pt x="444678" y="33888"/>
                </a:lnTo>
                <a:lnTo>
                  <a:pt x="400970" y="15471"/>
                </a:lnTo>
                <a:lnTo>
                  <a:pt x="354132" y="3970"/>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sp>
        <p:nvSpPr>
          <p:cNvPr id="64" name="object 44"/>
          <p:cNvSpPr/>
          <p:nvPr/>
        </p:nvSpPr>
        <p:spPr>
          <a:xfrm>
            <a:off x="9934037" y="3846374"/>
            <a:ext cx="1219200" cy="1238250"/>
          </a:xfrm>
          <a:custGeom>
            <a:avLst/>
            <a:gdLst/>
            <a:ahLst/>
            <a:cxnLst/>
            <a:rect l="l" t="t" r="r" b="b"/>
            <a:pathLst>
              <a:path w="609600" h="619125">
                <a:moveTo>
                  <a:pt x="304800" y="0"/>
                </a:moveTo>
                <a:lnTo>
                  <a:pt x="259600" y="3339"/>
                </a:lnTo>
                <a:lnTo>
                  <a:pt x="216513" y="13045"/>
                </a:lnTo>
                <a:lnTo>
                  <a:pt x="176000" y="28650"/>
                </a:lnTo>
                <a:lnTo>
                  <a:pt x="138523" y="49683"/>
                </a:lnTo>
                <a:lnTo>
                  <a:pt x="104544" y="75678"/>
                </a:lnTo>
                <a:lnTo>
                  <a:pt x="74525" y="106164"/>
                </a:lnTo>
                <a:lnTo>
                  <a:pt x="48928" y="140674"/>
                </a:lnTo>
                <a:lnTo>
                  <a:pt x="28215" y="178739"/>
                </a:lnTo>
                <a:lnTo>
                  <a:pt x="12848" y="219889"/>
                </a:lnTo>
                <a:lnTo>
                  <a:pt x="3289" y="263658"/>
                </a:lnTo>
                <a:lnTo>
                  <a:pt x="0" y="309575"/>
                </a:lnTo>
                <a:lnTo>
                  <a:pt x="3289" y="355219"/>
                </a:lnTo>
                <a:lnTo>
                  <a:pt x="12848" y="398817"/>
                </a:lnTo>
                <a:lnTo>
                  <a:pt x="28215" y="439884"/>
                </a:lnTo>
                <a:lnTo>
                  <a:pt x="48928" y="477935"/>
                </a:lnTo>
                <a:lnTo>
                  <a:pt x="74525" y="512485"/>
                </a:lnTo>
                <a:lnTo>
                  <a:pt x="104544" y="543049"/>
                </a:lnTo>
                <a:lnTo>
                  <a:pt x="138523" y="569144"/>
                </a:lnTo>
                <a:lnTo>
                  <a:pt x="176000" y="590283"/>
                </a:lnTo>
                <a:lnTo>
                  <a:pt x="216513" y="605983"/>
                </a:lnTo>
                <a:lnTo>
                  <a:pt x="259600" y="615758"/>
                </a:lnTo>
                <a:lnTo>
                  <a:pt x="304800" y="619125"/>
                </a:lnTo>
                <a:lnTo>
                  <a:pt x="349741" y="615758"/>
                </a:lnTo>
                <a:lnTo>
                  <a:pt x="392668" y="605983"/>
                </a:lnTo>
                <a:lnTo>
                  <a:pt x="433104" y="590283"/>
                </a:lnTo>
                <a:lnTo>
                  <a:pt x="470571" y="569144"/>
                </a:lnTo>
                <a:lnTo>
                  <a:pt x="504591" y="543049"/>
                </a:lnTo>
                <a:lnTo>
                  <a:pt x="534688" y="512485"/>
                </a:lnTo>
                <a:lnTo>
                  <a:pt x="560383" y="477935"/>
                </a:lnTo>
                <a:lnTo>
                  <a:pt x="581199" y="439884"/>
                </a:lnTo>
                <a:lnTo>
                  <a:pt x="596659" y="398817"/>
                </a:lnTo>
                <a:lnTo>
                  <a:pt x="606285" y="355219"/>
                </a:lnTo>
                <a:lnTo>
                  <a:pt x="609600" y="309575"/>
                </a:lnTo>
                <a:lnTo>
                  <a:pt x="606285" y="263658"/>
                </a:lnTo>
                <a:lnTo>
                  <a:pt x="596659" y="219889"/>
                </a:lnTo>
                <a:lnTo>
                  <a:pt x="581199" y="178739"/>
                </a:lnTo>
                <a:lnTo>
                  <a:pt x="560383" y="140674"/>
                </a:lnTo>
                <a:lnTo>
                  <a:pt x="534688" y="106164"/>
                </a:lnTo>
                <a:lnTo>
                  <a:pt x="504591" y="75678"/>
                </a:lnTo>
                <a:lnTo>
                  <a:pt x="470571" y="49683"/>
                </a:lnTo>
                <a:lnTo>
                  <a:pt x="433104" y="28650"/>
                </a:lnTo>
                <a:lnTo>
                  <a:pt x="392668" y="13045"/>
                </a:lnTo>
                <a:lnTo>
                  <a:pt x="349741" y="3339"/>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sp>
        <p:nvSpPr>
          <p:cNvPr id="67" name="object 47"/>
          <p:cNvSpPr/>
          <p:nvPr/>
        </p:nvSpPr>
        <p:spPr>
          <a:xfrm>
            <a:off x="10010774" y="7627189"/>
            <a:ext cx="1219200" cy="1238250"/>
          </a:xfrm>
          <a:custGeom>
            <a:avLst/>
            <a:gdLst/>
            <a:ahLst/>
            <a:cxnLst/>
            <a:rect l="l" t="t" r="r" b="b"/>
            <a:pathLst>
              <a:path w="609600" h="619125">
                <a:moveTo>
                  <a:pt x="304800" y="0"/>
                </a:moveTo>
                <a:lnTo>
                  <a:pt x="259600" y="3338"/>
                </a:lnTo>
                <a:lnTo>
                  <a:pt x="216513" y="13041"/>
                </a:lnTo>
                <a:lnTo>
                  <a:pt x="176000" y="28642"/>
                </a:lnTo>
                <a:lnTo>
                  <a:pt x="138523" y="49673"/>
                </a:lnTo>
                <a:lnTo>
                  <a:pt x="104544" y="75665"/>
                </a:lnTo>
                <a:lnTo>
                  <a:pt x="74525" y="106152"/>
                </a:lnTo>
                <a:lnTo>
                  <a:pt x="48928" y="140665"/>
                </a:lnTo>
                <a:lnTo>
                  <a:pt x="28215" y="178736"/>
                </a:lnTo>
                <a:lnTo>
                  <a:pt x="12848" y="219899"/>
                </a:lnTo>
                <a:lnTo>
                  <a:pt x="3289" y="263684"/>
                </a:lnTo>
                <a:lnTo>
                  <a:pt x="0" y="309625"/>
                </a:lnTo>
                <a:lnTo>
                  <a:pt x="3289" y="355249"/>
                </a:lnTo>
                <a:lnTo>
                  <a:pt x="12848" y="398831"/>
                </a:lnTo>
                <a:lnTo>
                  <a:pt x="28215" y="439887"/>
                </a:lnTo>
                <a:lnTo>
                  <a:pt x="48928" y="477931"/>
                </a:lnTo>
                <a:lnTo>
                  <a:pt x="74525" y="512478"/>
                </a:lnTo>
                <a:lnTo>
                  <a:pt x="104544" y="543041"/>
                </a:lnTo>
                <a:lnTo>
                  <a:pt x="138523" y="569137"/>
                </a:lnTo>
                <a:lnTo>
                  <a:pt x="176000" y="590278"/>
                </a:lnTo>
                <a:lnTo>
                  <a:pt x="216513" y="605980"/>
                </a:lnTo>
                <a:lnTo>
                  <a:pt x="259600" y="615758"/>
                </a:lnTo>
                <a:lnTo>
                  <a:pt x="304800" y="619125"/>
                </a:lnTo>
                <a:lnTo>
                  <a:pt x="349741" y="615758"/>
                </a:lnTo>
                <a:lnTo>
                  <a:pt x="392668" y="605980"/>
                </a:lnTo>
                <a:lnTo>
                  <a:pt x="433104" y="590278"/>
                </a:lnTo>
                <a:lnTo>
                  <a:pt x="470571" y="569137"/>
                </a:lnTo>
                <a:lnTo>
                  <a:pt x="504591" y="543041"/>
                </a:lnTo>
                <a:lnTo>
                  <a:pt x="534688" y="512478"/>
                </a:lnTo>
                <a:lnTo>
                  <a:pt x="560383" y="477931"/>
                </a:lnTo>
                <a:lnTo>
                  <a:pt x="581199" y="439887"/>
                </a:lnTo>
                <a:lnTo>
                  <a:pt x="596659" y="398831"/>
                </a:lnTo>
                <a:lnTo>
                  <a:pt x="606285" y="355249"/>
                </a:lnTo>
                <a:lnTo>
                  <a:pt x="609600" y="309625"/>
                </a:lnTo>
                <a:lnTo>
                  <a:pt x="606285" y="263684"/>
                </a:lnTo>
                <a:lnTo>
                  <a:pt x="596659" y="219899"/>
                </a:lnTo>
                <a:lnTo>
                  <a:pt x="581199" y="178736"/>
                </a:lnTo>
                <a:lnTo>
                  <a:pt x="560383" y="140665"/>
                </a:lnTo>
                <a:lnTo>
                  <a:pt x="534688" y="106152"/>
                </a:lnTo>
                <a:lnTo>
                  <a:pt x="504591" y="75665"/>
                </a:lnTo>
                <a:lnTo>
                  <a:pt x="470571" y="49673"/>
                </a:lnTo>
                <a:lnTo>
                  <a:pt x="433104" y="28642"/>
                </a:lnTo>
                <a:lnTo>
                  <a:pt x="392668" y="13041"/>
                </a:lnTo>
                <a:lnTo>
                  <a:pt x="349741" y="3338"/>
                </a:lnTo>
                <a:lnTo>
                  <a:pt x="304800"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sp>
        <p:nvSpPr>
          <p:cNvPr id="69" name="object 33"/>
          <p:cNvSpPr txBox="1">
            <a:spLocks/>
          </p:cNvSpPr>
          <p:nvPr/>
        </p:nvSpPr>
        <p:spPr>
          <a:xfrm>
            <a:off x="3280445" y="667786"/>
            <a:ext cx="13792008" cy="616836"/>
          </a:xfrm>
          <a:prstGeom prst="rect">
            <a:avLst/>
          </a:prstGeom>
        </p:spPr>
        <p:txBody>
          <a:bodyPr vert="horz" wrap="square" lIns="0" tIns="2667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10"/>
              </a:lnSpc>
              <a:spcBef>
                <a:spcPts val="210"/>
              </a:spcBef>
            </a:pPr>
            <a:r>
              <a:rPr lang="pt-BR" sz="4000" b="1">
                <a:solidFill>
                  <a:schemeClr val="tx2"/>
                </a:solidFill>
                <a:latin typeface="Poppins Bold"/>
                <a:ea typeface="+mn-ea"/>
                <a:cs typeface="Poppins 2"/>
              </a:rPr>
              <a:t>DESAFIOS DO MODELO ANTERIOR DE CARGOS</a:t>
            </a:r>
            <a:endParaRPr lang="pt-BR" sz="4000">
              <a:solidFill>
                <a:schemeClr val="tx2"/>
              </a:solidFill>
              <a:ea typeface="+mn-ea"/>
            </a:endParaRPr>
          </a:p>
        </p:txBody>
      </p:sp>
      <p:sp>
        <p:nvSpPr>
          <p:cNvPr id="7" name="object 16">
            <a:extLst>
              <a:ext uri="{FF2B5EF4-FFF2-40B4-BE49-F238E27FC236}">
                <a16:creationId xmlns:a16="http://schemas.microsoft.com/office/drawing/2014/main" id="{F2E65798-A3C0-BEAE-7F6E-DD14671136EA}"/>
              </a:ext>
            </a:extLst>
          </p:cNvPr>
          <p:cNvSpPr/>
          <p:nvPr/>
        </p:nvSpPr>
        <p:spPr>
          <a:xfrm>
            <a:off x="1541510" y="263536"/>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E7830"/>
          </a:solidFill>
          <a:ln>
            <a:solidFill>
              <a:schemeClr val="accent6"/>
            </a:solidFill>
          </a:ln>
        </p:spPr>
        <p:txBody>
          <a:bodyPr wrap="square" lIns="0" tIns="0" rIns="0" bIns="0" rtlCol="0"/>
          <a:lstStyle/>
          <a:p>
            <a:endParaRPr>
              <a:solidFill>
                <a:schemeClr val="tx2"/>
              </a:solidFill>
            </a:endParaRPr>
          </a:p>
        </p:txBody>
      </p:sp>
      <p:pic>
        <p:nvPicPr>
          <p:cNvPr id="9" name="Gráfico 8" descr="Obstáculo estrutura de tópicos">
            <a:extLst>
              <a:ext uri="{FF2B5EF4-FFF2-40B4-BE49-F238E27FC236}">
                <a16:creationId xmlns:a16="http://schemas.microsoft.com/office/drawing/2014/main" id="{AF50FAFB-2899-81A4-9C0C-4944B42442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0970" y="437791"/>
            <a:ext cx="914400" cy="914400"/>
          </a:xfrm>
          <a:prstGeom prst="rect">
            <a:avLst/>
          </a:prstGeom>
        </p:spPr>
      </p:pic>
      <p:pic>
        <p:nvPicPr>
          <p:cNvPr id="2" name="Gráfico 1" descr="Link com preenchimento sólido">
            <a:extLst>
              <a:ext uri="{FF2B5EF4-FFF2-40B4-BE49-F238E27FC236}">
                <a16:creationId xmlns:a16="http://schemas.microsoft.com/office/drawing/2014/main" id="{A057E302-A5E9-2954-9230-1D918EA0FA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0970" y="2249337"/>
            <a:ext cx="914400" cy="914400"/>
          </a:xfrm>
          <a:prstGeom prst="rect">
            <a:avLst/>
          </a:prstGeom>
        </p:spPr>
      </p:pic>
      <p:pic>
        <p:nvPicPr>
          <p:cNvPr id="12" name="Gráfico 11" descr="Hierarquia estrutura de tópicos">
            <a:extLst>
              <a:ext uri="{FF2B5EF4-FFF2-40B4-BE49-F238E27FC236}">
                <a16:creationId xmlns:a16="http://schemas.microsoft.com/office/drawing/2014/main" id="{5CC63EE5-B7D7-F6C2-264D-0F8989802D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20970" y="3845224"/>
            <a:ext cx="914400" cy="914400"/>
          </a:xfrm>
          <a:prstGeom prst="rect">
            <a:avLst/>
          </a:prstGeom>
        </p:spPr>
      </p:pic>
      <p:pic>
        <p:nvPicPr>
          <p:cNvPr id="13" name="Gráfico 12" descr="Medalha estrutura de tópicos">
            <a:extLst>
              <a:ext uri="{FF2B5EF4-FFF2-40B4-BE49-F238E27FC236}">
                <a16:creationId xmlns:a16="http://schemas.microsoft.com/office/drawing/2014/main" id="{36BC13B4-2328-EB54-EE1F-46474EA8D4F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20970" y="5613640"/>
            <a:ext cx="914400" cy="914400"/>
          </a:xfrm>
          <a:prstGeom prst="rect">
            <a:avLst/>
          </a:prstGeom>
        </p:spPr>
      </p:pic>
      <p:pic>
        <p:nvPicPr>
          <p:cNvPr id="14" name="Gráfico 13" descr="Calculadora estrutura de tópicos">
            <a:extLst>
              <a:ext uri="{FF2B5EF4-FFF2-40B4-BE49-F238E27FC236}">
                <a16:creationId xmlns:a16="http://schemas.microsoft.com/office/drawing/2014/main" id="{DD457B72-6F7F-CFC6-A2DB-2010EBF5B0E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20970" y="7166394"/>
            <a:ext cx="914400" cy="914400"/>
          </a:xfrm>
          <a:prstGeom prst="rect">
            <a:avLst/>
          </a:prstGeom>
        </p:spPr>
      </p:pic>
      <p:pic>
        <p:nvPicPr>
          <p:cNvPr id="15" name="Gráfico 14" descr="Pesos Desiguais estrutura de tópicos">
            <a:extLst>
              <a:ext uri="{FF2B5EF4-FFF2-40B4-BE49-F238E27FC236}">
                <a16:creationId xmlns:a16="http://schemas.microsoft.com/office/drawing/2014/main" id="{481F6E2E-5E9D-EAF1-9609-8BD38F27B08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20970" y="8848545"/>
            <a:ext cx="914400" cy="914400"/>
          </a:xfrm>
          <a:prstGeom prst="rect">
            <a:avLst/>
          </a:prstGeom>
        </p:spPr>
      </p:pic>
      <p:pic>
        <p:nvPicPr>
          <p:cNvPr id="16" name="Gráfico 15" descr="Gráfico de tendência descendente estrutura de tópicos">
            <a:extLst>
              <a:ext uri="{FF2B5EF4-FFF2-40B4-BE49-F238E27FC236}">
                <a16:creationId xmlns:a16="http://schemas.microsoft.com/office/drawing/2014/main" id="{2C1097A2-8B23-8068-99E1-0513E78B926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088592" y="2249338"/>
            <a:ext cx="914400" cy="914400"/>
          </a:xfrm>
          <a:prstGeom prst="rect">
            <a:avLst/>
          </a:prstGeom>
        </p:spPr>
      </p:pic>
      <p:pic>
        <p:nvPicPr>
          <p:cNvPr id="17" name="Gráfico 16" descr="Nó de corda estrutura de tópicos">
            <a:extLst>
              <a:ext uri="{FF2B5EF4-FFF2-40B4-BE49-F238E27FC236}">
                <a16:creationId xmlns:a16="http://schemas.microsoft.com/office/drawing/2014/main" id="{9CDB85CC-B269-3EB7-31DA-51F481C5451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088592" y="4017753"/>
            <a:ext cx="914400" cy="914400"/>
          </a:xfrm>
          <a:prstGeom prst="rect">
            <a:avLst/>
          </a:prstGeom>
        </p:spPr>
      </p:pic>
      <p:pic>
        <p:nvPicPr>
          <p:cNvPr id="18" name="Gráfico 17" descr="Classificar estrutura de tópicos">
            <a:extLst>
              <a:ext uri="{FF2B5EF4-FFF2-40B4-BE49-F238E27FC236}">
                <a16:creationId xmlns:a16="http://schemas.microsoft.com/office/drawing/2014/main" id="{3A5F9FB7-8372-607D-2465-F80F989BD51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088592" y="6050352"/>
            <a:ext cx="914400" cy="914400"/>
          </a:xfrm>
          <a:prstGeom prst="rect">
            <a:avLst/>
          </a:prstGeom>
        </p:spPr>
      </p:pic>
      <p:pic>
        <p:nvPicPr>
          <p:cNvPr id="19" name="Gráfico 18" descr="Concorrência estrutura de tópicos">
            <a:extLst>
              <a:ext uri="{FF2B5EF4-FFF2-40B4-BE49-F238E27FC236}">
                <a16:creationId xmlns:a16="http://schemas.microsoft.com/office/drawing/2014/main" id="{38AA3185-C35C-B88B-6925-9459B6AE853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239555" y="7816251"/>
            <a:ext cx="914400" cy="914400"/>
          </a:xfrm>
          <a:prstGeom prst="rect">
            <a:avLst/>
          </a:prstGeom>
        </p:spPr>
      </p:pic>
    </p:spTree>
    <p:extLst>
      <p:ext uri="{BB962C8B-B14F-4D97-AF65-F5344CB8AC3E}">
        <p14:creationId xmlns:p14="http://schemas.microsoft.com/office/powerpoint/2010/main" val="1419295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581455"/>
            <a:ext cx="18524319" cy="2295955"/>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9" name="Retângulo 8"/>
          <p:cNvSpPr/>
          <p:nvPr/>
        </p:nvSpPr>
        <p:spPr>
          <a:xfrm>
            <a:off x="3200400" y="371158"/>
            <a:ext cx="9144000" cy="1489895"/>
          </a:xfrm>
          <a:prstGeom prst="rect">
            <a:avLst/>
          </a:prstGeom>
        </p:spPr>
        <p:txBody>
          <a:bodyPr lIns="91440" tIns="45720" rIns="91440" bIns="45720" anchor="t">
            <a:spAutoFit/>
          </a:bodyPr>
          <a:lstStyle/>
          <a:p>
            <a:pPr>
              <a:lnSpc>
                <a:spcPct val="150000"/>
              </a:lnSpc>
            </a:pPr>
            <a:r>
              <a:rPr lang="pt-BR" sz="3200">
                <a:solidFill>
                  <a:srgbClr val="1F497D"/>
                </a:solidFill>
                <a:latin typeface="Poppins Bold"/>
                <a:cs typeface="Poppins"/>
              </a:rPr>
              <a:t>ESTRUTURA VERTICALIZADA</a:t>
            </a:r>
            <a:endParaRPr lang="pt-BR">
              <a:solidFill>
                <a:srgbClr val="1F497D"/>
              </a:solidFill>
            </a:endParaRPr>
          </a:p>
          <a:p>
            <a:pPr>
              <a:lnSpc>
                <a:spcPct val="150000"/>
              </a:lnSpc>
              <a:spcBef>
                <a:spcPts val="868"/>
              </a:spcBef>
            </a:pPr>
            <a:endParaRPr lang="pt-BR" sz="2600" b="1">
              <a:solidFill>
                <a:schemeClr val="tx2"/>
              </a:solidFill>
              <a:latin typeface="Poppins" panose="020B0604020202020204" charset="0"/>
              <a:cs typeface="Poppins" panose="020B0604020202020204" charset="0"/>
            </a:endParaRPr>
          </a:p>
        </p:txBody>
      </p:sp>
      <p:sp>
        <p:nvSpPr>
          <p:cNvPr id="12" name="object 28"/>
          <p:cNvSpPr/>
          <p:nvPr/>
        </p:nvSpPr>
        <p:spPr>
          <a:xfrm>
            <a:off x="1842406" y="293109"/>
            <a:ext cx="1238251" cy="1219200"/>
          </a:xfrm>
          <a:custGeom>
            <a:avLst/>
            <a:gdLst/>
            <a:ahLst/>
            <a:cxnLst/>
            <a:rect l="l" t="t" r="r" b="b"/>
            <a:pathLst>
              <a:path w="619125" h="609600">
                <a:moveTo>
                  <a:pt x="309575" y="0"/>
                </a:moveTo>
                <a:lnTo>
                  <a:pt x="263658" y="3289"/>
                </a:lnTo>
                <a:lnTo>
                  <a:pt x="219889" y="12848"/>
                </a:lnTo>
                <a:lnTo>
                  <a:pt x="178739" y="28215"/>
                </a:lnTo>
                <a:lnTo>
                  <a:pt x="140674" y="48928"/>
                </a:lnTo>
                <a:lnTo>
                  <a:pt x="106164" y="74525"/>
                </a:lnTo>
                <a:lnTo>
                  <a:pt x="75678" y="104544"/>
                </a:lnTo>
                <a:lnTo>
                  <a:pt x="49683" y="138523"/>
                </a:lnTo>
                <a:lnTo>
                  <a:pt x="28650" y="176000"/>
                </a:lnTo>
                <a:lnTo>
                  <a:pt x="13045" y="216513"/>
                </a:lnTo>
                <a:lnTo>
                  <a:pt x="3339" y="259600"/>
                </a:lnTo>
                <a:lnTo>
                  <a:pt x="0" y="304800"/>
                </a:lnTo>
                <a:lnTo>
                  <a:pt x="3339" y="349741"/>
                </a:lnTo>
                <a:lnTo>
                  <a:pt x="13045" y="392668"/>
                </a:lnTo>
                <a:lnTo>
                  <a:pt x="28650" y="433104"/>
                </a:lnTo>
                <a:lnTo>
                  <a:pt x="49683" y="470571"/>
                </a:lnTo>
                <a:lnTo>
                  <a:pt x="75678" y="504591"/>
                </a:lnTo>
                <a:lnTo>
                  <a:pt x="106164" y="534688"/>
                </a:lnTo>
                <a:lnTo>
                  <a:pt x="140674" y="560383"/>
                </a:lnTo>
                <a:lnTo>
                  <a:pt x="178739" y="581199"/>
                </a:lnTo>
                <a:lnTo>
                  <a:pt x="219889" y="596659"/>
                </a:lnTo>
                <a:lnTo>
                  <a:pt x="263658" y="606285"/>
                </a:lnTo>
                <a:lnTo>
                  <a:pt x="309575" y="609600"/>
                </a:lnTo>
                <a:lnTo>
                  <a:pt x="355219" y="606285"/>
                </a:lnTo>
                <a:lnTo>
                  <a:pt x="398817" y="596659"/>
                </a:lnTo>
                <a:lnTo>
                  <a:pt x="439884" y="581199"/>
                </a:lnTo>
                <a:lnTo>
                  <a:pt x="477935" y="560383"/>
                </a:lnTo>
                <a:lnTo>
                  <a:pt x="512485" y="534688"/>
                </a:lnTo>
                <a:lnTo>
                  <a:pt x="543049" y="504591"/>
                </a:lnTo>
                <a:lnTo>
                  <a:pt x="569144" y="470571"/>
                </a:lnTo>
                <a:lnTo>
                  <a:pt x="590283" y="433104"/>
                </a:lnTo>
                <a:lnTo>
                  <a:pt x="605983" y="392668"/>
                </a:lnTo>
                <a:lnTo>
                  <a:pt x="615758" y="349741"/>
                </a:lnTo>
                <a:lnTo>
                  <a:pt x="619125" y="304800"/>
                </a:lnTo>
                <a:lnTo>
                  <a:pt x="615758" y="259600"/>
                </a:lnTo>
                <a:lnTo>
                  <a:pt x="605983" y="216513"/>
                </a:lnTo>
                <a:lnTo>
                  <a:pt x="590283" y="176000"/>
                </a:lnTo>
                <a:lnTo>
                  <a:pt x="569144" y="138523"/>
                </a:lnTo>
                <a:lnTo>
                  <a:pt x="543049" y="104544"/>
                </a:lnTo>
                <a:lnTo>
                  <a:pt x="512485" y="74525"/>
                </a:lnTo>
                <a:lnTo>
                  <a:pt x="477935" y="48928"/>
                </a:lnTo>
                <a:lnTo>
                  <a:pt x="439884" y="28215"/>
                </a:lnTo>
                <a:lnTo>
                  <a:pt x="398817" y="12848"/>
                </a:lnTo>
                <a:lnTo>
                  <a:pt x="355219" y="3289"/>
                </a:lnTo>
                <a:lnTo>
                  <a:pt x="309575" y="0"/>
                </a:lnTo>
                <a:close/>
              </a:path>
            </a:pathLst>
          </a:custGeom>
          <a:solidFill>
            <a:srgbClr val="EE7830"/>
          </a:solidFill>
          <a:ln>
            <a:solidFill>
              <a:schemeClr val="accent6"/>
            </a:solidFill>
          </a:ln>
        </p:spPr>
        <p:txBody>
          <a:bodyPr wrap="square" lIns="0" tIns="0" rIns="0" bIns="0" rtlCol="0"/>
          <a:lstStyle/>
          <a:p>
            <a:endParaRPr>
              <a:solidFill>
                <a:schemeClr val="tx2"/>
              </a:solidFill>
            </a:endParaRPr>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4089" y="1105756"/>
            <a:ext cx="16279727" cy="916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tângulo 15"/>
          <p:cNvSpPr/>
          <p:nvPr/>
        </p:nvSpPr>
        <p:spPr>
          <a:xfrm>
            <a:off x="13367456" y="2308817"/>
            <a:ext cx="4347392" cy="2285241"/>
          </a:xfrm>
          <a:prstGeom prst="rect">
            <a:avLst/>
          </a:prstGeom>
          <a:solidFill>
            <a:srgbClr val="EE7830"/>
          </a:solidFill>
          <a:ln>
            <a:noFill/>
          </a:ln>
        </p:spPr>
        <p:txBody>
          <a:bodyPr wrap="square" lIns="91440" tIns="45720" rIns="91440" bIns="45720" anchor="t">
            <a:spAutoFit/>
          </a:bodyPr>
          <a:lstStyle/>
          <a:p>
            <a:pPr marL="342900" indent="-342900">
              <a:lnSpc>
                <a:spcPct val="150000"/>
              </a:lnSpc>
              <a:spcBef>
                <a:spcPts val="868"/>
              </a:spcBef>
              <a:buFont typeface="Arial" pitchFamily="34" charset="0"/>
              <a:buChar char="•"/>
            </a:pPr>
            <a:r>
              <a:rPr lang="pt-BR" sz="2000" b="1">
                <a:solidFill>
                  <a:srgbClr val="1F497D"/>
                </a:solidFill>
                <a:latin typeface="Poppins"/>
                <a:cs typeface="Poppins"/>
              </a:rPr>
              <a:t>7 níveis hierárquicos</a:t>
            </a:r>
            <a:endParaRPr lang="pt-BR">
              <a:solidFill>
                <a:srgbClr val="1F497D"/>
              </a:solidFill>
            </a:endParaRPr>
          </a:p>
          <a:p>
            <a:pPr marL="342900" indent="-342900">
              <a:lnSpc>
                <a:spcPct val="150000"/>
              </a:lnSpc>
              <a:spcBef>
                <a:spcPts val="868"/>
              </a:spcBef>
              <a:buFont typeface="Arial" pitchFamily="34" charset="0"/>
              <a:buChar char="•"/>
            </a:pPr>
            <a:r>
              <a:rPr lang="pt-BR" sz="2000" b="1">
                <a:solidFill>
                  <a:srgbClr val="1F497D"/>
                </a:solidFill>
                <a:latin typeface="Poppins"/>
                <a:cs typeface="Poppins"/>
              </a:rPr>
              <a:t>11 setores de pessoal</a:t>
            </a:r>
          </a:p>
          <a:p>
            <a:pPr marL="342900" indent="-342900">
              <a:lnSpc>
                <a:spcPct val="150000"/>
              </a:lnSpc>
              <a:spcBef>
                <a:spcPts val="868"/>
              </a:spcBef>
              <a:buFont typeface="Arial" pitchFamily="34" charset="0"/>
              <a:buChar char="•"/>
            </a:pPr>
            <a:r>
              <a:rPr lang="pt-BR" sz="2000" b="1">
                <a:solidFill>
                  <a:srgbClr val="1F497D"/>
                </a:solidFill>
                <a:latin typeface="Poppins"/>
                <a:cs typeface="Poppins"/>
              </a:rPr>
              <a:t>12 setores de expediente</a:t>
            </a:r>
          </a:p>
          <a:p>
            <a:pPr marL="342900" indent="-342900">
              <a:lnSpc>
                <a:spcPct val="150000"/>
              </a:lnSpc>
              <a:spcBef>
                <a:spcPts val="868"/>
              </a:spcBef>
              <a:buFont typeface="Arial" pitchFamily="34" charset="0"/>
              <a:buChar char="•"/>
            </a:pPr>
            <a:r>
              <a:rPr lang="pt-BR" sz="2000" b="1">
                <a:solidFill>
                  <a:srgbClr val="1F497D"/>
                </a:solidFill>
                <a:latin typeface="Poppins"/>
                <a:cs typeface="Poppins"/>
              </a:rPr>
              <a:t>3 Divisões Administrativas</a:t>
            </a:r>
          </a:p>
        </p:txBody>
      </p:sp>
      <p:sp>
        <p:nvSpPr>
          <p:cNvPr id="17" name="Retângulo 16"/>
          <p:cNvSpPr/>
          <p:nvPr/>
        </p:nvSpPr>
        <p:spPr>
          <a:xfrm>
            <a:off x="400111" y="2318648"/>
            <a:ext cx="6801156" cy="2008242"/>
          </a:xfrm>
          <a:prstGeom prst="rect">
            <a:avLst/>
          </a:prstGeom>
        </p:spPr>
        <p:txBody>
          <a:bodyPr wrap="square" lIns="91440" tIns="45720" rIns="91440" bIns="45720" anchor="t">
            <a:spAutoFit/>
          </a:bodyPr>
          <a:lstStyle/>
          <a:p>
            <a:pPr marL="804545" algn="ctr">
              <a:lnSpc>
                <a:spcPct val="150000"/>
              </a:lnSpc>
              <a:spcBef>
                <a:spcPts val="1500"/>
              </a:spcBef>
            </a:pPr>
            <a:r>
              <a:rPr lang="pt-BR" sz="2600" b="1">
                <a:solidFill>
                  <a:schemeClr val="tx2"/>
                </a:solidFill>
                <a:latin typeface="Poppins"/>
                <a:cs typeface="Poppins 2"/>
              </a:rPr>
              <a:t>Pouca flexibilidade</a:t>
            </a:r>
            <a:endParaRPr lang="pt-BR"/>
          </a:p>
          <a:p>
            <a:pPr marL="804545" algn="ctr">
              <a:lnSpc>
                <a:spcPct val="150000"/>
              </a:lnSpc>
              <a:spcBef>
                <a:spcPts val="868"/>
              </a:spcBef>
            </a:pPr>
            <a:r>
              <a:rPr lang="pt-BR" sz="2600">
                <a:solidFill>
                  <a:schemeClr val="tx2"/>
                </a:solidFill>
                <a:latin typeface="Poppins"/>
                <a:cs typeface="Poppins 2"/>
              </a:rPr>
              <a:t>Dificuldade de remanejo e reorganização</a:t>
            </a:r>
          </a:p>
        </p:txBody>
      </p:sp>
      <p:pic>
        <p:nvPicPr>
          <p:cNvPr id="7" name="Gráfico 6" descr="Hierarquia estrutura de tópicos">
            <a:extLst>
              <a:ext uri="{FF2B5EF4-FFF2-40B4-BE49-F238E27FC236}">
                <a16:creationId xmlns:a16="http://schemas.microsoft.com/office/drawing/2014/main" id="{9427FFB1-0C2E-FEC2-8B49-2205C06ED8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01328" y="373092"/>
            <a:ext cx="914400" cy="914400"/>
          </a:xfrm>
          <a:prstGeom prst="rect">
            <a:avLst/>
          </a:prstGeom>
        </p:spPr>
      </p:pic>
    </p:spTree>
    <p:extLst>
      <p:ext uri="{BB962C8B-B14F-4D97-AF65-F5344CB8AC3E}">
        <p14:creationId xmlns:p14="http://schemas.microsoft.com/office/powerpoint/2010/main" val="389163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722725"/>
            <a:ext cx="18524319" cy="2437225"/>
          </a:xfrm>
          <a:custGeom>
            <a:avLst/>
            <a:gdLst/>
            <a:ahLst/>
            <a:cxnLst/>
            <a:rect l="l" t="t" r="r" b="b"/>
            <a:pathLst>
              <a:path w="18524319" h="10287000">
                <a:moveTo>
                  <a:pt x="0" y="0"/>
                </a:moveTo>
                <a:lnTo>
                  <a:pt x="18524319" y="0"/>
                </a:lnTo>
                <a:lnTo>
                  <a:pt x="18524319" y="10287000"/>
                </a:lnTo>
                <a:lnTo>
                  <a:pt x="0" y="10287000"/>
                </a:lnTo>
                <a:lnTo>
                  <a:pt x="0" y="0"/>
                </a:lnTo>
                <a:close/>
              </a:path>
            </a:pathLst>
          </a:custGeom>
          <a:blipFill>
            <a:blip r:embed="rId3">
              <a:alphaModFix amt="62000"/>
            </a:blip>
            <a:stretch>
              <a:fillRect l="-1020" t="-40886" b="-120702"/>
            </a:stretch>
          </a:blipFill>
        </p:spPr>
      </p:sp>
      <p:grpSp>
        <p:nvGrpSpPr>
          <p:cNvPr id="4" name="Group 4"/>
          <p:cNvGrpSpPr/>
          <p:nvPr/>
        </p:nvGrpSpPr>
        <p:grpSpPr>
          <a:xfrm>
            <a:off x="-602413" y="-1105761"/>
            <a:ext cx="2257633" cy="11392761"/>
            <a:chOff x="0" y="0"/>
            <a:chExt cx="594603" cy="3000563"/>
          </a:xfrm>
        </p:grpSpPr>
        <p:sp>
          <p:nvSpPr>
            <p:cNvPr id="5" name="Freeform 5"/>
            <p:cNvSpPr/>
            <p:nvPr/>
          </p:nvSpPr>
          <p:spPr>
            <a:xfrm>
              <a:off x="0" y="0"/>
              <a:ext cx="594603" cy="3000563"/>
            </a:xfrm>
            <a:custGeom>
              <a:avLst/>
              <a:gdLst/>
              <a:ahLst/>
              <a:cxnLst/>
              <a:rect l="l" t="t" r="r" b="b"/>
              <a:pathLst>
                <a:path w="594603" h="3000563">
                  <a:moveTo>
                    <a:pt x="0" y="0"/>
                  </a:moveTo>
                  <a:lnTo>
                    <a:pt x="594603" y="0"/>
                  </a:lnTo>
                  <a:lnTo>
                    <a:pt x="594603" y="3000563"/>
                  </a:lnTo>
                  <a:lnTo>
                    <a:pt x="0" y="3000563"/>
                  </a:lnTo>
                  <a:close/>
                </a:path>
              </a:pathLst>
            </a:custGeom>
            <a:solidFill>
              <a:srgbClr val="1A3C73"/>
            </a:solidFill>
          </p:spPr>
        </p:sp>
        <p:sp>
          <p:nvSpPr>
            <p:cNvPr id="6" name="TextBox 6"/>
            <p:cNvSpPr txBox="1"/>
            <p:nvPr/>
          </p:nvSpPr>
          <p:spPr>
            <a:xfrm>
              <a:off x="0" y="-38100"/>
              <a:ext cx="594603" cy="303866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277086"/>
            <a:ext cx="1655220" cy="7612073"/>
          </a:xfrm>
          <a:custGeom>
            <a:avLst/>
            <a:gdLst/>
            <a:ahLst/>
            <a:cxnLst/>
            <a:rect l="l" t="t" r="r" b="b"/>
            <a:pathLst>
              <a:path w="1655220" h="7612073">
                <a:moveTo>
                  <a:pt x="0" y="0"/>
                </a:moveTo>
                <a:lnTo>
                  <a:pt x="1655220" y="0"/>
                </a:lnTo>
                <a:lnTo>
                  <a:pt x="1655220" y="7612073"/>
                </a:lnTo>
                <a:lnTo>
                  <a:pt x="0" y="7612073"/>
                </a:lnTo>
                <a:lnTo>
                  <a:pt x="0" y="0"/>
                </a:lnTo>
                <a:close/>
              </a:path>
            </a:pathLst>
          </a:custGeom>
          <a:blipFill>
            <a:blip r:embed="rId4"/>
            <a:stretch>
              <a:fillRect l="-733613" t="-27653" r="-355384" b="-12068"/>
            </a:stretch>
          </a:blipFill>
        </p:spPr>
      </p:sp>
      <p:sp>
        <p:nvSpPr>
          <p:cNvPr id="10" name="Freeform 10"/>
          <p:cNvSpPr/>
          <p:nvPr/>
        </p:nvSpPr>
        <p:spPr>
          <a:xfrm>
            <a:off x="16908621" y="9809921"/>
            <a:ext cx="1269554" cy="459536"/>
          </a:xfrm>
          <a:custGeom>
            <a:avLst/>
            <a:gdLst/>
            <a:ahLst/>
            <a:cxnLst/>
            <a:rect l="l" t="t" r="r" b="b"/>
            <a:pathLst>
              <a:path w="1269554" h="459536">
                <a:moveTo>
                  <a:pt x="0" y="0"/>
                </a:moveTo>
                <a:lnTo>
                  <a:pt x="1269554" y="0"/>
                </a:lnTo>
                <a:lnTo>
                  <a:pt x="1269554" y="459536"/>
                </a:lnTo>
                <a:lnTo>
                  <a:pt x="0" y="459536"/>
                </a:lnTo>
                <a:lnTo>
                  <a:pt x="0" y="0"/>
                </a:lnTo>
                <a:close/>
              </a:path>
            </a:pathLst>
          </a:custGeom>
          <a:blipFill>
            <a:blip r:embed="rId5"/>
            <a:stretch>
              <a:fillRect t="-838"/>
            </a:stretch>
          </a:blipFill>
        </p:spPr>
      </p:sp>
      <p:sp>
        <p:nvSpPr>
          <p:cNvPr id="9" name="Retângulo 8"/>
          <p:cNvSpPr/>
          <p:nvPr/>
        </p:nvSpPr>
        <p:spPr>
          <a:xfrm>
            <a:off x="3271342" y="327053"/>
            <a:ext cx="13856154" cy="926600"/>
          </a:xfrm>
          <a:prstGeom prst="rect">
            <a:avLst/>
          </a:prstGeom>
        </p:spPr>
        <p:txBody>
          <a:bodyPr wrap="square" lIns="91440" tIns="45720" rIns="91440" bIns="45720" anchor="t">
            <a:spAutoFit/>
          </a:bodyPr>
          <a:lstStyle/>
          <a:p>
            <a:pPr>
              <a:lnSpc>
                <a:spcPct val="150000"/>
              </a:lnSpc>
            </a:pPr>
            <a:r>
              <a:rPr lang="pt-BR" sz="4000" b="1">
                <a:solidFill>
                  <a:srgbClr val="1F497D"/>
                </a:solidFill>
                <a:latin typeface="Poppins Bold"/>
                <a:cs typeface="Poppins"/>
              </a:rPr>
              <a:t>REQUISITOS RÍGIDOS E INDIVIDUALIZADOS</a:t>
            </a:r>
            <a:endParaRPr lang="pt-BR" sz="4000">
              <a:solidFill>
                <a:srgbClr val="1F497D"/>
              </a:solidFill>
            </a:endParaRPr>
          </a:p>
        </p:txBody>
      </p:sp>
      <p:sp>
        <p:nvSpPr>
          <p:cNvPr id="17" name="Retângulo 16"/>
          <p:cNvSpPr/>
          <p:nvPr/>
        </p:nvSpPr>
        <p:spPr>
          <a:xfrm>
            <a:off x="7343170" y="2342383"/>
            <a:ext cx="10200228" cy="1200329"/>
          </a:xfrm>
          <a:prstGeom prst="rect">
            <a:avLst/>
          </a:prstGeom>
          <a:solidFill>
            <a:srgbClr val="EE7830"/>
          </a:solidFill>
          <a:ln>
            <a:noFill/>
          </a:ln>
        </p:spPr>
        <p:txBody>
          <a:bodyPr wrap="square" lIns="91440" tIns="45720" rIns="91440" bIns="45720" anchor="t">
            <a:spAutoFit/>
          </a:bodyPr>
          <a:lstStyle/>
          <a:p>
            <a:pPr algn="just"/>
            <a:r>
              <a:rPr lang="pt-BR" sz="2400">
                <a:solidFill>
                  <a:srgbClr val="1F497D"/>
                </a:solidFill>
                <a:latin typeface="Poppins"/>
                <a:cs typeface="Poppins 3"/>
              </a:rPr>
              <a:t>Livre provimento em comissão entre titulares de cargos de Analista de Saúde, na disciplina de Medicina Veterinária com Curso de Chefia  e de Planejamento - Setor Saúde</a:t>
            </a:r>
          </a:p>
        </p:txBody>
      </p:sp>
      <p:sp>
        <p:nvSpPr>
          <p:cNvPr id="18" name="Retângulo 17"/>
          <p:cNvSpPr/>
          <p:nvPr/>
        </p:nvSpPr>
        <p:spPr>
          <a:xfrm>
            <a:off x="7342682" y="4029502"/>
            <a:ext cx="10200716" cy="1569660"/>
          </a:xfrm>
          <a:prstGeom prst="rect">
            <a:avLst/>
          </a:prstGeom>
          <a:solidFill>
            <a:srgbClr val="EE7830"/>
          </a:solidFill>
          <a:ln>
            <a:noFill/>
          </a:ln>
        </p:spPr>
        <p:txBody>
          <a:bodyPr wrap="square" lIns="91440" tIns="45720" rIns="91440" bIns="45720" anchor="t">
            <a:spAutoFit/>
          </a:bodyPr>
          <a:lstStyle/>
          <a:p>
            <a:pPr algn="just"/>
            <a:r>
              <a:rPr lang="pt-BR" sz="2400">
                <a:solidFill>
                  <a:srgbClr val="1F497D"/>
                </a:solidFill>
                <a:latin typeface="Poppins"/>
                <a:cs typeface="Poppins 3"/>
              </a:rPr>
              <a:t>Livre provimento em comissão, dentre servidores municipais portadores de diploma de Médico, com Curso de Saúde Pública e/ou Administração Hospitalar e experiência mínima de 5 anos na área da Saúde.</a:t>
            </a:r>
          </a:p>
        </p:txBody>
      </p:sp>
      <p:sp>
        <p:nvSpPr>
          <p:cNvPr id="19" name="Retângulo 18"/>
          <p:cNvSpPr/>
          <p:nvPr/>
        </p:nvSpPr>
        <p:spPr>
          <a:xfrm>
            <a:off x="7343170" y="6290422"/>
            <a:ext cx="10200228" cy="830997"/>
          </a:xfrm>
          <a:prstGeom prst="rect">
            <a:avLst/>
          </a:prstGeom>
          <a:solidFill>
            <a:srgbClr val="EE7830"/>
          </a:solidFill>
          <a:ln>
            <a:noFill/>
          </a:ln>
        </p:spPr>
        <p:txBody>
          <a:bodyPr wrap="square" lIns="91440" tIns="45720" rIns="91440" bIns="45720" anchor="t">
            <a:spAutoFit/>
          </a:bodyPr>
          <a:lstStyle/>
          <a:p>
            <a:pPr algn="just"/>
            <a:r>
              <a:rPr lang="pt-BR" sz="2400">
                <a:solidFill>
                  <a:srgbClr val="1F497D"/>
                </a:solidFill>
                <a:latin typeface="Poppins"/>
                <a:cs typeface="Poppins 3"/>
              </a:rPr>
              <a:t>Livre provimento em comissão pelo Secretário entre estudantes que cursem escola de Educação Física.</a:t>
            </a:r>
          </a:p>
        </p:txBody>
      </p:sp>
      <p:sp>
        <p:nvSpPr>
          <p:cNvPr id="20" name="Retângulo 19"/>
          <p:cNvSpPr/>
          <p:nvPr/>
        </p:nvSpPr>
        <p:spPr>
          <a:xfrm>
            <a:off x="7342682" y="7816019"/>
            <a:ext cx="10200716" cy="1200329"/>
          </a:xfrm>
          <a:prstGeom prst="rect">
            <a:avLst/>
          </a:prstGeom>
          <a:solidFill>
            <a:srgbClr val="EE7830"/>
          </a:solidFill>
          <a:ln>
            <a:noFill/>
          </a:ln>
        </p:spPr>
        <p:txBody>
          <a:bodyPr wrap="square" lIns="91440" tIns="45720" rIns="91440" bIns="45720" anchor="t">
            <a:spAutoFit/>
          </a:bodyPr>
          <a:lstStyle/>
          <a:p>
            <a:pPr algn="just"/>
            <a:r>
              <a:rPr lang="pt-BR" sz="2400">
                <a:solidFill>
                  <a:srgbClr val="1F497D"/>
                </a:solidFill>
                <a:latin typeface="Poppins"/>
                <a:cs typeface="Poppins 3"/>
              </a:rPr>
              <a:t>Livre provimento em comissão dentre portadores de certificado de Curso de Telecomunicações ou prova de experiência mínima de 5 anos na área.</a:t>
            </a:r>
          </a:p>
        </p:txBody>
      </p:sp>
      <p:sp>
        <p:nvSpPr>
          <p:cNvPr id="21" name="CaixaDeTexto 20"/>
          <p:cNvSpPr txBox="1"/>
          <p:nvPr/>
        </p:nvSpPr>
        <p:spPr>
          <a:xfrm>
            <a:off x="1785644" y="4163036"/>
            <a:ext cx="5265346" cy="1970283"/>
          </a:xfrm>
          <a:prstGeom prst="rect">
            <a:avLst/>
          </a:prstGeom>
          <a:noFill/>
        </p:spPr>
        <p:txBody>
          <a:bodyPr wrap="square" lIns="91440" tIns="45720" rIns="91440" bIns="45720" rtlCol="0" anchor="t">
            <a:spAutoFit/>
          </a:bodyPr>
          <a:lstStyle/>
          <a:p>
            <a:pPr algn="ctr">
              <a:lnSpc>
                <a:spcPct val="150000"/>
              </a:lnSpc>
            </a:pPr>
            <a:r>
              <a:rPr lang="pt-BR" sz="2800">
                <a:solidFill>
                  <a:schemeClr val="tx2"/>
                </a:solidFill>
                <a:latin typeface="Poppins 2"/>
                <a:cs typeface="Poppins 2"/>
              </a:rPr>
              <a:t>Denominações de cargos:</a:t>
            </a:r>
            <a:endParaRPr lang="pt-BR">
              <a:solidFill>
                <a:schemeClr val="tx2"/>
              </a:solidFill>
              <a:latin typeface="Poppins 2"/>
              <a:cs typeface="Poppins 2"/>
            </a:endParaRPr>
          </a:p>
          <a:p>
            <a:pPr algn="ctr">
              <a:lnSpc>
                <a:spcPct val="150000"/>
              </a:lnSpc>
            </a:pPr>
            <a:r>
              <a:rPr lang="pt-BR" sz="2800" b="1">
                <a:solidFill>
                  <a:schemeClr val="tx2"/>
                </a:solidFill>
                <a:latin typeface="Poppins 2" panose="020B0604020202020204" charset="0"/>
                <a:cs typeface="Poppins 2" panose="020B0604020202020204" charset="0"/>
              </a:rPr>
              <a:t>160 de direção ou chefia </a:t>
            </a:r>
            <a:r>
              <a:rPr lang="pt-BR" sz="2800">
                <a:solidFill>
                  <a:schemeClr val="tx2"/>
                </a:solidFill>
                <a:latin typeface="Poppins 2" panose="020B0604020202020204" charset="0"/>
                <a:cs typeface="Poppins 2" panose="020B0604020202020204" charset="0"/>
              </a:rPr>
              <a:t>e </a:t>
            </a:r>
          </a:p>
          <a:p>
            <a:pPr algn="ctr">
              <a:lnSpc>
                <a:spcPct val="150000"/>
              </a:lnSpc>
            </a:pPr>
            <a:r>
              <a:rPr lang="pt-BR" sz="2800" b="1">
                <a:solidFill>
                  <a:schemeClr val="tx2"/>
                </a:solidFill>
                <a:latin typeface="Poppins 2" panose="020B0604020202020204" charset="0"/>
                <a:cs typeface="Poppins 2" panose="020B0604020202020204" charset="0"/>
              </a:rPr>
              <a:t>66 de assessoria</a:t>
            </a:r>
          </a:p>
        </p:txBody>
      </p:sp>
      <p:sp>
        <p:nvSpPr>
          <p:cNvPr id="7" name="object 19">
            <a:extLst>
              <a:ext uri="{FF2B5EF4-FFF2-40B4-BE49-F238E27FC236}">
                <a16:creationId xmlns:a16="http://schemas.microsoft.com/office/drawing/2014/main" id="{CD6329B2-75F7-1DBE-55A0-E496E05ED3D9}"/>
              </a:ext>
            </a:extLst>
          </p:cNvPr>
          <p:cNvSpPr/>
          <p:nvPr/>
        </p:nvSpPr>
        <p:spPr>
          <a:xfrm>
            <a:off x="1843434" y="275398"/>
            <a:ext cx="1238250" cy="1238250"/>
          </a:xfrm>
          <a:custGeom>
            <a:avLst/>
            <a:gdLst/>
            <a:ahLst/>
            <a:cxnLst/>
            <a:rect l="l" t="t" r="r" b="b"/>
            <a:pathLst>
              <a:path w="619125" h="619125">
                <a:moveTo>
                  <a:pt x="309575" y="0"/>
                </a:moveTo>
                <a:lnTo>
                  <a:pt x="263658" y="3338"/>
                </a:lnTo>
                <a:lnTo>
                  <a:pt x="219889" y="13041"/>
                </a:lnTo>
                <a:lnTo>
                  <a:pt x="178739" y="28642"/>
                </a:lnTo>
                <a:lnTo>
                  <a:pt x="140674" y="49673"/>
                </a:lnTo>
                <a:lnTo>
                  <a:pt x="106164" y="75665"/>
                </a:lnTo>
                <a:lnTo>
                  <a:pt x="75678" y="106152"/>
                </a:lnTo>
                <a:lnTo>
                  <a:pt x="49683" y="140665"/>
                </a:lnTo>
                <a:lnTo>
                  <a:pt x="28650" y="178736"/>
                </a:lnTo>
                <a:lnTo>
                  <a:pt x="13045" y="219899"/>
                </a:lnTo>
                <a:lnTo>
                  <a:pt x="3339" y="263684"/>
                </a:lnTo>
                <a:lnTo>
                  <a:pt x="0" y="309625"/>
                </a:lnTo>
                <a:lnTo>
                  <a:pt x="3339" y="355249"/>
                </a:lnTo>
                <a:lnTo>
                  <a:pt x="13045" y="398831"/>
                </a:lnTo>
                <a:lnTo>
                  <a:pt x="28650" y="439887"/>
                </a:lnTo>
                <a:lnTo>
                  <a:pt x="49683" y="477931"/>
                </a:lnTo>
                <a:lnTo>
                  <a:pt x="75678" y="512478"/>
                </a:lnTo>
                <a:lnTo>
                  <a:pt x="106164" y="543041"/>
                </a:lnTo>
                <a:lnTo>
                  <a:pt x="140674" y="569137"/>
                </a:lnTo>
                <a:lnTo>
                  <a:pt x="178739" y="590278"/>
                </a:lnTo>
                <a:lnTo>
                  <a:pt x="219889" y="605980"/>
                </a:lnTo>
                <a:lnTo>
                  <a:pt x="263658" y="615758"/>
                </a:lnTo>
                <a:lnTo>
                  <a:pt x="309575" y="619125"/>
                </a:lnTo>
                <a:lnTo>
                  <a:pt x="355219" y="615758"/>
                </a:lnTo>
                <a:lnTo>
                  <a:pt x="398817" y="605980"/>
                </a:lnTo>
                <a:lnTo>
                  <a:pt x="439884" y="590278"/>
                </a:lnTo>
                <a:lnTo>
                  <a:pt x="477935" y="569137"/>
                </a:lnTo>
                <a:lnTo>
                  <a:pt x="512485" y="543041"/>
                </a:lnTo>
                <a:lnTo>
                  <a:pt x="543049" y="512478"/>
                </a:lnTo>
                <a:lnTo>
                  <a:pt x="569144" y="477931"/>
                </a:lnTo>
                <a:lnTo>
                  <a:pt x="590283" y="439887"/>
                </a:lnTo>
                <a:lnTo>
                  <a:pt x="605983" y="398831"/>
                </a:lnTo>
                <a:lnTo>
                  <a:pt x="615758" y="355249"/>
                </a:lnTo>
                <a:lnTo>
                  <a:pt x="619125" y="309625"/>
                </a:lnTo>
                <a:lnTo>
                  <a:pt x="615758" y="263684"/>
                </a:lnTo>
                <a:lnTo>
                  <a:pt x="605983" y="219899"/>
                </a:lnTo>
                <a:lnTo>
                  <a:pt x="590283" y="178736"/>
                </a:lnTo>
                <a:lnTo>
                  <a:pt x="569144" y="140665"/>
                </a:lnTo>
                <a:lnTo>
                  <a:pt x="543049" y="106152"/>
                </a:lnTo>
                <a:lnTo>
                  <a:pt x="512485" y="75665"/>
                </a:lnTo>
                <a:lnTo>
                  <a:pt x="477935" y="49673"/>
                </a:lnTo>
                <a:lnTo>
                  <a:pt x="439884" y="28642"/>
                </a:lnTo>
                <a:lnTo>
                  <a:pt x="398817" y="13041"/>
                </a:lnTo>
                <a:lnTo>
                  <a:pt x="355219" y="3338"/>
                </a:lnTo>
                <a:lnTo>
                  <a:pt x="309575" y="0"/>
                </a:lnTo>
                <a:close/>
              </a:path>
            </a:pathLst>
          </a:custGeom>
          <a:solidFill>
            <a:srgbClr val="ED7D31"/>
          </a:solidFill>
          <a:ln>
            <a:solidFill>
              <a:schemeClr val="accent6"/>
            </a:solidFill>
          </a:ln>
        </p:spPr>
        <p:txBody>
          <a:bodyPr wrap="square" lIns="0" tIns="0" rIns="0" bIns="0" rtlCol="0"/>
          <a:lstStyle/>
          <a:p>
            <a:endParaRPr>
              <a:solidFill>
                <a:schemeClr val="tx2"/>
              </a:solidFill>
            </a:endParaRPr>
          </a:p>
        </p:txBody>
      </p:sp>
      <p:pic>
        <p:nvPicPr>
          <p:cNvPr id="23" name="Gráfico 22" descr="Medalha estrutura de tópicos">
            <a:extLst>
              <a:ext uri="{FF2B5EF4-FFF2-40B4-BE49-F238E27FC236}">
                <a16:creationId xmlns:a16="http://schemas.microsoft.com/office/drawing/2014/main" id="{55242B7D-5FCA-69A7-2E65-5D48CF73EB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22895" y="502489"/>
            <a:ext cx="914400" cy="914400"/>
          </a:xfrm>
          <a:prstGeom prst="rect">
            <a:avLst/>
          </a:prstGeom>
        </p:spPr>
      </p:pic>
    </p:spTree>
    <p:extLst>
      <p:ext uri="{BB962C8B-B14F-4D97-AF65-F5344CB8AC3E}">
        <p14:creationId xmlns:p14="http://schemas.microsoft.com/office/powerpoint/2010/main" val="710828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0d507740-9f85-4675-8685-a413ab731e11" xsi:nil="true"/>
    <TaxCatchAll xmlns="7c01c967-f15f-480c-8471-5cf0847eb785" xsi:nil="true"/>
    <Descri_x00e7__x00e3_o xmlns="0d507740-9f85-4675-8685-a413ab731e11" xsi:nil="true"/>
    <Vers_x00e3_odohist_x00f3_rico xmlns="0d507740-9f85-4675-8685-a413ab731e11" xsi:nil="true"/>
    <lcf76f155ced4ddcb4097134ff3c332f xmlns="0d507740-9f85-4675-8685-a413ab731e1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6EA66BF361AB429E83EBD9660CFF22" ma:contentTypeVersion="23" ma:contentTypeDescription="Create a new document." ma:contentTypeScope="" ma:versionID="520b9008f59c3dc94a0df84292e37cd3">
  <xsd:schema xmlns:xsd="http://www.w3.org/2001/XMLSchema" xmlns:xs="http://www.w3.org/2001/XMLSchema" xmlns:p="http://schemas.microsoft.com/office/2006/metadata/properties" xmlns:ns2="0d507740-9f85-4675-8685-a413ab731e11" xmlns:ns3="7c01c967-f15f-480c-8471-5cf0847eb785" targetNamespace="http://schemas.microsoft.com/office/2006/metadata/properties" ma:root="true" ma:fieldsID="90ddcab1953905ab8015d890512adb35" ns2:_="" ns3:_="">
    <xsd:import namespace="0d507740-9f85-4675-8685-a413ab731e11"/>
    <xsd:import namespace="7c01c967-f15f-480c-8471-5cf0847eb785"/>
    <xsd:element name="properties">
      <xsd:complexType>
        <xsd:sequence>
          <xsd:element name="documentManagement">
            <xsd:complexType>
              <xsd:all>
                <xsd:element ref="ns2:Descri_x00e7__x00e3_o" minOccurs="0"/>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element ref="ns2:_Flow_SignoffStatus" minOccurs="0"/>
                <xsd:element ref="ns2:lcf76f155ced4ddcb4097134ff3c332f" minOccurs="0"/>
                <xsd:element ref="ns3:TaxCatchAll" minOccurs="0"/>
                <xsd:element ref="ns2:Vers_x00e3_odohist_x00f3_rico"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507740-9f85-4675-8685-a413ab731e11" elementFormDefault="qualified">
    <xsd:import namespace="http://schemas.microsoft.com/office/2006/documentManagement/types"/>
    <xsd:import namespace="http://schemas.microsoft.com/office/infopath/2007/PartnerControls"/>
    <xsd:element name="Descri_x00e7__x00e3_o" ma:index="2" nillable="true" ma:displayName="Descrição" ma:description="(OFICINA CENTRO)" ma:format="Dropdown" ma:internalName="Descri_x00e7__x00e3_o">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hidden="true" ma:internalName="MediaServiceOCR"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c2251a4-284b-4299-a75e-b536127868a7" ma:termSetId="09814cd3-568e-fe90-9814-8d621ff8fb84" ma:anchorId="fba54fb3-c3e1-fe81-a776-ca4b69148c4d" ma:open="true" ma:isKeyword="false">
      <xsd:complexType>
        <xsd:sequence>
          <xsd:element ref="pc:Terms" minOccurs="0" maxOccurs="1"/>
        </xsd:sequence>
      </xsd:complexType>
    </xsd:element>
    <xsd:element name="Vers_x00e3_odohist_x00f3_rico" ma:index="25" nillable="true" ma:displayName="Versão do histórico" ma:description="simulador de modulações" ma:format="Dropdown" ma:internalName="Vers_x00e3_odohist_x00f3_rico">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01c967-f15f-480c-8471-5cf0847eb785" elementFormDefault="qualified">
    <xsd:import namespace="http://schemas.microsoft.com/office/2006/documentManagement/types"/>
    <xsd:import namespace="http://schemas.microsoft.com/office/infopath/2007/PartnerControls"/>
    <xsd:element name="SharedWithUsers" ma:index="15"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hidden="true" ma:internalName="SharedWithDetails" ma:readOnly="true">
      <xsd:simpleType>
        <xsd:restriction base="dms:Note"/>
      </xsd:simpleType>
    </xsd:element>
    <xsd:element name="TaxCatchAll" ma:index="24" nillable="true" ma:displayName="Taxonomy Catch All Column" ma:hidden="true" ma:list="{61c4cf0e-d311-4041-96e5-b422427ac7e6}" ma:internalName="TaxCatchAll" ma:showField="CatchAllData" ma:web="7c01c967-f15f-480c-8471-5cf0847eb7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039B52-2D80-41B0-9C40-F99FBC8930CF}">
  <ds:schemaRefs>
    <ds:schemaRef ds:uri="http://schemas.microsoft.com/sharepoint/v3/contenttype/forms"/>
  </ds:schemaRefs>
</ds:datastoreItem>
</file>

<file path=customXml/itemProps2.xml><?xml version="1.0" encoding="utf-8"?>
<ds:datastoreItem xmlns:ds="http://schemas.openxmlformats.org/officeDocument/2006/customXml" ds:itemID="{E60D620A-AF24-4F3B-AAB4-3D00C65FC2D3}">
  <ds:schemaRefs>
    <ds:schemaRef ds:uri="0d507740-9f85-4675-8685-a413ab731e11"/>
    <ds:schemaRef ds:uri="7c01c967-f15f-480c-8471-5cf0847eb7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D2558D3-BE47-4E81-85D5-19E5DBDFCE44}">
  <ds:schemaRefs>
    <ds:schemaRef ds:uri="0d507740-9f85-4675-8685-a413ab731e11"/>
    <ds:schemaRef ds:uri="7c01c967-f15f-480c-8471-5cf0847eb7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Personalizar</PresentationFormat>
  <Slides>65</Slides>
  <Notes>29</Notes>
  <HiddenSlides>0</HiddenSlides>
  <ScaleCrop>false</ScaleCrop>
  <HeadingPairs>
    <vt:vector size="4" baseType="variant">
      <vt:variant>
        <vt:lpstr>Tema</vt:lpstr>
      </vt:variant>
      <vt:variant>
        <vt:i4>1</vt:i4>
      </vt:variant>
      <vt:variant>
        <vt:lpstr>Títulos de slides</vt:lpstr>
      </vt:variant>
      <vt:variant>
        <vt:i4>65</vt:i4>
      </vt:variant>
    </vt:vector>
  </HeadingPairs>
  <TitlesOfParts>
    <vt:vector size="66" baseType="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ppt_modelo_seminario_COGEDI</dc:title>
  <dc:creator>Elaine Mello</dc:creator>
  <cp:revision>3</cp:revision>
  <dcterms:created xsi:type="dcterms:W3CDTF">2006-08-16T00:00:00Z</dcterms:created>
  <dcterms:modified xsi:type="dcterms:W3CDTF">2023-11-29T15:12:32Z</dcterms:modified>
  <dc:identifier>DAFwy2W6M-A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0x010100476EA66BF361AB429E83EBD9660CFF22</vt:lpwstr>
  </property>
  <property fmtid="{D5CDD505-2E9C-101B-9397-08002B2CF9AE}" pid="3" name="MediaServiceImageTags">
    <vt:lpwstr/>
  </property>
</Properties>
</file>