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4"/>
  </p:sldMasterIdLst>
  <p:notesMasterIdLst>
    <p:notesMasterId r:id="rId20"/>
  </p:notesMasterIdLst>
  <p:sldIdLst>
    <p:sldId id="256" r:id="rId5"/>
    <p:sldId id="258" r:id="rId6"/>
    <p:sldId id="305" r:id="rId7"/>
    <p:sldId id="265" r:id="rId8"/>
    <p:sldId id="307" r:id="rId9"/>
    <p:sldId id="306" r:id="rId10"/>
    <p:sldId id="309" r:id="rId11"/>
    <p:sldId id="311" r:id="rId12"/>
    <p:sldId id="312" r:id="rId13"/>
    <p:sldId id="313" r:id="rId14"/>
    <p:sldId id="314" r:id="rId15"/>
    <p:sldId id="310" r:id="rId16"/>
    <p:sldId id="315" r:id="rId17"/>
    <p:sldId id="294" r:id="rId18"/>
    <p:sldId id="308" r:id="rId19"/>
  </p:sldIdLst>
  <p:sldSz cx="24384000" cy="13716000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000000"/>
          </p15:clr>
        </p15:guide>
        <p15:guide id="2" orient="horz" pos="1054">
          <p15:clr>
            <a:srgbClr val="000000"/>
          </p15:clr>
        </p15:guide>
        <p15:guide id="3" orient="horz" pos="7903">
          <p15:clr>
            <a:srgbClr val="000000"/>
          </p15:clr>
        </p15:guide>
        <p15:guide id="4" pos="7680">
          <p15:clr>
            <a:srgbClr val="000000"/>
          </p15:clr>
        </p15:guide>
        <p15:guide id="5" pos="1103">
          <p15:clr>
            <a:srgbClr val="000000"/>
          </p15:clr>
        </p15:guide>
        <p15:guide id="6" pos="14302">
          <p15:clr>
            <a:srgbClr val="000000"/>
          </p15:clr>
        </p15:guide>
        <p15:guide id="7" pos="7907">
          <p15:clr>
            <a:srgbClr val="000000"/>
          </p15:clr>
        </p15:guide>
        <p15:guide id="8" pos="745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A5186-71D8-BAE9-9AF5-4AECD9BC754C}" v="1" dt="2023-11-07T15:07:3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863" autoAdjust="0"/>
  </p:normalViewPr>
  <p:slideViewPr>
    <p:cSldViewPr snapToGrid="0">
      <p:cViewPr varScale="1">
        <p:scale>
          <a:sx n="34" d="100"/>
          <a:sy n="34" d="100"/>
        </p:scale>
        <p:origin x="114" y="66"/>
      </p:cViewPr>
      <p:guideLst>
        <p:guide orient="horz" pos="4320"/>
        <p:guide orient="horz" pos="1054"/>
        <p:guide orient="horz" pos="7903"/>
        <p:guide pos="7680"/>
        <p:guide pos="1103"/>
        <p:guide pos="14302"/>
        <p:guide pos="7907"/>
        <p:guide pos="74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i Riby Sanches" userId="S::gsanches@prefeitura.sp.gov.br::e510d622-17e2-40f5-8b8d-9b6a35d47441" providerId="AD" clId="Web-{79EA5186-71D8-BAE9-9AF5-4AECD9BC754C}"/>
    <pc:docChg chg="sldOrd">
      <pc:chgData name="Giovani Riby Sanches" userId="S::gsanches@prefeitura.sp.gov.br::e510d622-17e2-40f5-8b8d-9b6a35d47441" providerId="AD" clId="Web-{79EA5186-71D8-BAE9-9AF5-4AECD9BC754C}" dt="2023-11-07T15:07:36.485" v="0"/>
      <pc:docMkLst>
        <pc:docMk/>
      </pc:docMkLst>
      <pc:sldChg chg="ord">
        <pc:chgData name="Giovani Riby Sanches" userId="S::gsanches@prefeitura.sp.gov.br::e510d622-17e2-40f5-8b8d-9b6a35d47441" providerId="AD" clId="Web-{79EA5186-71D8-BAE9-9AF5-4AECD9BC754C}" dt="2023-11-07T15:07:36.485" v="0"/>
        <pc:sldMkLst>
          <pc:docMk/>
          <pc:sldMk cId="4063888162" sldId="3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70055-757F-4171-89B8-618141820D2B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0740415-B38C-4150-B1F7-66F92B91B257}">
      <dgm:prSet phldrT="[Texto]"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Entrega da Prestação de Contas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BR" sz="3000" dirty="0">
              <a:latin typeface="Arial" panose="020B0604020202020204" pitchFamily="34" charset="0"/>
              <a:cs typeface="Arial" panose="020B0604020202020204" pitchFamily="34" charset="0"/>
            </a:rPr>
            <a:t>Entrega mensal;</a:t>
          </a:r>
        </a:p>
        <a:p>
          <a:pPr algn="l"/>
          <a:r>
            <a:rPr lang="pt-BR" sz="3000" dirty="0">
              <a:latin typeface="Arial" panose="020B0604020202020204" pitchFamily="34" charset="0"/>
              <a:cs typeface="Arial" panose="020B0604020202020204" pitchFamily="34" charset="0"/>
            </a:rPr>
            <a:t>25º dia do mês subsequente ao mês da prestação de Contas;</a:t>
          </a:r>
        </a:p>
        <a:p>
          <a:pPr algn="l"/>
          <a:r>
            <a:rPr lang="pt-BR" sz="3000" dirty="0">
              <a:latin typeface="Arial" panose="020B0604020202020204" pitchFamily="34" charset="0"/>
              <a:cs typeface="Arial" panose="020B0604020202020204" pitchFamily="34" charset="0"/>
            </a:rPr>
            <a:t>Planilha preenchida pela OSC</a:t>
          </a:r>
        </a:p>
        <a:p>
          <a:pPr algn="ctr"/>
          <a:endParaRPr lang="pt-BR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11623-F6C3-4CBA-A626-6B80155C880E}" type="parTrans" cxnId="{1095F715-72C3-412A-93A5-DE687B9548B4}">
      <dgm:prSet/>
      <dgm:spPr/>
      <dgm:t>
        <a:bodyPr/>
        <a:lstStyle/>
        <a:p>
          <a:endParaRPr lang="pt-BR"/>
        </a:p>
      </dgm:t>
    </dgm:pt>
    <dgm:pt modelId="{F02512DE-DCE8-49B0-91C4-E700EF076DBE}" type="sibTrans" cxnId="{1095F715-72C3-412A-93A5-DE687B9548B4}">
      <dgm:prSet/>
      <dgm:spPr/>
      <dgm:t>
        <a:bodyPr/>
        <a:lstStyle/>
        <a:p>
          <a:endParaRPr lang="pt-BR"/>
        </a:p>
      </dgm:t>
    </dgm:pt>
    <dgm:pt modelId="{6D3FB52A-1E18-4CF2-9878-16256A270DB9}">
      <dgm:prSet phldrT="[Texto]" custT="1"/>
      <dgm:spPr/>
      <dgm:t>
        <a:bodyPr/>
        <a:lstStyle/>
        <a:p>
          <a:pPr algn="ctr"/>
          <a:r>
            <a:rPr lang="pt-BR" sz="3200" b="1" dirty="0"/>
            <a:t>Pendências</a:t>
          </a:r>
        </a:p>
        <a:p>
          <a:pPr algn="ctr"/>
          <a:endParaRPr lang="pt-BR" sz="3200" b="1" dirty="0"/>
        </a:p>
      </dgm:t>
    </dgm:pt>
    <dgm:pt modelId="{2DBFCDBB-E0B4-45B7-83C6-82662DF20906}" type="parTrans" cxnId="{9F2F7C35-A4D9-47FA-8645-304BC1E293EA}">
      <dgm:prSet/>
      <dgm:spPr/>
      <dgm:t>
        <a:bodyPr/>
        <a:lstStyle/>
        <a:p>
          <a:endParaRPr lang="pt-BR"/>
        </a:p>
      </dgm:t>
    </dgm:pt>
    <dgm:pt modelId="{3C4B772C-395F-4E51-9ED1-48568B22D9DE}" type="sibTrans" cxnId="{9F2F7C35-A4D9-47FA-8645-304BC1E293EA}">
      <dgm:prSet/>
      <dgm:spPr/>
      <dgm:t>
        <a:bodyPr/>
        <a:lstStyle/>
        <a:p>
          <a:endParaRPr lang="pt-BR"/>
        </a:p>
      </dgm:t>
    </dgm:pt>
    <dgm:pt modelId="{F34806CC-09CD-415E-8527-87A03273E1AF}">
      <dgm:prSet phldrT="[Texto]" custT="1"/>
      <dgm:spPr/>
      <dgm:t>
        <a:bodyPr/>
        <a:lstStyle/>
        <a:p>
          <a:pPr algn="ctr"/>
          <a:r>
            <a:rPr lang="pt-BR" sz="3200" b="1" dirty="0"/>
            <a:t>Analise Documental</a:t>
          </a:r>
        </a:p>
      </dgm:t>
    </dgm:pt>
    <dgm:pt modelId="{E50DED11-9615-4BBA-A3C8-8FDC0897AE6A}" type="parTrans" cxnId="{90940080-5DAE-41B5-A07F-91786FD81AF5}">
      <dgm:prSet/>
      <dgm:spPr/>
      <dgm:t>
        <a:bodyPr/>
        <a:lstStyle/>
        <a:p>
          <a:endParaRPr lang="pt-BR"/>
        </a:p>
      </dgm:t>
    </dgm:pt>
    <dgm:pt modelId="{E5A9779E-CD5C-4AF2-AC4F-CF4812D7F31E}" type="sibTrans" cxnId="{90940080-5DAE-41B5-A07F-91786FD81AF5}">
      <dgm:prSet/>
      <dgm:spPr/>
      <dgm:t>
        <a:bodyPr/>
        <a:lstStyle/>
        <a:p>
          <a:endParaRPr lang="pt-BR"/>
        </a:p>
      </dgm:t>
    </dgm:pt>
    <dgm:pt modelId="{B2F5B0E0-5EAB-45FC-ABB5-591F21A44FBF}">
      <dgm:prSet phldrT="[Texto]" custT="1"/>
      <dgm:spPr/>
      <dgm:t>
        <a:bodyPr/>
        <a:lstStyle/>
        <a:p>
          <a:pPr algn="l"/>
          <a:r>
            <a:rPr lang="pt-BR" sz="3000" dirty="0"/>
            <a:t>30 (trinta) dias após a entrega dos documentos;</a:t>
          </a:r>
        </a:p>
      </dgm:t>
    </dgm:pt>
    <dgm:pt modelId="{9088F3D8-75E5-48A6-8F32-FB4B740132AF}" type="parTrans" cxnId="{791F2114-470F-4C25-AF19-C2F94002D2AA}">
      <dgm:prSet/>
      <dgm:spPr/>
      <dgm:t>
        <a:bodyPr/>
        <a:lstStyle/>
        <a:p>
          <a:endParaRPr lang="pt-BR"/>
        </a:p>
      </dgm:t>
    </dgm:pt>
    <dgm:pt modelId="{F5511941-D44C-405C-8278-29E30A742023}" type="sibTrans" cxnId="{791F2114-470F-4C25-AF19-C2F94002D2AA}">
      <dgm:prSet/>
      <dgm:spPr/>
      <dgm:t>
        <a:bodyPr/>
        <a:lstStyle/>
        <a:p>
          <a:endParaRPr lang="pt-BR"/>
        </a:p>
      </dgm:t>
    </dgm:pt>
    <dgm:pt modelId="{DAE77DD9-4018-43C6-AD5F-8935EE435DE5}">
      <dgm:prSet phldrT="[Texto]" custT="1"/>
      <dgm:spPr/>
      <dgm:t>
        <a:bodyPr/>
        <a:lstStyle/>
        <a:p>
          <a:pPr algn="ctr"/>
          <a:r>
            <a:rPr lang="pt-BR" sz="3200" b="1" dirty="0"/>
            <a:t>Ajustes Financeiros</a:t>
          </a:r>
        </a:p>
      </dgm:t>
    </dgm:pt>
    <dgm:pt modelId="{71B7B7BE-AF31-49E4-9B63-1BD2D767E25F}" type="parTrans" cxnId="{50093253-7F91-41E6-AC50-09737185918E}">
      <dgm:prSet/>
      <dgm:spPr/>
      <dgm:t>
        <a:bodyPr/>
        <a:lstStyle/>
        <a:p>
          <a:endParaRPr lang="pt-BR"/>
        </a:p>
      </dgm:t>
    </dgm:pt>
    <dgm:pt modelId="{759B4F34-E869-4519-9A18-AB25FFC072B5}" type="sibTrans" cxnId="{50093253-7F91-41E6-AC50-09737185918E}">
      <dgm:prSet/>
      <dgm:spPr/>
      <dgm:t>
        <a:bodyPr/>
        <a:lstStyle/>
        <a:p>
          <a:endParaRPr lang="pt-BR"/>
        </a:p>
      </dgm:t>
    </dgm:pt>
    <dgm:pt modelId="{07D7259D-8ACD-43F9-9437-6665C8C977B7}">
      <dgm:prSet phldrT="[Texto]" custT="1"/>
      <dgm:spPr/>
      <dgm:t>
        <a:bodyPr/>
        <a:lstStyle/>
        <a:p>
          <a:pPr algn="l"/>
          <a:r>
            <a:rPr lang="pt-BR" sz="3000" dirty="0"/>
            <a:t>Quando existe saldo não utilizado;</a:t>
          </a:r>
        </a:p>
      </dgm:t>
    </dgm:pt>
    <dgm:pt modelId="{AE28B70A-12D7-4811-9454-5E0E2E583EA5}" type="parTrans" cxnId="{6C413E4D-2C38-4584-83A5-1466D12A4A6A}">
      <dgm:prSet/>
      <dgm:spPr/>
      <dgm:t>
        <a:bodyPr/>
        <a:lstStyle/>
        <a:p>
          <a:endParaRPr lang="pt-BR"/>
        </a:p>
      </dgm:t>
    </dgm:pt>
    <dgm:pt modelId="{BA486E96-698A-46F1-81F2-21445F5E073C}" type="sibTrans" cxnId="{6C413E4D-2C38-4584-83A5-1466D12A4A6A}">
      <dgm:prSet/>
      <dgm:spPr/>
      <dgm:t>
        <a:bodyPr/>
        <a:lstStyle/>
        <a:p>
          <a:endParaRPr lang="pt-BR"/>
        </a:p>
      </dgm:t>
    </dgm:pt>
    <dgm:pt modelId="{5D83E0BE-4C89-42E1-B1CD-6C19D202BFA8}">
      <dgm:prSet phldrT="[Texto]" custT="1"/>
      <dgm:spPr/>
      <dgm:t>
        <a:bodyPr/>
        <a:lstStyle/>
        <a:p>
          <a:pPr algn="ctr"/>
          <a:r>
            <a:rPr lang="pt-BR" sz="3400" b="1" dirty="0"/>
            <a:t>Relatório Final</a:t>
          </a:r>
        </a:p>
      </dgm:t>
    </dgm:pt>
    <dgm:pt modelId="{174ACE83-726B-4B61-BC31-283B28DF96C7}" type="parTrans" cxnId="{8A3551E4-CAB5-4FDD-B1DC-07090EA211A3}">
      <dgm:prSet/>
      <dgm:spPr/>
      <dgm:t>
        <a:bodyPr/>
        <a:lstStyle/>
        <a:p>
          <a:endParaRPr lang="pt-BR"/>
        </a:p>
      </dgm:t>
    </dgm:pt>
    <dgm:pt modelId="{B5FBA65C-2A0F-4490-AED3-99556BCFBE3E}" type="sibTrans" cxnId="{8A3551E4-CAB5-4FDD-B1DC-07090EA211A3}">
      <dgm:prSet/>
      <dgm:spPr/>
      <dgm:t>
        <a:bodyPr/>
        <a:lstStyle/>
        <a:p>
          <a:endParaRPr lang="pt-BR"/>
        </a:p>
      </dgm:t>
    </dgm:pt>
    <dgm:pt modelId="{74383BC4-F96D-4A9F-A9BA-B33D665914C5}">
      <dgm:prSet phldrT="[Texto]" custT="1"/>
      <dgm:spPr/>
      <dgm:t>
        <a:bodyPr/>
        <a:lstStyle/>
        <a:p>
          <a:pPr algn="l"/>
          <a:r>
            <a:rPr lang="pt-BR" sz="3000" b="0" dirty="0"/>
            <a:t>Planilhas da Análise de Contas enviados para as </a:t>
          </a:r>
          <a:r>
            <a:rPr lang="pt-BR" sz="3000" b="0" dirty="0" err="1"/>
            <a:t>OSCs</a:t>
          </a:r>
          <a:r>
            <a:rPr lang="pt-BR" sz="3000" b="0" dirty="0"/>
            <a:t>;</a:t>
          </a:r>
        </a:p>
      </dgm:t>
    </dgm:pt>
    <dgm:pt modelId="{BDC55850-2A40-41A7-A016-27F4EA1A50B4}" type="parTrans" cxnId="{D784DB31-238C-4C49-9142-06D836464420}">
      <dgm:prSet/>
      <dgm:spPr/>
      <dgm:t>
        <a:bodyPr/>
        <a:lstStyle/>
        <a:p>
          <a:endParaRPr lang="pt-BR"/>
        </a:p>
      </dgm:t>
    </dgm:pt>
    <dgm:pt modelId="{B8B5B493-2647-4EC7-97B9-45378AC55D51}" type="sibTrans" cxnId="{D784DB31-238C-4C49-9142-06D836464420}">
      <dgm:prSet/>
      <dgm:spPr/>
      <dgm:t>
        <a:bodyPr/>
        <a:lstStyle/>
        <a:p>
          <a:endParaRPr lang="pt-BR"/>
        </a:p>
      </dgm:t>
    </dgm:pt>
    <dgm:pt modelId="{2762E648-21CE-40D2-9AD3-CF3C1B3B6A65}">
      <dgm:prSet phldrT="[Texto]" custT="1"/>
      <dgm:spPr/>
      <dgm:t>
        <a:bodyPr/>
        <a:lstStyle/>
        <a:p>
          <a:pPr algn="l"/>
          <a:r>
            <a:rPr lang="pt-BR" sz="3000" dirty="0"/>
            <a:t>Prazo para envio da pendência;</a:t>
          </a:r>
          <a:endParaRPr lang="pt-BR" sz="3000" b="0" dirty="0"/>
        </a:p>
      </dgm:t>
    </dgm:pt>
    <dgm:pt modelId="{F78A9A25-2A31-4315-BA7F-8426387E4564}" type="sibTrans" cxnId="{99800C13-0E7E-492B-A08B-AA9BD8CE895C}">
      <dgm:prSet/>
      <dgm:spPr/>
      <dgm:t>
        <a:bodyPr/>
        <a:lstStyle/>
        <a:p>
          <a:endParaRPr lang="pt-BR"/>
        </a:p>
      </dgm:t>
    </dgm:pt>
    <dgm:pt modelId="{0167C709-18C1-41C0-ADAE-8DD761F7F48B}" type="parTrans" cxnId="{99800C13-0E7E-492B-A08B-AA9BD8CE895C}">
      <dgm:prSet/>
      <dgm:spPr/>
      <dgm:t>
        <a:bodyPr/>
        <a:lstStyle/>
        <a:p>
          <a:endParaRPr lang="pt-BR"/>
        </a:p>
      </dgm:t>
    </dgm:pt>
    <dgm:pt modelId="{6964BCBF-155B-42C3-A224-364605E9429A}">
      <dgm:prSet phldrT="[Texto]" custT="1"/>
      <dgm:spPr/>
      <dgm:t>
        <a:bodyPr/>
        <a:lstStyle/>
        <a:p>
          <a:pPr algn="l"/>
          <a:r>
            <a:rPr lang="pt-BR" sz="3000" b="1" dirty="0">
              <a:solidFill>
                <a:srgbClr val="FF0000"/>
              </a:solidFill>
            </a:rPr>
            <a:t>Atrasos na análise, são comunicados.</a:t>
          </a:r>
          <a:endParaRPr lang="pt-BR" sz="3000" dirty="0">
            <a:solidFill>
              <a:srgbClr val="FF0000"/>
            </a:solidFill>
          </a:endParaRPr>
        </a:p>
      </dgm:t>
    </dgm:pt>
    <dgm:pt modelId="{995CB0BE-E9FB-4F69-8184-0F0D1F001F33}" type="parTrans" cxnId="{DF03BAD5-691E-4168-869E-CCA3D4BC0189}">
      <dgm:prSet/>
      <dgm:spPr/>
      <dgm:t>
        <a:bodyPr/>
        <a:lstStyle/>
        <a:p>
          <a:endParaRPr lang="pt-BR"/>
        </a:p>
      </dgm:t>
    </dgm:pt>
    <dgm:pt modelId="{EB7FF821-AF13-4878-85FF-6A734330D817}" type="sibTrans" cxnId="{DF03BAD5-691E-4168-869E-CCA3D4BC0189}">
      <dgm:prSet/>
      <dgm:spPr/>
      <dgm:t>
        <a:bodyPr/>
        <a:lstStyle/>
        <a:p>
          <a:endParaRPr lang="pt-BR"/>
        </a:p>
      </dgm:t>
    </dgm:pt>
    <dgm:pt modelId="{03C3AF82-704D-4EAF-8B53-620E0B5CF250}">
      <dgm:prSet phldrT="[Texto]"/>
      <dgm:spPr/>
      <dgm:t>
        <a:bodyPr/>
        <a:lstStyle/>
        <a:p>
          <a:pPr algn="l"/>
          <a:endParaRPr lang="pt-BR" sz="2300" dirty="0"/>
        </a:p>
      </dgm:t>
    </dgm:pt>
    <dgm:pt modelId="{1FA03969-90BA-4B6D-8C29-2A72DACA935D}" type="parTrans" cxnId="{51AF4532-7980-41D8-8A84-240D323063E9}">
      <dgm:prSet/>
      <dgm:spPr/>
      <dgm:t>
        <a:bodyPr/>
        <a:lstStyle/>
        <a:p>
          <a:endParaRPr lang="pt-BR"/>
        </a:p>
      </dgm:t>
    </dgm:pt>
    <dgm:pt modelId="{A8FE244B-7777-4BC2-84CB-4FB19C16A8C3}" type="sibTrans" cxnId="{51AF4532-7980-41D8-8A84-240D323063E9}">
      <dgm:prSet/>
      <dgm:spPr/>
      <dgm:t>
        <a:bodyPr/>
        <a:lstStyle/>
        <a:p>
          <a:endParaRPr lang="pt-BR"/>
        </a:p>
      </dgm:t>
    </dgm:pt>
    <dgm:pt modelId="{868ACC20-D8CE-4D6A-AD46-39E413DB75F8}">
      <dgm:prSet phldrT="[Texto]" custT="1"/>
      <dgm:spPr/>
      <dgm:t>
        <a:bodyPr/>
        <a:lstStyle/>
        <a:p>
          <a:pPr algn="l"/>
          <a:r>
            <a:rPr lang="pt-BR" sz="3000" dirty="0"/>
            <a:t>Implantar: Monitoramento e Pesquisa de Satisfação</a:t>
          </a:r>
          <a:r>
            <a:rPr lang="pt-BR" sz="2000" dirty="0"/>
            <a:t>;</a:t>
          </a:r>
        </a:p>
      </dgm:t>
    </dgm:pt>
    <dgm:pt modelId="{0E5A4991-45E4-4188-917A-8AF1AF01706B}" type="parTrans" cxnId="{2E435FF2-5214-47BE-8994-349E42D0EBE4}">
      <dgm:prSet/>
      <dgm:spPr/>
      <dgm:t>
        <a:bodyPr/>
        <a:lstStyle/>
        <a:p>
          <a:endParaRPr lang="pt-BR"/>
        </a:p>
      </dgm:t>
    </dgm:pt>
    <dgm:pt modelId="{A0EEB41A-B336-43D6-8629-D233DAEA7CFE}" type="sibTrans" cxnId="{2E435FF2-5214-47BE-8994-349E42D0EBE4}">
      <dgm:prSet/>
      <dgm:spPr/>
      <dgm:t>
        <a:bodyPr/>
        <a:lstStyle/>
        <a:p>
          <a:endParaRPr lang="pt-BR"/>
        </a:p>
      </dgm:t>
    </dgm:pt>
    <dgm:pt modelId="{391F170D-1F9D-4750-A7FC-53DBEF8FAB3C}">
      <dgm:prSet phldrT="[Texto]"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Comunicado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E0391-C3F6-433C-AB6B-00F3C0C5D4EE}" type="parTrans" cxnId="{5AA17F9A-D2C2-440E-AC02-D4581788FDF5}">
      <dgm:prSet/>
      <dgm:spPr/>
      <dgm:t>
        <a:bodyPr/>
        <a:lstStyle/>
        <a:p>
          <a:endParaRPr lang="pt-BR"/>
        </a:p>
      </dgm:t>
    </dgm:pt>
    <dgm:pt modelId="{8BE375BB-96B3-4563-A4A4-60454A069565}" type="sibTrans" cxnId="{5AA17F9A-D2C2-440E-AC02-D4581788FDF5}">
      <dgm:prSet/>
      <dgm:spPr/>
      <dgm:t>
        <a:bodyPr/>
        <a:lstStyle/>
        <a:p>
          <a:endParaRPr lang="pt-BR"/>
        </a:p>
      </dgm:t>
    </dgm:pt>
    <dgm:pt modelId="{C3C39EDF-5103-4324-ACC9-666DE2F60AAA}">
      <dgm:prSet phldrT="[Texto]" custT="1"/>
      <dgm:spPr/>
      <dgm:t>
        <a:bodyPr/>
        <a:lstStyle/>
        <a:p>
          <a:pPr algn="l"/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E6B59-F7B9-4BE8-8390-D75765A0EA1E}" type="parTrans" cxnId="{E023FFB0-47A6-4046-9D1C-02B5F4A6318D}">
      <dgm:prSet/>
      <dgm:spPr/>
      <dgm:t>
        <a:bodyPr/>
        <a:lstStyle/>
        <a:p>
          <a:endParaRPr lang="pt-BR"/>
        </a:p>
      </dgm:t>
    </dgm:pt>
    <dgm:pt modelId="{E66BD9F3-E4A1-462E-AEEE-825C73F32C1E}" type="sibTrans" cxnId="{E023FFB0-47A6-4046-9D1C-02B5F4A6318D}">
      <dgm:prSet/>
      <dgm:spPr/>
      <dgm:t>
        <a:bodyPr/>
        <a:lstStyle/>
        <a:p>
          <a:endParaRPr lang="pt-BR"/>
        </a:p>
      </dgm:t>
    </dgm:pt>
    <dgm:pt modelId="{66C47BCA-88A5-445E-81E0-C9ABF4574B4C}">
      <dgm:prSet phldrT="[Texto]" custT="1"/>
      <dgm:spPr/>
      <dgm:t>
        <a:bodyPr/>
        <a:lstStyle/>
        <a:p>
          <a:pPr algn="l"/>
          <a:r>
            <a:rPr lang="pt-BR" sz="3000" dirty="0">
              <a:latin typeface="Arial" panose="020B0604020202020204" pitchFamily="34" charset="0"/>
              <a:cs typeface="Arial" panose="020B0604020202020204" pitchFamily="34" charset="0"/>
            </a:rPr>
            <a:t>15 (quinze)  dias da data de entrega, as </a:t>
          </a:r>
          <a:r>
            <a:rPr lang="pt-BR" sz="3000" dirty="0" err="1">
              <a:latin typeface="Arial" panose="020B0604020202020204" pitchFamily="34" charset="0"/>
              <a:cs typeface="Arial" panose="020B0604020202020204" pitchFamily="34" charset="0"/>
            </a:rPr>
            <a:t>OSCs</a:t>
          </a:r>
          <a:r>
            <a:rPr lang="pt-BR" sz="3000" dirty="0">
              <a:latin typeface="Arial" panose="020B0604020202020204" pitchFamily="34" charset="0"/>
              <a:cs typeface="Arial" panose="020B0604020202020204" pitchFamily="34" charset="0"/>
            </a:rPr>
            <a:t> são comunicadas</a:t>
          </a:r>
          <a:r>
            <a:rPr lang="pt-BR" sz="3000" dirty="0"/>
            <a:t>.</a:t>
          </a:r>
        </a:p>
      </dgm:t>
    </dgm:pt>
    <dgm:pt modelId="{A93DF5CD-E632-452C-BC17-EC8170772EBF}" type="parTrans" cxnId="{CA811139-8396-41E5-804F-C610F5272BC5}">
      <dgm:prSet/>
      <dgm:spPr/>
      <dgm:t>
        <a:bodyPr/>
        <a:lstStyle/>
        <a:p>
          <a:endParaRPr lang="pt-BR"/>
        </a:p>
      </dgm:t>
    </dgm:pt>
    <dgm:pt modelId="{7666D06D-CB49-4AC0-8B3C-4FDA2BE4726A}" type="sibTrans" cxnId="{CA811139-8396-41E5-804F-C610F5272BC5}">
      <dgm:prSet/>
      <dgm:spPr/>
      <dgm:t>
        <a:bodyPr/>
        <a:lstStyle/>
        <a:p>
          <a:endParaRPr lang="pt-BR"/>
        </a:p>
      </dgm:t>
    </dgm:pt>
    <dgm:pt modelId="{48BB42F7-4E50-484E-A843-F5489D4CAAD4}">
      <dgm:prSet phldrT="[Texto]" custT="1"/>
      <dgm:spPr/>
      <dgm:t>
        <a:bodyPr/>
        <a:lstStyle/>
        <a:p>
          <a:pPr algn="l"/>
          <a:r>
            <a:rPr lang="pt-BR" sz="3000" b="0" dirty="0"/>
            <a:t>Pendência desconsiderada.</a:t>
          </a:r>
        </a:p>
      </dgm:t>
    </dgm:pt>
    <dgm:pt modelId="{5B205A2E-1304-4499-A454-5A94F9CEC30C}" type="parTrans" cxnId="{EBEC706E-2237-4C92-92A1-3E1BED5EB97D}">
      <dgm:prSet/>
      <dgm:spPr/>
      <dgm:t>
        <a:bodyPr/>
        <a:lstStyle/>
        <a:p>
          <a:endParaRPr lang="pt-BR"/>
        </a:p>
      </dgm:t>
    </dgm:pt>
    <dgm:pt modelId="{0D1F9BCC-7F23-4B90-B6A1-6CDF62234055}" type="sibTrans" cxnId="{EBEC706E-2237-4C92-92A1-3E1BED5EB97D}">
      <dgm:prSet/>
      <dgm:spPr/>
      <dgm:t>
        <a:bodyPr/>
        <a:lstStyle/>
        <a:p>
          <a:endParaRPr lang="pt-BR"/>
        </a:p>
      </dgm:t>
    </dgm:pt>
    <dgm:pt modelId="{3999C832-0CB5-4BDB-9783-AF9C99113C62}">
      <dgm:prSet phldrT="[Texto]" custT="1"/>
      <dgm:spPr/>
      <dgm:t>
        <a:bodyPr/>
        <a:lstStyle/>
        <a:p>
          <a:pPr algn="l"/>
          <a:r>
            <a:rPr lang="pt-BR" sz="3000" b="0" dirty="0"/>
            <a:t>Inicio da Análise dos documentos;</a:t>
          </a:r>
        </a:p>
      </dgm:t>
    </dgm:pt>
    <dgm:pt modelId="{DFB82C1C-598A-4F8F-833E-A4099C07013C}" type="parTrans" cxnId="{7A56DC0D-44F2-44D2-89BF-3675E2943AC9}">
      <dgm:prSet/>
      <dgm:spPr/>
      <dgm:t>
        <a:bodyPr/>
        <a:lstStyle/>
        <a:p>
          <a:endParaRPr lang="pt-BR"/>
        </a:p>
      </dgm:t>
    </dgm:pt>
    <dgm:pt modelId="{04C771DF-740E-470B-89A7-4F89904EB65B}" type="sibTrans" cxnId="{7A56DC0D-44F2-44D2-89BF-3675E2943AC9}">
      <dgm:prSet/>
      <dgm:spPr/>
      <dgm:t>
        <a:bodyPr/>
        <a:lstStyle/>
        <a:p>
          <a:endParaRPr lang="pt-BR"/>
        </a:p>
      </dgm:t>
    </dgm:pt>
    <dgm:pt modelId="{2A4FB639-C0F2-4060-8D7D-1746077F0828}">
      <dgm:prSet phldrT="[Texto]" custT="1"/>
      <dgm:spPr/>
      <dgm:t>
        <a:bodyPr/>
        <a:lstStyle/>
        <a:p>
          <a:pPr algn="l"/>
          <a:r>
            <a:rPr lang="pt-BR" sz="3000" dirty="0"/>
            <a:t>20% do saldo de Despesas Fixas podem ser usados pelo RH.</a:t>
          </a:r>
        </a:p>
      </dgm:t>
    </dgm:pt>
    <dgm:pt modelId="{D4CD8A18-F718-41B9-B775-39A7480BE36D}" type="parTrans" cxnId="{7040C2B4-89E6-41C9-AD57-66DB738689D7}">
      <dgm:prSet/>
      <dgm:spPr/>
      <dgm:t>
        <a:bodyPr/>
        <a:lstStyle/>
        <a:p>
          <a:endParaRPr lang="pt-BR"/>
        </a:p>
      </dgm:t>
    </dgm:pt>
    <dgm:pt modelId="{12D2E80E-F1BF-4918-B8E8-193F04E36811}" type="sibTrans" cxnId="{7040C2B4-89E6-41C9-AD57-66DB738689D7}">
      <dgm:prSet/>
      <dgm:spPr/>
      <dgm:t>
        <a:bodyPr/>
        <a:lstStyle/>
        <a:p>
          <a:endParaRPr lang="pt-BR"/>
        </a:p>
      </dgm:t>
    </dgm:pt>
    <dgm:pt modelId="{A922114D-4C6B-4560-B3D1-C047AB791D62}">
      <dgm:prSet phldrT="[Texto]" custT="1"/>
      <dgm:spPr/>
      <dgm:t>
        <a:bodyPr/>
        <a:lstStyle/>
        <a:p>
          <a:pPr algn="l"/>
          <a:endParaRPr lang="pt-BR" sz="3000" dirty="0"/>
        </a:p>
      </dgm:t>
    </dgm:pt>
    <dgm:pt modelId="{456B1CAE-47B1-49E7-B600-841AA1023F15}" type="parTrans" cxnId="{1EA3A71E-4298-40C7-B1AC-7EDC244EE6CC}">
      <dgm:prSet/>
      <dgm:spPr/>
      <dgm:t>
        <a:bodyPr/>
        <a:lstStyle/>
        <a:p>
          <a:endParaRPr lang="pt-BR"/>
        </a:p>
      </dgm:t>
    </dgm:pt>
    <dgm:pt modelId="{CBB993C8-F5EF-4536-BD09-AF676D19DB58}" type="sibTrans" cxnId="{1EA3A71E-4298-40C7-B1AC-7EDC244EE6CC}">
      <dgm:prSet/>
      <dgm:spPr/>
      <dgm:t>
        <a:bodyPr/>
        <a:lstStyle/>
        <a:p>
          <a:endParaRPr lang="pt-BR"/>
        </a:p>
      </dgm:t>
    </dgm:pt>
    <dgm:pt modelId="{A4A21C92-83A6-4521-A8C5-72CCFECD5D1E}">
      <dgm:prSet phldrT="[Texto]" custT="1"/>
      <dgm:spPr/>
      <dgm:t>
        <a:bodyPr/>
        <a:lstStyle/>
        <a:p>
          <a:pPr algn="l"/>
          <a:endParaRPr lang="pt-BR" sz="3000" dirty="0"/>
        </a:p>
      </dgm:t>
    </dgm:pt>
    <dgm:pt modelId="{ACE3FF0D-C0B8-4D3E-A0B3-233E91C1ACB6}" type="parTrans" cxnId="{06991325-7C6A-439E-AB95-642D8569E63A}">
      <dgm:prSet/>
      <dgm:spPr/>
      <dgm:t>
        <a:bodyPr/>
        <a:lstStyle/>
        <a:p>
          <a:endParaRPr lang="pt-BR"/>
        </a:p>
      </dgm:t>
    </dgm:pt>
    <dgm:pt modelId="{7D81A347-02EA-4468-906E-8E1E4E9AE7CA}" type="sibTrans" cxnId="{06991325-7C6A-439E-AB95-642D8569E63A}">
      <dgm:prSet/>
      <dgm:spPr/>
      <dgm:t>
        <a:bodyPr/>
        <a:lstStyle/>
        <a:p>
          <a:endParaRPr lang="pt-BR"/>
        </a:p>
      </dgm:t>
    </dgm:pt>
    <dgm:pt modelId="{5E2D2A21-7391-4018-9C3E-128AD3E83968}">
      <dgm:prSet phldrT="[Texto]" custT="1"/>
      <dgm:spPr/>
      <dgm:t>
        <a:bodyPr/>
        <a:lstStyle/>
        <a:p>
          <a:pPr algn="l"/>
          <a:r>
            <a:rPr lang="pt-BR" sz="3000" dirty="0"/>
            <a:t>Relatório de Atividades; </a:t>
          </a:r>
        </a:p>
      </dgm:t>
    </dgm:pt>
    <dgm:pt modelId="{CA2C518D-9E96-4E9F-A9E8-84B45FD59CC9}" type="parTrans" cxnId="{1E6B4BDB-8A70-49F7-8D21-3DFAA0030547}">
      <dgm:prSet/>
      <dgm:spPr/>
      <dgm:t>
        <a:bodyPr/>
        <a:lstStyle/>
        <a:p>
          <a:endParaRPr lang="pt-BR"/>
        </a:p>
      </dgm:t>
    </dgm:pt>
    <dgm:pt modelId="{277A9D2D-3837-4981-B9C2-9F51A31ED317}" type="sibTrans" cxnId="{1E6B4BDB-8A70-49F7-8D21-3DFAA0030547}">
      <dgm:prSet/>
      <dgm:spPr/>
      <dgm:t>
        <a:bodyPr/>
        <a:lstStyle/>
        <a:p>
          <a:endParaRPr lang="pt-BR"/>
        </a:p>
      </dgm:t>
    </dgm:pt>
    <dgm:pt modelId="{E901418D-2361-4F67-A41B-8166BEC2CC6D}">
      <dgm:prSet phldrT="[Texto]" custT="1"/>
      <dgm:spPr/>
      <dgm:t>
        <a:bodyPr/>
        <a:lstStyle/>
        <a:p>
          <a:pPr algn="l"/>
          <a:r>
            <a:rPr lang="pt-BR" sz="3000" dirty="0"/>
            <a:t>Documentos Financeiros;</a:t>
          </a:r>
        </a:p>
      </dgm:t>
    </dgm:pt>
    <dgm:pt modelId="{2E056AD2-D77E-4938-8BF6-1D6B0D5CB13E}" type="parTrans" cxnId="{25809CCF-6D10-4B16-AC3D-1C3D8A22BD59}">
      <dgm:prSet/>
      <dgm:spPr/>
      <dgm:t>
        <a:bodyPr/>
        <a:lstStyle/>
        <a:p>
          <a:endParaRPr lang="pt-BR"/>
        </a:p>
      </dgm:t>
    </dgm:pt>
    <dgm:pt modelId="{690718E7-1DD5-4246-92FA-031097EBB986}" type="sibTrans" cxnId="{25809CCF-6D10-4B16-AC3D-1C3D8A22BD59}">
      <dgm:prSet/>
      <dgm:spPr/>
      <dgm:t>
        <a:bodyPr/>
        <a:lstStyle/>
        <a:p>
          <a:endParaRPr lang="pt-BR"/>
        </a:p>
      </dgm:t>
    </dgm:pt>
    <dgm:pt modelId="{0B494F46-EF4C-4066-9B0A-88967A0D6455}">
      <dgm:prSet phldrT="[Texto]" custT="1"/>
      <dgm:spPr/>
      <dgm:t>
        <a:bodyPr/>
        <a:lstStyle/>
        <a:p>
          <a:pPr algn="l"/>
          <a:endParaRPr lang="pt-BR" sz="3000" b="0" dirty="0"/>
        </a:p>
      </dgm:t>
    </dgm:pt>
    <dgm:pt modelId="{9E4F66A5-878A-493F-B374-DC3A959AD047}" type="parTrans" cxnId="{910014D0-FF30-4E2E-9253-4DCB026BF3A4}">
      <dgm:prSet/>
      <dgm:spPr/>
      <dgm:t>
        <a:bodyPr/>
        <a:lstStyle/>
        <a:p>
          <a:endParaRPr lang="pt-BR"/>
        </a:p>
      </dgm:t>
    </dgm:pt>
    <dgm:pt modelId="{596B6464-7DB7-4DEC-9BD3-5085D5F9CEC3}" type="sibTrans" cxnId="{910014D0-FF30-4E2E-9253-4DCB026BF3A4}">
      <dgm:prSet/>
      <dgm:spPr/>
      <dgm:t>
        <a:bodyPr/>
        <a:lstStyle/>
        <a:p>
          <a:endParaRPr lang="pt-BR"/>
        </a:p>
      </dgm:t>
    </dgm:pt>
    <dgm:pt modelId="{B03DCE81-26B4-4C1A-B4F7-3C3178857418}">
      <dgm:prSet phldrT="[Texto]" custT="1"/>
      <dgm:spPr/>
      <dgm:t>
        <a:bodyPr/>
        <a:lstStyle/>
        <a:p>
          <a:pPr algn="l"/>
          <a:endParaRPr lang="pt-BR" sz="3000" b="0" dirty="0"/>
        </a:p>
      </dgm:t>
    </dgm:pt>
    <dgm:pt modelId="{09A822E9-E594-423D-9CA8-0CC977AFD9D9}" type="parTrans" cxnId="{C0D6DF9C-C689-43D6-821F-1772C8D7F374}">
      <dgm:prSet/>
      <dgm:spPr/>
      <dgm:t>
        <a:bodyPr/>
        <a:lstStyle/>
        <a:p>
          <a:endParaRPr lang="pt-BR"/>
        </a:p>
      </dgm:t>
    </dgm:pt>
    <dgm:pt modelId="{37252359-08D8-434D-9A1D-E4477337F7CA}" type="sibTrans" cxnId="{C0D6DF9C-C689-43D6-821F-1772C8D7F374}">
      <dgm:prSet/>
      <dgm:spPr/>
      <dgm:t>
        <a:bodyPr/>
        <a:lstStyle/>
        <a:p>
          <a:endParaRPr lang="pt-BR"/>
        </a:p>
      </dgm:t>
    </dgm:pt>
    <dgm:pt modelId="{469E37ED-9784-4956-8264-D65260977CD4}">
      <dgm:prSet phldrT="[Texto]" custT="1"/>
      <dgm:spPr/>
      <dgm:t>
        <a:bodyPr/>
        <a:lstStyle/>
        <a:p>
          <a:pPr algn="l"/>
          <a:endParaRPr lang="pt-BR" sz="3000" b="0" dirty="0"/>
        </a:p>
      </dgm:t>
    </dgm:pt>
    <dgm:pt modelId="{E690D36E-3E6B-4255-8296-267C597118CD}" type="parTrans" cxnId="{09A960F0-41E2-437C-90D1-E0D1923B0DE6}">
      <dgm:prSet/>
      <dgm:spPr/>
      <dgm:t>
        <a:bodyPr/>
        <a:lstStyle/>
        <a:p>
          <a:endParaRPr lang="pt-BR"/>
        </a:p>
      </dgm:t>
    </dgm:pt>
    <dgm:pt modelId="{E47B2870-058E-4048-9B1D-89F36AC08EDA}" type="sibTrans" cxnId="{09A960F0-41E2-437C-90D1-E0D1923B0DE6}">
      <dgm:prSet/>
      <dgm:spPr/>
      <dgm:t>
        <a:bodyPr/>
        <a:lstStyle/>
        <a:p>
          <a:endParaRPr lang="pt-BR"/>
        </a:p>
      </dgm:t>
    </dgm:pt>
    <dgm:pt modelId="{7EF2103F-A47D-41E6-A371-535673362560}" type="pres">
      <dgm:prSet presAssocID="{FD570055-757F-4171-89B8-618141820D2B}" presName="Name0" presStyleCnt="0">
        <dgm:presLayoutVars>
          <dgm:dir/>
          <dgm:resizeHandles val="exact"/>
        </dgm:presLayoutVars>
      </dgm:prSet>
      <dgm:spPr/>
    </dgm:pt>
    <dgm:pt modelId="{6B4C5DFE-6165-46AA-9928-204869B0EF2C}" type="pres">
      <dgm:prSet presAssocID="{391F170D-1F9D-4750-A7FC-53DBEF8FAB3C}" presName="node" presStyleLbl="node1" presStyleIdx="0" presStyleCnt="6">
        <dgm:presLayoutVars>
          <dgm:bulletEnabled val="1"/>
        </dgm:presLayoutVars>
      </dgm:prSet>
      <dgm:spPr/>
    </dgm:pt>
    <dgm:pt modelId="{10376651-4349-4FFF-9A98-AEAE38B3C5BD}" type="pres">
      <dgm:prSet presAssocID="{8BE375BB-96B3-4563-A4A4-60454A069565}" presName="sibTrans" presStyleCnt="0"/>
      <dgm:spPr/>
    </dgm:pt>
    <dgm:pt modelId="{D924694C-1E46-4184-AFDF-111CE32A59BC}" type="pres">
      <dgm:prSet presAssocID="{50740415-B38C-4150-B1F7-66F92B91B257}" presName="node" presStyleLbl="node1" presStyleIdx="1" presStyleCnt="6">
        <dgm:presLayoutVars>
          <dgm:bulletEnabled val="1"/>
        </dgm:presLayoutVars>
      </dgm:prSet>
      <dgm:spPr/>
    </dgm:pt>
    <dgm:pt modelId="{87AACD80-DC5A-42C5-A4C6-302485069679}" type="pres">
      <dgm:prSet presAssocID="{F02512DE-DCE8-49B0-91C4-E700EF076DBE}" presName="sibTrans" presStyleCnt="0"/>
      <dgm:spPr/>
    </dgm:pt>
    <dgm:pt modelId="{6D8DC7D5-774D-4F1E-A04E-B6D9AA85A417}" type="pres">
      <dgm:prSet presAssocID="{6D3FB52A-1E18-4CF2-9878-16256A270DB9}" presName="node" presStyleLbl="node1" presStyleIdx="2" presStyleCnt="6">
        <dgm:presLayoutVars>
          <dgm:bulletEnabled val="1"/>
        </dgm:presLayoutVars>
      </dgm:prSet>
      <dgm:spPr/>
    </dgm:pt>
    <dgm:pt modelId="{0E940A5F-1C02-4D57-A03B-A1572866ABA1}" type="pres">
      <dgm:prSet presAssocID="{3C4B772C-395F-4E51-9ED1-48568B22D9DE}" presName="sibTrans" presStyleCnt="0"/>
      <dgm:spPr/>
    </dgm:pt>
    <dgm:pt modelId="{8FE7C84B-36AD-4186-9C14-532A40893503}" type="pres">
      <dgm:prSet presAssocID="{F34806CC-09CD-415E-8527-87A03273E1AF}" presName="node" presStyleLbl="node1" presStyleIdx="3" presStyleCnt="6">
        <dgm:presLayoutVars>
          <dgm:bulletEnabled val="1"/>
        </dgm:presLayoutVars>
      </dgm:prSet>
      <dgm:spPr/>
    </dgm:pt>
    <dgm:pt modelId="{AC1AC4FB-505B-48CE-9339-608D28168BD8}" type="pres">
      <dgm:prSet presAssocID="{E5A9779E-CD5C-4AF2-AC4F-CF4812D7F31E}" presName="sibTrans" presStyleCnt="0"/>
      <dgm:spPr/>
    </dgm:pt>
    <dgm:pt modelId="{B1A41C19-8F97-499B-9604-E05669312107}" type="pres">
      <dgm:prSet presAssocID="{DAE77DD9-4018-43C6-AD5F-8935EE435DE5}" presName="node" presStyleLbl="node1" presStyleIdx="4" presStyleCnt="6">
        <dgm:presLayoutVars>
          <dgm:bulletEnabled val="1"/>
        </dgm:presLayoutVars>
      </dgm:prSet>
      <dgm:spPr/>
    </dgm:pt>
    <dgm:pt modelId="{A233F160-0170-406A-8CD7-496BF4BE2FB8}" type="pres">
      <dgm:prSet presAssocID="{759B4F34-E869-4519-9A18-AB25FFC072B5}" presName="sibTrans" presStyleCnt="0"/>
      <dgm:spPr/>
    </dgm:pt>
    <dgm:pt modelId="{2E76FF3A-24C9-430F-97AF-A19F2E4B23C8}" type="pres">
      <dgm:prSet presAssocID="{5D83E0BE-4C89-42E1-B1CD-6C19D202BFA8}" presName="node" presStyleLbl="node1" presStyleIdx="5" presStyleCnt="6">
        <dgm:presLayoutVars>
          <dgm:bulletEnabled val="1"/>
        </dgm:presLayoutVars>
      </dgm:prSet>
      <dgm:spPr/>
    </dgm:pt>
  </dgm:ptLst>
  <dgm:cxnLst>
    <dgm:cxn modelId="{7A56DC0D-44F2-44D2-89BF-3675E2943AC9}" srcId="{6D3FB52A-1E18-4CF2-9878-16256A270DB9}" destId="{3999C832-0CB5-4BDB-9783-AF9C99113C62}" srcOrd="2" destOrd="0" parTransId="{DFB82C1C-598A-4F8F-833E-A4099C07013C}" sibTransId="{04C771DF-740E-470B-89A7-4F89904EB65B}"/>
    <dgm:cxn modelId="{99800C13-0E7E-492B-A08B-AA9BD8CE895C}" srcId="{6D3FB52A-1E18-4CF2-9878-16256A270DB9}" destId="{2762E648-21CE-40D2-9AD3-CF3C1B3B6A65}" srcOrd="0" destOrd="0" parTransId="{0167C709-18C1-41C0-ADAE-8DD761F7F48B}" sibTransId="{F78A9A25-2A31-4315-BA7F-8426387E4564}"/>
    <dgm:cxn modelId="{791F2114-470F-4C25-AF19-C2F94002D2AA}" srcId="{F34806CC-09CD-415E-8527-87A03273E1AF}" destId="{B2F5B0E0-5EAB-45FC-ABB5-591F21A44FBF}" srcOrd="0" destOrd="0" parTransId="{9088F3D8-75E5-48A6-8F32-FB4B740132AF}" sibTransId="{F5511941-D44C-405C-8278-29E30A742023}"/>
    <dgm:cxn modelId="{1095F715-72C3-412A-93A5-DE687B9548B4}" srcId="{FD570055-757F-4171-89B8-618141820D2B}" destId="{50740415-B38C-4150-B1F7-66F92B91B257}" srcOrd="1" destOrd="0" parTransId="{DDF11623-F6C3-4CBA-A626-6B80155C880E}" sibTransId="{F02512DE-DCE8-49B0-91C4-E700EF076DBE}"/>
    <dgm:cxn modelId="{74447719-DCA3-4577-9DA7-DF2C9644B31E}" type="presOf" srcId="{B03DCE81-26B4-4C1A-B4F7-3C3178857418}" destId="{6D8DC7D5-774D-4F1E-A04E-B6D9AA85A417}" srcOrd="0" destOrd="2" presId="urn:microsoft.com/office/officeart/2005/8/layout/hList6"/>
    <dgm:cxn modelId="{1EA3A71E-4298-40C7-B1AC-7EDC244EE6CC}" srcId="{DAE77DD9-4018-43C6-AD5F-8935EE435DE5}" destId="{A922114D-4C6B-4560-B3D1-C047AB791D62}" srcOrd="2" destOrd="0" parTransId="{456B1CAE-47B1-49E7-B600-841AA1023F15}" sibTransId="{CBB993C8-F5EF-4536-BD09-AF676D19DB58}"/>
    <dgm:cxn modelId="{06991325-7C6A-439E-AB95-642D8569E63A}" srcId="{5D83E0BE-4C89-42E1-B1CD-6C19D202BFA8}" destId="{A4A21C92-83A6-4521-A8C5-72CCFECD5D1E}" srcOrd="0" destOrd="0" parTransId="{ACE3FF0D-C0B8-4D3E-A0B3-233E91C1ACB6}" sibTransId="{7D81A347-02EA-4468-906E-8E1E4E9AE7CA}"/>
    <dgm:cxn modelId="{D784DB31-238C-4C49-9142-06D836464420}" srcId="{5D83E0BE-4C89-42E1-B1CD-6C19D202BFA8}" destId="{74383BC4-F96D-4A9F-A9BA-B33D665914C5}" srcOrd="1" destOrd="0" parTransId="{BDC55850-2A40-41A7-A016-27F4EA1A50B4}" sibTransId="{B8B5B493-2647-4EC7-97B9-45378AC55D51}"/>
    <dgm:cxn modelId="{51AF4532-7980-41D8-8A84-240D323063E9}" srcId="{DAE77DD9-4018-43C6-AD5F-8935EE435DE5}" destId="{03C3AF82-704D-4EAF-8B53-620E0B5CF250}" srcOrd="0" destOrd="0" parTransId="{1FA03969-90BA-4B6D-8C29-2A72DACA935D}" sibTransId="{A8FE244B-7777-4BC2-84CB-4FB19C16A8C3}"/>
    <dgm:cxn modelId="{9F2F7C35-A4D9-47FA-8645-304BC1E293EA}" srcId="{FD570055-757F-4171-89B8-618141820D2B}" destId="{6D3FB52A-1E18-4CF2-9878-16256A270DB9}" srcOrd="2" destOrd="0" parTransId="{2DBFCDBB-E0B4-45B7-83C6-82662DF20906}" sibTransId="{3C4B772C-395F-4E51-9ED1-48568B22D9DE}"/>
    <dgm:cxn modelId="{CA811139-8396-41E5-804F-C610F5272BC5}" srcId="{391F170D-1F9D-4750-A7FC-53DBEF8FAB3C}" destId="{66C47BCA-88A5-445E-81E0-C9ABF4574B4C}" srcOrd="1" destOrd="0" parTransId="{A93DF5CD-E632-452C-BC17-EC8170772EBF}" sibTransId="{7666D06D-CB49-4AC0-8B3C-4FDA2BE4726A}"/>
    <dgm:cxn modelId="{BA71483F-6E47-47D1-8E47-230D6E4C95E8}" type="presOf" srcId="{391F170D-1F9D-4750-A7FC-53DBEF8FAB3C}" destId="{6B4C5DFE-6165-46AA-9928-204869B0EF2C}" srcOrd="0" destOrd="0" presId="urn:microsoft.com/office/officeart/2005/8/layout/hList6"/>
    <dgm:cxn modelId="{504EEC5B-8804-4528-A4C8-2E2938534F81}" type="presOf" srcId="{6964BCBF-155B-42C3-A224-364605E9429A}" destId="{8FE7C84B-36AD-4186-9C14-532A40893503}" srcOrd="0" destOrd="4" presId="urn:microsoft.com/office/officeart/2005/8/layout/hList6"/>
    <dgm:cxn modelId="{1969B65E-580F-44E2-98F8-7C2E1A1E3762}" type="presOf" srcId="{07D7259D-8ACD-43F9-9437-6665C8C977B7}" destId="{B1A41C19-8F97-499B-9604-E05669312107}" srcOrd="0" destOrd="2" presId="urn:microsoft.com/office/officeart/2005/8/layout/hList6"/>
    <dgm:cxn modelId="{619DFE43-58C5-4761-A550-8ECEDCC2679B}" type="presOf" srcId="{6D3FB52A-1E18-4CF2-9878-16256A270DB9}" destId="{6D8DC7D5-774D-4F1E-A04E-B6D9AA85A417}" srcOrd="0" destOrd="0" presId="urn:microsoft.com/office/officeart/2005/8/layout/hList6"/>
    <dgm:cxn modelId="{173D3F65-964F-4361-B192-3D45E31F9DEF}" type="presOf" srcId="{E901418D-2361-4F67-A41B-8166BEC2CC6D}" destId="{8FE7C84B-36AD-4186-9C14-532A40893503}" srcOrd="0" destOrd="3" presId="urn:microsoft.com/office/officeart/2005/8/layout/hList6"/>
    <dgm:cxn modelId="{6C413E4D-2C38-4584-83A5-1466D12A4A6A}" srcId="{DAE77DD9-4018-43C6-AD5F-8935EE435DE5}" destId="{07D7259D-8ACD-43F9-9437-6665C8C977B7}" srcOrd="1" destOrd="0" parTransId="{AE28B70A-12D7-4811-9454-5E0E2E583EA5}" sibTransId="{BA486E96-698A-46F1-81F2-21445F5E073C}"/>
    <dgm:cxn modelId="{EBEC706E-2237-4C92-92A1-3E1BED5EB97D}" srcId="{6D3FB52A-1E18-4CF2-9878-16256A270DB9}" destId="{48BB42F7-4E50-484E-A843-F5489D4CAAD4}" srcOrd="4" destOrd="0" parTransId="{5B205A2E-1304-4499-A454-5A94F9CEC30C}" sibTransId="{0D1F9BCC-7F23-4B90-B6A1-6CDF62234055}"/>
    <dgm:cxn modelId="{DED72350-EC8C-4586-97EE-E90ABE84FBC1}" type="presOf" srcId="{DAE77DD9-4018-43C6-AD5F-8935EE435DE5}" destId="{B1A41C19-8F97-499B-9604-E05669312107}" srcOrd="0" destOrd="0" presId="urn:microsoft.com/office/officeart/2005/8/layout/hList6"/>
    <dgm:cxn modelId="{50093253-7F91-41E6-AC50-09737185918E}" srcId="{FD570055-757F-4171-89B8-618141820D2B}" destId="{DAE77DD9-4018-43C6-AD5F-8935EE435DE5}" srcOrd="4" destOrd="0" parTransId="{71B7B7BE-AF31-49E4-9B63-1BD2D767E25F}" sibTransId="{759B4F34-E869-4519-9A18-AB25FFC072B5}"/>
    <dgm:cxn modelId="{55BB2279-7AFC-443D-A495-C33E72D5E3F8}" type="presOf" srcId="{3999C832-0CB5-4BDB-9783-AF9C99113C62}" destId="{6D8DC7D5-774D-4F1E-A04E-B6D9AA85A417}" srcOrd="0" destOrd="3" presId="urn:microsoft.com/office/officeart/2005/8/layout/hList6"/>
    <dgm:cxn modelId="{8C87167C-C066-4938-BB45-2612A7EB733E}" type="presOf" srcId="{74383BC4-F96D-4A9F-A9BA-B33D665914C5}" destId="{2E76FF3A-24C9-430F-97AF-A19F2E4B23C8}" srcOrd="0" destOrd="2" presId="urn:microsoft.com/office/officeart/2005/8/layout/hList6"/>
    <dgm:cxn modelId="{90940080-5DAE-41B5-A07F-91786FD81AF5}" srcId="{FD570055-757F-4171-89B8-618141820D2B}" destId="{F34806CC-09CD-415E-8527-87A03273E1AF}" srcOrd="3" destOrd="0" parTransId="{E50DED11-9615-4BBA-A3C8-8FDC0897AE6A}" sibTransId="{E5A9779E-CD5C-4AF2-AC4F-CF4812D7F31E}"/>
    <dgm:cxn modelId="{B159F18C-8206-4E9F-AAF3-D4FE823BEBAA}" type="presOf" srcId="{B2F5B0E0-5EAB-45FC-ABB5-591F21A44FBF}" destId="{8FE7C84B-36AD-4186-9C14-532A40893503}" srcOrd="0" destOrd="1" presId="urn:microsoft.com/office/officeart/2005/8/layout/hList6"/>
    <dgm:cxn modelId="{E5D7E98D-AF1A-421D-9C16-FA359EF27177}" type="presOf" srcId="{5D83E0BE-4C89-42E1-B1CD-6C19D202BFA8}" destId="{2E76FF3A-24C9-430F-97AF-A19F2E4B23C8}" srcOrd="0" destOrd="0" presId="urn:microsoft.com/office/officeart/2005/8/layout/hList6"/>
    <dgm:cxn modelId="{DA13F994-7A88-474F-B7C9-E35DE74F20E5}" type="presOf" srcId="{5E2D2A21-7391-4018-9C3E-128AD3E83968}" destId="{8FE7C84B-36AD-4186-9C14-532A40893503}" srcOrd="0" destOrd="2" presId="urn:microsoft.com/office/officeart/2005/8/layout/hList6"/>
    <dgm:cxn modelId="{5AA17F9A-D2C2-440E-AC02-D4581788FDF5}" srcId="{FD570055-757F-4171-89B8-618141820D2B}" destId="{391F170D-1F9D-4750-A7FC-53DBEF8FAB3C}" srcOrd="0" destOrd="0" parTransId="{93CE0391-C3F6-433C-AB6B-00F3C0C5D4EE}" sibTransId="{8BE375BB-96B3-4563-A4A4-60454A069565}"/>
    <dgm:cxn modelId="{C0D6DF9C-C689-43D6-821F-1772C8D7F374}" srcId="{6D3FB52A-1E18-4CF2-9878-16256A270DB9}" destId="{B03DCE81-26B4-4C1A-B4F7-3C3178857418}" srcOrd="1" destOrd="0" parTransId="{09A822E9-E594-423D-9CA8-0CC977AFD9D9}" sibTransId="{37252359-08D8-434D-9A1D-E4477337F7CA}"/>
    <dgm:cxn modelId="{DE98F4AE-1694-4A95-9073-7D9183FF104A}" type="presOf" srcId="{F34806CC-09CD-415E-8527-87A03273E1AF}" destId="{8FE7C84B-36AD-4186-9C14-532A40893503}" srcOrd="0" destOrd="0" presId="urn:microsoft.com/office/officeart/2005/8/layout/hList6"/>
    <dgm:cxn modelId="{E023FFB0-47A6-4046-9D1C-02B5F4A6318D}" srcId="{391F170D-1F9D-4750-A7FC-53DBEF8FAB3C}" destId="{C3C39EDF-5103-4324-ACC9-666DE2F60AAA}" srcOrd="0" destOrd="0" parTransId="{8C6E6B59-F7B9-4BE8-8390-D75765A0EA1E}" sibTransId="{E66BD9F3-E4A1-462E-AEEE-825C73F32C1E}"/>
    <dgm:cxn modelId="{7040C2B4-89E6-41C9-AD57-66DB738689D7}" srcId="{DAE77DD9-4018-43C6-AD5F-8935EE435DE5}" destId="{2A4FB639-C0F2-4060-8D7D-1746077F0828}" srcOrd="3" destOrd="0" parTransId="{D4CD8A18-F718-41B9-B775-39A7480BE36D}" sibTransId="{12D2E80E-F1BF-4918-B8E8-193F04E36811}"/>
    <dgm:cxn modelId="{3E7CEBB5-C8FA-4B59-8D53-9B4CD4E4ABEB}" type="presOf" srcId="{469E37ED-9784-4956-8264-D65260977CD4}" destId="{6D8DC7D5-774D-4F1E-A04E-B6D9AA85A417}" srcOrd="0" destOrd="4" presId="urn:microsoft.com/office/officeart/2005/8/layout/hList6"/>
    <dgm:cxn modelId="{4C3D62B6-4178-43E1-9BD6-312C36488CDA}" type="presOf" srcId="{50740415-B38C-4150-B1F7-66F92B91B257}" destId="{D924694C-1E46-4184-AFDF-111CE32A59BC}" srcOrd="0" destOrd="0" presId="urn:microsoft.com/office/officeart/2005/8/layout/hList6"/>
    <dgm:cxn modelId="{F22BE3BF-6361-43E3-A318-CAC4A1EB160F}" type="presOf" srcId="{A4A21C92-83A6-4521-A8C5-72CCFECD5D1E}" destId="{2E76FF3A-24C9-430F-97AF-A19F2E4B23C8}" srcOrd="0" destOrd="1" presId="urn:microsoft.com/office/officeart/2005/8/layout/hList6"/>
    <dgm:cxn modelId="{3E3BCEC4-255A-47D0-A235-9C17C1FCFE73}" type="presOf" srcId="{2A4FB639-C0F2-4060-8D7D-1746077F0828}" destId="{B1A41C19-8F97-499B-9604-E05669312107}" srcOrd="0" destOrd="4" presId="urn:microsoft.com/office/officeart/2005/8/layout/hList6"/>
    <dgm:cxn modelId="{F29CF1C5-7ECB-4AAB-963D-B46812D5F263}" type="presOf" srcId="{2762E648-21CE-40D2-9AD3-CF3C1B3B6A65}" destId="{6D8DC7D5-774D-4F1E-A04E-B6D9AA85A417}" srcOrd="0" destOrd="1" presId="urn:microsoft.com/office/officeart/2005/8/layout/hList6"/>
    <dgm:cxn modelId="{686645C8-6B56-4977-A4CA-596CB4ECBF4C}" type="presOf" srcId="{48BB42F7-4E50-484E-A843-F5489D4CAAD4}" destId="{6D8DC7D5-774D-4F1E-A04E-B6D9AA85A417}" srcOrd="0" destOrd="5" presId="urn:microsoft.com/office/officeart/2005/8/layout/hList6"/>
    <dgm:cxn modelId="{BB742BCA-F710-4186-B229-8E23682C6BC2}" type="presOf" srcId="{66C47BCA-88A5-445E-81E0-C9ABF4574B4C}" destId="{6B4C5DFE-6165-46AA-9928-204869B0EF2C}" srcOrd="0" destOrd="2" presId="urn:microsoft.com/office/officeart/2005/8/layout/hList6"/>
    <dgm:cxn modelId="{7CD8E5CE-848D-4989-A649-31908525013B}" type="presOf" srcId="{C3C39EDF-5103-4324-ACC9-666DE2F60AAA}" destId="{6B4C5DFE-6165-46AA-9928-204869B0EF2C}" srcOrd="0" destOrd="1" presId="urn:microsoft.com/office/officeart/2005/8/layout/hList6"/>
    <dgm:cxn modelId="{72D862CF-598E-49A9-8BA7-B66BA5058157}" type="presOf" srcId="{0B494F46-EF4C-4066-9B0A-88967A0D6455}" destId="{2E76FF3A-24C9-430F-97AF-A19F2E4B23C8}" srcOrd="0" destOrd="3" presId="urn:microsoft.com/office/officeart/2005/8/layout/hList6"/>
    <dgm:cxn modelId="{25809CCF-6D10-4B16-AC3D-1C3D8A22BD59}" srcId="{F34806CC-09CD-415E-8527-87A03273E1AF}" destId="{E901418D-2361-4F67-A41B-8166BEC2CC6D}" srcOrd="2" destOrd="0" parTransId="{2E056AD2-D77E-4938-8BF6-1D6B0D5CB13E}" sibTransId="{690718E7-1DD5-4246-92FA-031097EBB986}"/>
    <dgm:cxn modelId="{910014D0-FF30-4E2E-9253-4DCB026BF3A4}" srcId="{5D83E0BE-4C89-42E1-B1CD-6C19D202BFA8}" destId="{0B494F46-EF4C-4066-9B0A-88967A0D6455}" srcOrd="2" destOrd="0" parTransId="{9E4F66A5-878A-493F-B374-DC3A959AD047}" sibTransId="{596B6464-7DB7-4DEC-9BD3-5085D5F9CEC3}"/>
    <dgm:cxn modelId="{DF03BAD5-691E-4168-869E-CCA3D4BC0189}" srcId="{F34806CC-09CD-415E-8527-87A03273E1AF}" destId="{6964BCBF-155B-42C3-A224-364605E9429A}" srcOrd="3" destOrd="0" parTransId="{995CB0BE-E9FB-4F69-8184-0F0D1F001F33}" sibTransId="{EB7FF821-AF13-4878-85FF-6A734330D817}"/>
    <dgm:cxn modelId="{55D590DA-7EFD-4B8C-862E-79C43CF05911}" type="presOf" srcId="{868ACC20-D8CE-4D6A-AD46-39E413DB75F8}" destId="{2E76FF3A-24C9-430F-97AF-A19F2E4B23C8}" srcOrd="0" destOrd="4" presId="urn:microsoft.com/office/officeart/2005/8/layout/hList6"/>
    <dgm:cxn modelId="{1E6B4BDB-8A70-49F7-8D21-3DFAA0030547}" srcId="{F34806CC-09CD-415E-8527-87A03273E1AF}" destId="{5E2D2A21-7391-4018-9C3E-128AD3E83968}" srcOrd="1" destOrd="0" parTransId="{CA2C518D-9E96-4E9F-A9E8-84B45FD59CC9}" sibTransId="{277A9D2D-3837-4981-B9C2-9F51A31ED317}"/>
    <dgm:cxn modelId="{1D27DBDC-5D11-463B-9F11-A7F2F0EFC140}" type="presOf" srcId="{A922114D-4C6B-4560-B3D1-C047AB791D62}" destId="{B1A41C19-8F97-499B-9604-E05669312107}" srcOrd="0" destOrd="3" presId="urn:microsoft.com/office/officeart/2005/8/layout/hList6"/>
    <dgm:cxn modelId="{8A3551E4-CAB5-4FDD-B1DC-07090EA211A3}" srcId="{FD570055-757F-4171-89B8-618141820D2B}" destId="{5D83E0BE-4C89-42E1-B1CD-6C19D202BFA8}" srcOrd="5" destOrd="0" parTransId="{174ACE83-726B-4B61-BC31-283B28DF96C7}" sibTransId="{B5FBA65C-2A0F-4490-AED3-99556BCFBE3E}"/>
    <dgm:cxn modelId="{1ED616EC-9C6C-4599-9E58-5893F7331B8C}" type="presOf" srcId="{03C3AF82-704D-4EAF-8B53-620E0B5CF250}" destId="{B1A41C19-8F97-499B-9604-E05669312107}" srcOrd="0" destOrd="1" presId="urn:microsoft.com/office/officeart/2005/8/layout/hList6"/>
    <dgm:cxn modelId="{C56838EE-3244-4C49-9C20-FF1DE6805B97}" type="presOf" srcId="{FD570055-757F-4171-89B8-618141820D2B}" destId="{7EF2103F-A47D-41E6-A371-535673362560}" srcOrd="0" destOrd="0" presId="urn:microsoft.com/office/officeart/2005/8/layout/hList6"/>
    <dgm:cxn modelId="{09A960F0-41E2-437C-90D1-E0D1923B0DE6}" srcId="{6D3FB52A-1E18-4CF2-9878-16256A270DB9}" destId="{469E37ED-9784-4956-8264-D65260977CD4}" srcOrd="3" destOrd="0" parTransId="{E690D36E-3E6B-4255-8296-267C597118CD}" sibTransId="{E47B2870-058E-4048-9B1D-89F36AC08EDA}"/>
    <dgm:cxn modelId="{2E435FF2-5214-47BE-8994-349E42D0EBE4}" srcId="{5D83E0BE-4C89-42E1-B1CD-6C19D202BFA8}" destId="{868ACC20-D8CE-4D6A-AD46-39E413DB75F8}" srcOrd="3" destOrd="0" parTransId="{0E5A4991-45E4-4188-917A-8AF1AF01706B}" sibTransId="{A0EEB41A-B336-43D6-8629-D233DAEA7CFE}"/>
    <dgm:cxn modelId="{F91C8521-A783-4F42-B911-9BD5D13CC48E}" type="presParOf" srcId="{7EF2103F-A47D-41E6-A371-535673362560}" destId="{6B4C5DFE-6165-46AA-9928-204869B0EF2C}" srcOrd="0" destOrd="0" presId="urn:microsoft.com/office/officeart/2005/8/layout/hList6"/>
    <dgm:cxn modelId="{029CDF05-B3DB-41E6-AA28-4637E3507A51}" type="presParOf" srcId="{7EF2103F-A47D-41E6-A371-535673362560}" destId="{10376651-4349-4FFF-9A98-AEAE38B3C5BD}" srcOrd="1" destOrd="0" presId="urn:microsoft.com/office/officeart/2005/8/layout/hList6"/>
    <dgm:cxn modelId="{E88F2983-CE3C-436E-8C2B-9ABB0935E6C6}" type="presParOf" srcId="{7EF2103F-A47D-41E6-A371-535673362560}" destId="{D924694C-1E46-4184-AFDF-111CE32A59BC}" srcOrd="2" destOrd="0" presId="urn:microsoft.com/office/officeart/2005/8/layout/hList6"/>
    <dgm:cxn modelId="{C54FF338-9049-4E64-A770-0B50EF711AB0}" type="presParOf" srcId="{7EF2103F-A47D-41E6-A371-535673362560}" destId="{87AACD80-DC5A-42C5-A4C6-302485069679}" srcOrd="3" destOrd="0" presId="urn:microsoft.com/office/officeart/2005/8/layout/hList6"/>
    <dgm:cxn modelId="{FE911C60-A734-4FF7-B2B9-79532E76EDD7}" type="presParOf" srcId="{7EF2103F-A47D-41E6-A371-535673362560}" destId="{6D8DC7D5-774D-4F1E-A04E-B6D9AA85A417}" srcOrd="4" destOrd="0" presId="urn:microsoft.com/office/officeart/2005/8/layout/hList6"/>
    <dgm:cxn modelId="{325AA2EB-39EB-446D-BBB6-F660DA157C1D}" type="presParOf" srcId="{7EF2103F-A47D-41E6-A371-535673362560}" destId="{0E940A5F-1C02-4D57-A03B-A1572866ABA1}" srcOrd="5" destOrd="0" presId="urn:microsoft.com/office/officeart/2005/8/layout/hList6"/>
    <dgm:cxn modelId="{B6E6A44D-C64A-4462-B51A-2BDD1E524CA8}" type="presParOf" srcId="{7EF2103F-A47D-41E6-A371-535673362560}" destId="{8FE7C84B-36AD-4186-9C14-532A40893503}" srcOrd="6" destOrd="0" presId="urn:microsoft.com/office/officeart/2005/8/layout/hList6"/>
    <dgm:cxn modelId="{160E0778-3048-4BEE-85F2-7C9F909423AA}" type="presParOf" srcId="{7EF2103F-A47D-41E6-A371-535673362560}" destId="{AC1AC4FB-505B-48CE-9339-608D28168BD8}" srcOrd="7" destOrd="0" presId="urn:microsoft.com/office/officeart/2005/8/layout/hList6"/>
    <dgm:cxn modelId="{B8A0E4BA-5BD9-4F24-85FD-77345958A49F}" type="presParOf" srcId="{7EF2103F-A47D-41E6-A371-535673362560}" destId="{B1A41C19-8F97-499B-9604-E05669312107}" srcOrd="8" destOrd="0" presId="urn:microsoft.com/office/officeart/2005/8/layout/hList6"/>
    <dgm:cxn modelId="{324947EE-084C-4E8E-A7C3-D67F47872082}" type="presParOf" srcId="{7EF2103F-A47D-41E6-A371-535673362560}" destId="{A233F160-0170-406A-8CD7-496BF4BE2FB8}" srcOrd="9" destOrd="0" presId="urn:microsoft.com/office/officeart/2005/8/layout/hList6"/>
    <dgm:cxn modelId="{C2EBA376-A8E9-47D2-B60D-40C23C207032}" type="presParOf" srcId="{7EF2103F-A47D-41E6-A371-535673362560}" destId="{2E76FF3A-24C9-430F-97AF-A19F2E4B23C8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C5DFE-6165-46AA-9928-204869B0EF2C}">
      <dsp:nvSpPr>
        <dsp:cNvPr id="0" name=""/>
        <dsp:cNvSpPr/>
      </dsp:nvSpPr>
      <dsp:spPr>
        <a:xfrm rot="16200000">
          <a:off x="-2906164" y="2915010"/>
          <a:ext cx="9324975" cy="349495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Comunicado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>
              <a:latin typeface="Arial" panose="020B0604020202020204" pitchFamily="34" charset="0"/>
              <a:cs typeface="Arial" panose="020B0604020202020204" pitchFamily="34" charset="0"/>
            </a:rPr>
            <a:t>15 (quinze)  dias da data de entrega, as </a:t>
          </a:r>
          <a:r>
            <a:rPr lang="pt-BR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OSCs</a:t>
          </a:r>
          <a:r>
            <a:rPr lang="pt-BR" sz="3000" kern="1200" dirty="0">
              <a:latin typeface="Arial" panose="020B0604020202020204" pitchFamily="34" charset="0"/>
              <a:cs typeface="Arial" panose="020B0604020202020204" pitchFamily="34" charset="0"/>
            </a:rPr>
            <a:t> são comunicadas</a:t>
          </a:r>
          <a:r>
            <a:rPr lang="pt-BR" sz="3000" kern="1200" dirty="0"/>
            <a:t>.</a:t>
          </a:r>
        </a:p>
      </dsp:txBody>
      <dsp:txXfrm rot="5400000">
        <a:off x="8846" y="1864995"/>
        <a:ext cx="3494954" cy="5594985"/>
      </dsp:txXfrm>
    </dsp:sp>
    <dsp:sp modelId="{D924694C-1E46-4184-AFDF-111CE32A59BC}">
      <dsp:nvSpPr>
        <dsp:cNvPr id="0" name=""/>
        <dsp:cNvSpPr/>
      </dsp:nvSpPr>
      <dsp:spPr>
        <a:xfrm rot="16200000">
          <a:off x="850911" y="2915010"/>
          <a:ext cx="9324975" cy="349495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Entrega da Prestação de Contas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Arial" panose="020B0604020202020204" pitchFamily="34" charset="0"/>
              <a:cs typeface="Arial" panose="020B0604020202020204" pitchFamily="34" charset="0"/>
            </a:rPr>
            <a:t>Entrega mensal;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Arial" panose="020B0604020202020204" pitchFamily="34" charset="0"/>
              <a:cs typeface="Arial" panose="020B0604020202020204" pitchFamily="34" charset="0"/>
            </a:rPr>
            <a:t>25º dia do mês subsequente ao mês da prestação de Contas;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Arial" panose="020B0604020202020204" pitchFamily="34" charset="0"/>
              <a:cs typeface="Arial" panose="020B0604020202020204" pitchFamily="34" charset="0"/>
            </a:rPr>
            <a:t>Planilha preenchida pela OSC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765921" y="1864995"/>
        <a:ext cx="3494954" cy="5594985"/>
      </dsp:txXfrm>
    </dsp:sp>
    <dsp:sp modelId="{6D8DC7D5-774D-4F1E-A04E-B6D9AA85A417}">
      <dsp:nvSpPr>
        <dsp:cNvPr id="0" name=""/>
        <dsp:cNvSpPr/>
      </dsp:nvSpPr>
      <dsp:spPr>
        <a:xfrm rot="16200000">
          <a:off x="4607987" y="2915010"/>
          <a:ext cx="9324975" cy="349495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Pendências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Prazo para envio da pendência;</a:t>
          </a:r>
          <a:endParaRPr lang="pt-BR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b="0" kern="1200" dirty="0"/>
            <a:t>Inicio da Análise dos documentos;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b="0" kern="1200" dirty="0"/>
            <a:t>Pendência desconsiderada.</a:t>
          </a:r>
        </a:p>
      </dsp:txBody>
      <dsp:txXfrm rot="5400000">
        <a:off x="7522997" y="1864995"/>
        <a:ext cx="3494954" cy="5594985"/>
      </dsp:txXfrm>
    </dsp:sp>
    <dsp:sp modelId="{8FE7C84B-36AD-4186-9C14-532A40893503}">
      <dsp:nvSpPr>
        <dsp:cNvPr id="0" name=""/>
        <dsp:cNvSpPr/>
      </dsp:nvSpPr>
      <dsp:spPr>
        <a:xfrm rot="16200000">
          <a:off x="8365062" y="2915010"/>
          <a:ext cx="9324975" cy="349495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Analise Documental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30 (trinta) dias após a entrega dos documentos;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Relatório de Atividades;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Documentos Financeiros;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b="1" kern="1200" dirty="0">
              <a:solidFill>
                <a:srgbClr val="FF0000"/>
              </a:solidFill>
            </a:rPr>
            <a:t>Atrasos na análise, são comunicados.</a:t>
          </a:r>
          <a:endParaRPr lang="pt-BR" sz="3000" kern="1200" dirty="0">
            <a:solidFill>
              <a:srgbClr val="FF0000"/>
            </a:solidFill>
          </a:endParaRPr>
        </a:p>
      </dsp:txBody>
      <dsp:txXfrm rot="5400000">
        <a:off x="11280072" y="1864995"/>
        <a:ext cx="3494954" cy="5594985"/>
      </dsp:txXfrm>
    </dsp:sp>
    <dsp:sp modelId="{B1A41C19-8F97-499B-9604-E05669312107}">
      <dsp:nvSpPr>
        <dsp:cNvPr id="0" name=""/>
        <dsp:cNvSpPr/>
      </dsp:nvSpPr>
      <dsp:spPr>
        <a:xfrm rot="16200000">
          <a:off x="12122138" y="2915010"/>
          <a:ext cx="9324975" cy="349495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Ajustes Financeiros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3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Quando existe saldo não utilizado;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20% do saldo de Despesas Fixas podem ser usados pelo RH.</a:t>
          </a:r>
        </a:p>
      </dsp:txBody>
      <dsp:txXfrm rot="5400000">
        <a:off x="15037148" y="1864995"/>
        <a:ext cx="3494954" cy="5594985"/>
      </dsp:txXfrm>
    </dsp:sp>
    <dsp:sp modelId="{2E76FF3A-24C9-430F-97AF-A19F2E4B23C8}">
      <dsp:nvSpPr>
        <dsp:cNvPr id="0" name=""/>
        <dsp:cNvSpPr/>
      </dsp:nvSpPr>
      <dsp:spPr>
        <a:xfrm rot="16200000">
          <a:off x="15879214" y="2915010"/>
          <a:ext cx="9324975" cy="3494954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Relatório Final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b="0" kern="1200" dirty="0"/>
            <a:t>Planilhas da Análise de Contas enviados para as </a:t>
          </a:r>
          <a:r>
            <a:rPr lang="pt-BR" sz="3000" b="0" kern="1200" dirty="0" err="1"/>
            <a:t>OSCs</a:t>
          </a:r>
          <a:r>
            <a:rPr lang="pt-BR" sz="3000" b="0" kern="1200" dirty="0"/>
            <a:t>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Implantar: Monitoramento e Pesquisa de Satisfação</a:t>
          </a:r>
          <a:r>
            <a:rPr lang="pt-BR" sz="2000" kern="1200" dirty="0"/>
            <a:t>;</a:t>
          </a:r>
        </a:p>
      </dsp:txBody>
      <dsp:txXfrm rot="5400000">
        <a:off x="18794224" y="1864995"/>
        <a:ext cx="3494954" cy="5594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019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9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15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0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1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27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7ba6657b2_16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7ba6657b2_1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2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25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tx">
  <p:cSld name="TITLE_AND_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4" name="Google Shape;24;p2"/>
          <p:cNvCxnSpPr/>
          <p:nvPr/>
        </p:nvCxnSpPr>
        <p:spPr>
          <a:xfrm>
            <a:off x="17279636" y="312776"/>
            <a:ext cx="4007255" cy="1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>
            <a:off x="2143760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" name="Google Shape;26;p2"/>
          <p:cNvCxnSpPr/>
          <p:nvPr/>
        </p:nvCxnSpPr>
        <p:spPr>
          <a:xfrm>
            <a:off x="2182368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>
            <a:off x="22209759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>
            <a:off x="2259584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9" name="Google Shape;29;p2"/>
          <p:cNvCxnSpPr/>
          <p:nvPr/>
        </p:nvCxnSpPr>
        <p:spPr>
          <a:xfrm>
            <a:off x="2298192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>
            <a:off x="23368002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2375408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24140163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" name="Google Shape;33;p2"/>
          <p:cNvSpPr txBox="1"/>
          <p:nvPr/>
        </p:nvSpPr>
        <p:spPr>
          <a:xfrm>
            <a:off x="21650080" y="30120"/>
            <a:ext cx="1772921" cy="35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venir"/>
              <a:buNone/>
            </a:pPr>
            <a:r>
              <a:rPr lang="pt-BR" sz="1500" b="0" i="0" u="none" strike="noStrike" cap="small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SMIT | CCD | 2018 </a:t>
            </a:r>
            <a:endParaRPr/>
          </a:p>
        </p:txBody>
      </p:sp>
      <p:sp>
        <p:nvSpPr>
          <p:cNvPr id="34" name="Google Shape;34;p2"/>
          <p:cNvSpPr txBox="1"/>
          <p:nvPr/>
        </p:nvSpPr>
        <p:spPr>
          <a:xfrm>
            <a:off x="17279636" y="17240"/>
            <a:ext cx="407323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venir"/>
              <a:buNone/>
            </a:pPr>
            <a:r>
              <a:rPr lang="pt-BR" sz="1300" b="1" i="0" u="none" strike="noStrike" cap="small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Convergência Digital para uma cidade inteligente</a:t>
            </a:r>
            <a:endParaRPr sz="1300" b="0" i="0" u="none" strike="noStrike" cap="small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5" name="Google Shape;35;p2"/>
          <p:cNvCxnSpPr/>
          <p:nvPr/>
        </p:nvCxnSpPr>
        <p:spPr>
          <a:xfrm>
            <a:off x="1661160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6" name="Google Shape;36;p2"/>
          <p:cNvCxnSpPr/>
          <p:nvPr/>
        </p:nvCxnSpPr>
        <p:spPr>
          <a:xfrm>
            <a:off x="1699768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7F7F7F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piar 7">
  <p:cSld name="Em Branco copiar 7">
    <p:bg>
      <p:bgPr>
        <a:solidFill>
          <a:srgbClr val="00153E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39" name="Google Shape;39;p3"/>
          <p:cNvCxnSpPr/>
          <p:nvPr/>
        </p:nvCxnSpPr>
        <p:spPr>
          <a:xfrm>
            <a:off x="17279636" y="312776"/>
            <a:ext cx="4007255" cy="1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0" name="Google Shape;40;p3"/>
          <p:cNvCxnSpPr/>
          <p:nvPr/>
        </p:nvCxnSpPr>
        <p:spPr>
          <a:xfrm>
            <a:off x="2143760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1" name="Google Shape;41;p3"/>
          <p:cNvCxnSpPr/>
          <p:nvPr/>
        </p:nvCxnSpPr>
        <p:spPr>
          <a:xfrm>
            <a:off x="2182368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2" name="Google Shape;42;p3"/>
          <p:cNvCxnSpPr/>
          <p:nvPr/>
        </p:nvCxnSpPr>
        <p:spPr>
          <a:xfrm>
            <a:off x="22209759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3" name="Google Shape;43;p3"/>
          <p:cNvCxnSpPr/>
          <p:nvPr/>
        </p:nvCxnSpPr>
        <p:spPr>
          <a:xfrm>
            <a:off x="2259584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4" name="Google Shape;44;p3"/>
          <p:cNvCxnSpPr/>
          <p:nvPr/>
        </p:nvCxnSpPr>
        <p:spPr>
          <a:xfrm>
            <a:off x="2298192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5" name="Google Shape;45;p3"/>
          <p:cNvCxnSpPr/>
          <p:nvPr/>
        </p:nvCxnSpPr>
        <p:spPr>
          <a:xfrm>
            <a:off x="23368002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6" name="Google Shape;46;p3"/>
          <p:cNvCxnSpPr/>
          <p:nvPr/>
        </p:nvCxnSpPr>
        <p:spPr>
          <a:xfrm>
            <a:off x="2375408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7" name="Google Shape;47;p3"/>
          <p:cNvCxnSpPr/>
          <p:nvPr/>
        </p:nvCxnSpPr>
        <p:spPr>
          <a:xfrm>
            <a:off x="24140163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8" name="Google Shape;48;p3"/>
          <p:cNvSpPr txBox="1"/>
          <p:nvPr/>
        </p:nvSpPr>
        <p:spPr>
          <a:xfrm>
            <a:off x="21650080" y="30120"/>
            <a:ext cx="1772921" cy="35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r>
              <a:rPr lang="pt-BR" sz="1500" b="0" i="0" u="none" strike="noStrike" cap="small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SMIT | CCD | 2019 </a:t>
            </a:r>
            <a:endParaRPr dirty="0"/>
          </a:p>
        </p:txBody>
      </p:sp>
      <p:sp>
        <p:nvSpPr>
          <p:cNvPr id="49" name="Google Shape;49;p3"/>
          <p:cNvSpPr txBox="1"/>
          <p:nvPr/>
        </p:nvSpPr>
        <p:spPr>
          <a:xfrm>
            <a:off x="17279636" y="17240"/>
            <a:ext cx="407323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"/>
              <a:buNone/>
            </a:pPr>
            <a:r>
              <a:rPr lang="pt-BR" sz="1300" b="1" i="0" u="none" strike="noStrike" cap="small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Convergência Digital para uma cidade inteligente</a:t>
            </a:r>
            <a:endParaRPr sz="1300" b="0" i="0" u="none" strike="noStrike" cap="small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0" name="Google Shape;50;p3"/>
          <p:cNvCxnSpPr/>
          <p:nvPr/>
        </p:nvCxnSpPr>
        <p:spPr>
          <a:xfrm>
            <a:off x="1661160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1" name="Google Shape;51;p3"/>
          <p:cNvCxnSpPr/>
          <p:nvPr/>
        </p:nvCxnSpPr>
        <p:spPr>
          <a:xfrm>
            <a:off x="1699768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piar 1">
  <p:cSld name="Em Branco copiar 1">
    <p:bg>
      <p:bgPr>
        <a:solidFill>
          <a:srgbClr val="5F4B8B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69" name="Google Shape;69;p5"/>
          <p:cNvCxnSpPr/>
          <p:nvPr/>
        </p:nvCxnSpPr>
        <p:spPr>
          <a:xfrm>
            <a:off x="17279636" y="312776"/>
            <a:ext cx="4007255" cy="1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0" name="Google Shape;70;p5"/>
          <p:cNvCxnSpPr/>
          <p:nvPr/>
        </p:nvCxnSpPr>
        <p:spPr>
          <a:xfrm>
            <a:off x="2143760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1" name="Google Shape;71;p5"/>
          <p:cNvCxnSpPr/>
          <p:nvPr/>
        </p:nvCxnSpPr>
        <p:spPr>
          <a:xfrm>
            <a:off x="2182368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2" name="Google Shape;72;p5"/>
          <p:cNvCxnSpPr/>
          <p:nvPr/>
        </p:nvCxnSpPr>
        <p:spPr>
          <a:xfrm>
            <a:off x="22209759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3" name="Google Shape;73;p5"/>
          <p:cNvCxnSpPr/>
          <p:nvPr/>
        </p:nvCxnSpPr>
        <p:spPr>
          <a:xfrm>
            <a:off x="2259584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4" name="Google Shape;74;p5"/>
          <p:cNvCxnSpPr/>
          <p:nvPr/>
        </p:nvCxnSpPr>
        <p:spPr>
          <a:xfrm>
            <a:off x="2298192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5" name="Google Shape;75;p5"/>
          <p:cNvCxnSpPr/>
          <p:nvPr/>
        </p:nvCxnSpPr>
        <p:spPr>
          <a:xfrm>
            <a:off x="23368002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6" name="Google Shape;76;p5"/>
          <p:cNvCxnSpPr/>
          <p:nvPr/>
        </p:nvCxnSpPr>
        <p:spPr>
          <a:xfrm>
            <a:off x="2375408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7" name="Google Shape;77;p5"/>
          <p:cNvCxnSpPr/>
          <p:nvPr/>
        </p:nvCxnSpPr>
        <p:spPr>
          <a:xfrm>
            <a:off x="24140163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8" name="Google Shape;78;p5"/>
          <p:cNvSpPr txBox="1"/>
          <p:nvPr/>
        </p:nvSpPr>
        <p:spPr>
          <a:xfrm>
            <a:off x="21650080" y="30120"/>
            <a:ext cx="1772921" cy="35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r>
              <a:rPr lang="pt-BR" sz="1500" b="0" i="0" u="none" strike="noStrike" cap="small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SMIT | CCD | 2018 </a:t>
            </a:r>
            <a:endParaRPr/>
          </a:p>
        </p:txBody>
      </p:sp>
      <p:sp>
        <p:nvSpPr>
          <p:cNvPr id="79" name="Google Shape;79;p5"/>
          <p:cNvSpPr txBox="1"/>
          <p:nvPr/>
        </p:nvSpPr>
        <p:spPr>
          <a:xfrm>
            <a:off x="17279636" y="17240"/>
            <a:ext cx="407323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venir"/>
              <a:buNone/>
            </a:pPr>
            <a:r>
              <a:rPr lang="pt-BR" sz="1300" b="1" i="0" u="none" strike="noStrike" cap="small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Convergência Digital para uma cidade inteligente</a:t>
            </a:r>
            <a:endParaRPr sz="1300" b="0" i="0" u="none" strike="noStrike" cap="small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80" name="Google Shape;80;p5"/>
          <p:cNvCxnSpPr/>
          <p:nvPr/>
        </p:nvCxnSpPr>
        <p:spPr>
          <a:xfrm>
            <a:off x="1661160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1" name="Google Shape;81;p5"/>
          <p:cNvCxnSpPr/>
          <p:nvPr/>
        </p:nvCxnSpPr>
        <p:spPr>
          <a:xfrm>
            <a:off x="1699768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Helvetica Neue"/>
              <a:buNone/>
              <a:defRPr sz="4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dt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7800" tIns="103900" rIns="207800" bIns="103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ft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7800" tIns="103900" rIns="207800" bIns="103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1889896" y="13081000"/>
            <a:ext cx="59150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Em Branco copiar 7">
  <p:cSld name="2_Em Branco copiar 7">
    <p:bg>
      <p:bgPr>
        <a:solidFill>
          <a:srgbClr val="00153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Em Branco">
  <p:cSld name="1_Em Branco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CC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17279636" y="312776"/>
            <a:ext cx="4007255" cy="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" name="Google Shape;7;p1"/>
          <p:cNvCxnSpPr/>
          <p:nvPr/>
        </p:nvCxnSpPr>
        <p:spPr>
          <a:xfrm>
            <a:off x="2143760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" name="Google Shape;8;p1"/>
          <p:cNvCxnSpPr/>
          <p:nvPr/>
        </p:nvCxnSpPr>
        <p:spPr>
          <a:xfrm>
            <a:off x="2182368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" name="Google Shape;9;p1"/>
          <p:cNvCxnSpPr/>
          <p:nvPr/>
        </p:nvCxnSpPr>
        <p:spPr>
          <a:xfrm>
            <a:off x="22209759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" name="Google Shape;10;p1"/>
          <p:cNvCxnSpPr/>
          <p:nvPr/>
        </p:nvCxnSpPr>
        <p:spPr>
          <a:xfrm>
            <a:off x="2259584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1" name="Google Shape;11;p1"/>
          <p:cNvCxnSpPr/>
          <p:nvPr/>
        </p:nvCxnSpPr>
        <p:spPr>
          <a:xfrm>
            <a:off x="22981920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23368002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23754081" y="465176"/>
            <a:ext cx="256381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>
            <a:off x="24140163" y="465176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" name="Google Shape;15;p1"/>
          <p:cNvCxnSpPr/>
          <p:nvPr/>
        </p:nvCxnSpPr>
        <p:spPr>
          <a:xfrm>
            <a:off x="1661160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16997680" y="143688"/>
            <a:ext cx="256380" cy="1"/>
          </a:xfrm>
          <a:prstGeom prst="straightConnector1">
            <a:avLst/>
          </a:prstGeom>
          <a:noFill/>
          <a:ln w="165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" name="Google Shape;17;p1"/>
          <p:cNvSpPr txBox="1"/>
          <p:nvPr/>
        </p:nvSpPr>
        <p:spPr>
          <a:xfrm>
            <a:off x="21684306" y="29388"/>
            <a:ext cx="1738694" cy="35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r>
              <a:rPr lang="pt-BR" sz="1500" b="0" i="0" u="none" strike="noStrike" cap="small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SMIT | CCD | 2018 </a:t>
            </a:r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17210702" y="293724"/>
            <a:ext cx="4146449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pt-BR" sz="1400" b="0" i="0" u="none" strike="noStrike" cap="small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PROJETO REFORMULAÇÃO DOS TELECENTROS</a:t>
            </a:r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 descr="C:\Users\x301167\Documents\SMIT - CCD\APT FABIANO - MICROSOFT\FOTOS\smartcity-overview.jpg"/>
          <p:cNvPicPr preferRelativeResize="0"/>
          <p:nvPr/>
        </p:nvPicPr>
        <p:blipFill rotWithShape="1">
          <a:blip r:embed="rId3">
            <a:alphaModFix/>
          </a:blip>
          <a:srcRect l="5363" r="22806"/>
          <a:stretch/>
        </p:blipFill>
        <p:spPr>
          <a:xfrm flipH="1">
            <a:off x="3" y="0"/>
            <a:ext cx="24383997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/>
          <p:nvPr/>
        </p:nvSpPr>
        <p:spPr>
          <a:xfrm>
            <a:off x="8039100" y="3689650"/>
            <a:ext cx="14738100" cy="7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 algn="r">
              <a:buClr>
                <a:schemeClr val="lt1"/>
              </a:buClr>
              <a:buSzPts val="11500"/>
            </a:pPr>
            <a:r>
              <a:rPr lang="pt-BR" sz="9600" b="1" dirty="0">
                <a:solidFill>
                  <a:schemeClr val="bg1"/>
                </a:solidFill>
              </a:rPr>
              <a:t>Aspectos contábeis das parcerias: glosas, ajustes financeiros e prestação de contas</a:t>
            </a:r>
          </a:p>
          <a:p>
            <a:pPr lvl="0" algn="r">
              <a:buClr>
                <a:schemeClr val="lt1"/>
              </a:buClr>
              <a:buSzPts val="11500"/>
            </a:pPr>
            <a:endParaRPr lang="pt-BR" sz="3000" b="1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r">
              <a:buClr>
                <a:schemeClr val="lt1"/>
              </a:buClr>
              <a:buSzPts val="11500"/>
            </a:pPr>
            <a:r>
              <a:rPr lang="pt-BR" sz="30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Maira </a:t>
            </a:r>
            <a:r>
              <a:rPr lang="pt-BR" sz="3000" b="1" i="0" u="none" strike="noStrike" cap="none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Berci</a:t>
            </a:r>
            <a:r>
              <a:rPr lang="pt-BR" sz="30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dos Santos Oliveira</a:t>
            </a:r>
            <a:endParaRPr sz="3000" b="1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2" name="Picture 8" descr="C:\Users\d847797.REDE\Pictures\INOVAÇÃO E TECNOLOGIA\HORIZONTAL\INOVAÇÃO E TECNOLOGIA_PB_NEGATI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266" y="10678942"/>
            <a:ext cx="4284150" cy="18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762000" y="2597621"/>
            <a:ext cx="22650450" cy="10714089"/>
          </a:xfrm>
          <a:prstGeom prst="round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E417-7E18-4870-9F50-DE35353F723C}"/>
              </a:ext>
            </a:extLst>
          </p:cNvPr>
          <p:cNvSpPr txBox="1"/>
          <p:nvPr/>
        </p:nvSpPr>
        <p:spPr>
          <a:xfrm>
            <a:off x="1304925" y="3654457"/>
            <a:ext cx="218313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Contabilidade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A Prestação de Contas do Telecentro, segue o regime de competência, isso porque o programa já tem mais de 20 anos e quando foi adaptado para atender o MROSC, mantivemos o mesmo formato de analise  que era realizado.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Apesar de utilizamos o regime de competência, a validação das despesas é feito pela análise do Extrato Bancário apresentado, ou seja, acabamos olhando a competência e o caixa, na Prestação de Contas.</a:t>
            </a:r>
          </a:p>
          <a:p>
            <a:pPr algn="just">
              <a:buClr>
                <a:schemeClr val="bg1"/>
              </a:buClr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01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762000" y="2597621"/>
            <a:ext cx="22650450" cy="10714089"/>
          </a:xfrm>
          <a:prstGeom prst="round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E417-7E18-4870-9F50-DE35353F723C}"/>
              </a:ext>
            </a:extLst>
          </p:cNvPr>
          <p:cNvSpPr txBox="1"/>
          <p:nvPr/>
        </p:nvSpPr>
        <p:spPr>
          <a:xfrm>
            <a:off x="1581150" y="3223570"/>
            <a:ext cx="2059305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Glosa irá acontecer quando: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bg1"/>
                </a:solidFill>
              </a:rPr>
              <a:t>O princípio da administração pública não for respeitado;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bg1"/>
                </a:solidFill>
              </a:rPr>
              <a:t>Despesa apresentada não se referir ao gasto estabelecido no Plano de Trabalho;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bg1"/>
                </a:solidFill>
              </a:rPr>
              <a:t>Não houver autorização do gestor responsável pela parceria;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bg1"/>
                </a:solidFill>
              </a:rPr>
              <a:t>O gasto não for justificado;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bg1"/>
                </a:solidFill>
              </a:rPr>
              <a:t>For identificado irregularidade na emissão dos documentos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bg1"/>
                </a:solidFill>
              </a:rPr>
              <a:t>O documento não for apresentado no tempo solicitado.</a:t>
            </a:r>
          </a:p>
        </p:txBody>
      </p:sp>
    </p:spTree>
    <p:extLst>
      <p:ext uri="{BB962C8B-B14F-4D97-AF65-F5344CB8AC3E}">
        <p14:creationId xmlns:p14="http://schemas.microsoft.com/office/powerpoint/2010/main" val="381061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806403" y="3330228"/>
            <a:ext cx="23040976" cy="5686425"/>
          </a:xfrm>
          <a:prstGeom prst="roundRect">
            <a:avLst/>
          </a:prstGeom>
          <a:solidFill>
            <a:srgbClr val="00206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AFA00E-AE90-477A-8D39-EFB5DC283F0F}"/>
              </a:ext>
            </a:extLst>
          </p:cNvPr>
          <p:cNvSpPr txBox="1"/>
          <p:nvPr/>
        </p:nvSpPr>
        <p:spPr>
          <a:xfrm>
            <a:off x="2031239" y="4061381"/>
            <a:ext cx="1931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NOSSOS NÚMEROS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F1788ED-3EF4-4F85-AD4B-386FBD995BD4}"/>
              </a:ext>
            </a:extLst>
          </p:cNvPr>
          <p:cNvSpPr/>
          <p:nvPr/>
        </p:nvSpPr>
        <p:spPr>
          <a:xfrm>
            <a:off x="1171575" y="5966486"/>
            <a:ext cx="4206771" cy="2816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5B8BA8-4BE1-45A6-ACF5-CED3D9925AFA}"/>
              </a:ext>
            </a:extLst>
          </p:cNvPr>
          <p:cNvSpPr txBox="1"/>
          <p:nvPr/>
        </p:nvSpPr>
        <p:spPr>
          <a:xfrm>
            <a:off x="1496478" y="6646548"/>
            <a:ext cx="3635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Analistas: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5 pessoas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A3EEB0B-74ED-4047-AEC7-F7C1C7AC2DC9}"/>
              </a:ext>
            </a:extLst>
          </p:cNvPr>
          <p:cNvSpPr/>
          <p:nvPr/>
        </p:nvSpPr>
        <p:spPr>
          <a:xfrm>
            <a:off x="5647308" y="6012209"/>
            <a:ext cx="4206771" cy="2816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Analises Anuais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1.573</a:t>
            </a:r>
          </a:p>
          <a:p>
            <a:pPr algn="ctr"/>
            <a:endParaRPr 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4AD61DA-0722-4280-9BCE-00536F744597}"/>
              </a:ext>
            </a:extLst>
          </p:cNvPr>
          <p:cNvSpPr/>
          <p:nvPr/>
        </p:nvSpPr>
        <p:spPr>
          <a:xfrm>
            <a:off x="14686133" y="6012209"/>
            <a:ext cx="4206771" cy="2816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8831D09-4961-4856-894E-57903137F011}"/>
              </a:ext>
            </a:extLst>
          </p:cNvPr>
          <p:cNvSpPr/>
          <p:nvPr/>
        </p:nvSpPr>
        <p:spPr>
          <a:xfrm>
            <a:off x="10190887" y="6012209"/>
            <a:ext cx="4206771" cy="2816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4D03F1-0BAE-4F29-8542-4A2C9D9DCE13}"/>
              </a:ext>
            </a:extLst>
          </p:cNvPr>
          <p:cNvSpPr txBox="1"/>
          <p:nvPr/>
        </p:nvSpPr>
        <p:spPr>
          <a:xfrm>
            <a:off x="10377247" y="6636338"/>
            <a:ext cx="412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Valor Anual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R$ 9.359.592,00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BEECD15-16E5-4DF9-9FF8-4BE09C865F23}"/>
              </a:ext>
            </a:extLst>
          </p:cNvPr>
          <p:cNvSpPr/>
          <p:nvPr/>
        </p:nvSpPr>
        <p:spPr>
          <a:xfrm>
            <a:off x="19181379" y="6009506"/>
            <a:ext cx="4206771" cy="2816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29B81CE-9CF0-40A3-BD86-8F3842F1018C}"/>
              </a:ext>
            </a:extLst>
          </p:cNvPr>
          <p:cNvSpPr txBox="1"/>
          <p:nvPr/>
        </p:nvSpPr>
        <p:spPr>
          <a:xfrm>
            <a:off x="14274650" y="6228459"/>
            <a:ext cx="5008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2023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Prestações entregue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928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CBEF58F-4251-4CF8-8924-8899800B43B8}"/>
              </a:ext>
            </a:extLst>
          </p:cNvPr>
          <p:cNvSpPr txBox="1"/>
          <p:nvPr/>
        </p:nvSpPr>
        <p:spPr>
          <a:xfrm>
            <a:off x="19383474" y="6140492"/>
            <a:ext cx="3928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2023 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Foram analisadas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764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FEC967E-63AA-40B0-B240-D191C2A28D9C}"/>
              </a:ext>
            </a:extLst>
          </p:cNvPr>
          <p:cNvSpPr/>
          <p:nvPr/>
        </p:nvSpPr>
        <p:spPr>
          <a:xfrm>
            <a:off x="20448317" y="8740009"/>
            <a:ext cx="3543300" cy="2406286"/>
          </a:xfrm>
          <a:prstGeom prst="roundRect">
            <a:avLst/>
          </a:prstGeom>
          <a:solidFill>
            <a:srgbClr val="00206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5720323-24CD-4C04-9A7B-D0569B8498EC}"/>
              </a:ext>
            </a:extLst>
          </p:cNvPr>
          <p:cNvSpPr txBox="1"/>
          <p:nvPr/>
        </p:nvSpPr>
        <p:spPr>
          <a:xfrm>
            <a:off x="20472483" y="9123311"/>
            <a:ext cx="3543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</a:rPr>
              <a:t>82% Analisadas</a:t>
            </a:r>
          </a:p>
        </p:txBody>
      </p:sp>
    </p:spTree>
    <p:extLst>
      <p:ext uri="{BB962C8B-B14F-4D97-AF65-F5344CB8AC3E}">
        <p14:creationId xmlns:p14="http://schemas.microsoft.com/office/powerpoint/2010/main" val="228692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371474" y="5364513"/>
            <a:ext cx="23040976" cy="3870671"/>
          </a:xfrm>
          <a:prstGeom prst="roundRect">
            <a:avLst/>
          </a:prstGeom>
          <a:solidFill>
            <a:srgbClr val="00206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AFA00E-AE90-477A-8D39-EFB5DC283F0F}"/>
              </a:ext>
            </a:extLst>
          </p:cNvPr>
          <p:cNvSpPr txBox="1"/>
          <p:nvPr/>
        </p:nvSpPr>
        <p:spPr>
          <a:xfrm>
            <a:off x="2599262" y="6107938"/>
            <a:ext cx="19316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0" b="1" dirty="0">
                <a:solidFill>
                  <a:schemeClr val="bg1"/>
                </a:solidFill>
              </a:rPr>
              <a:t>PERGUNTAS?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5B8BA8-4BE1-45A6-ACF5-CED3D9925AFA}"/>
              </a:ext>
            </a:extLst>
          </p:cNvPr>
          <p:cNvSpPr txBox="1"/>
          <p:nvPr/>
        </p:nvSpPr>
        <p:spPr>
          <a:xfrm>
            <a:off x="1496478" y="6646548"/>
            <a:ext cx="3635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Analistas: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5 pessoas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CBEF58F-4251-4CF8-8924-8899800B43B8}"/>
              </a:ext>
            </a:extLst>
          </p:cNvPr>
          <p:cNvSpPr txBox="1"/>
          <p:nvPr/>
        </p:nvSpPr>
        <p:spPr>
          <a:xfrm>
            <a:off x="19383474" y="6140492"/>
            <a:ext cx="3928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2023 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Foram analisadas</a:t>
            </a:r>
          </a:p>
          <a:p>
            <a:pPr algn="ctr"/>
            <a:r>
              <a:rPr lang="pt-BR" sz="4000" b="1" dirty="0">
                <a:solidFill>
                  <a:srgbClr val="002060"/>
                </a:solidFill>
              </a:rPr>
              <a:t>764</a:t>
            </a:r>
          </a:p>
        </p:txBody>
      </p:sp>
    </p:spTree>
    <p:extLst>
      <p:ext uri="{BB962C8B-B14F-4D97-AF65-F5344CB8AC3E}">
        <p14:creationId xmlns:p14="http://schemas.microsoft.com/office/powerpoint/2010/main" val="140657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F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47" descr="C:\Users\x301167\Documents\SMIT - CCD\APT FABIANO - MICROSOFT\FOTOS\smartcity-overview.jpg"/>
          <p:cNvPicPr preferRelativeResize="0"/>
          <p:nvPr/>
        </p:nvPicPr>
        <p:blipFill rotWithShape="1">
          <a:blip r:embed="rId3">
            <a:alphaModFix/>
          </a:blip>
          <a:srcRect l="5365" r="22805"/>
          <a:stretch/>
        </p:blipFill>
        <p:spPr>
          <a:xfrm flipH="1">
            <a:off x="3" y="0"/>
            <a:ext cx="24383997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1996" y="9591700"/>
            <a:ext cx="3073755" cy="3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486649" y="6342695"/>
            <a:ext cx="148875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r>
              <a:rPr lang="pt-BR" sz="20000" dirty="0">
                <a:solidFill>
                  <a:schemeClr val="bg1"/>
                </a:solidFill>
                <a:latin typeface="Avenir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F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47" descr="C:\Users\x301167\Documents\SMIT - CCD\APT FABIANO - MICROSOFT\FOTOS\smartcity-overview.jpg"/>
          <p:cNvPicPr preferRelativeResize="0"/>
          <p:nvPr/>
        </p:nvPicPr>
        <p:blipFill rotWithShape="1">
          <a:blip r:embed="rId3">
            <a:alphaModFix/>
          </a:blip>
          <a:srcRect l="5365" r="22805"/>
          <a:stretch/>
        </p:blipFill>
        <p:spPr>
          <a:xfrm flipH="1">
            <a:off x="3" y="0"/>
            <a:ext cx="24383997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1996" y="9591700"/>
            <a:ext cx="3073755" cy="3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0347158" y="6056945"/>
            <a:ext cx="130422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Maira </a:t>
            </a:r>
            <a:r>
              <a:rPr lang="pt-B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Berci</a:t>
            </a:r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Santos Oliveira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Parcerias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mairadossantos@prefeitura.sp.gov.br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telecentros@prefeitura.sp.gov.br</a:t>
            </a:r>
          </a:p>
          <a:p>
            <a:endParaRPr lang="pt-BR" sz="4000" dirty="0">
              <a:solidFill>
                <a:schemeClr val="bg1"/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26264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-13" y="37803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/>
          <p:nvPr/>
        </p:nvSpPr>
        <p:spPr>
          <a:xfrm>
            <a:off x="9578088" y="2927585"/>
            <a:ext cx="5227800" cy="522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1" descr="C:\Users\Isaddora\Desktop\te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075" y="3019907"/>
            <a:ext cx="6424625" cy="48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300"/>
            <a:ext cx="2265045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16978764" y="2927585"/>
            <a:ext cx="5227800" cy="522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82783" y="2942926"/>
            <a:ext cx="3240000" cy="501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71988" y="2764754"/>
            <a:ext cx="3240000" cy="5016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/>
          <p:cNvSpPr/>
          <p:nvPr/>
        </p:nvSpPr>
        <p:spPr>
          <a:xfrm>
            <a:off x="4319700" y="6741855"/>
            <a:ext cx="4171950" cy="1428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178835" y="6826383"/>
            <a:ext cx="268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141 unidades</a:t>
            </a:r>
          </a:p>
        </p:txBody>
      </p:sp>
      <p:sp>
        <p:nvSpPr>
          <p:cNvPr id="11" name="Elipse 10"/>
          <p:cNvSpPr/>
          <p:nvPr/>
        </p:nvSpPr>
        <p:spPr>
          <a:xfrm>
            <a:off x="20160458" y="6934398"/>
            <a:ext cx="4171950" cy="1428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793108" y="7324895"/>
            <a:ext cx="316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13 unidades</a:t>
            </a:r>
          </a:p>
        </p:txBody>
      </p:sp>
      <p:sp>
        <p:nvSpPr>
          <p:cNvPr id="14" name="Elipse 13"/>
          <p:cNvSpPr/>
          <p:nvPr/>
        </p:nvSpPr>
        <p:spPr>
          <a:xfrm>
            <a:off x="12301445" y="6819653"/>
            <a:ext cx="4171950" cy="1428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955914" y="7227630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686 pontos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35075" y="8641161"/>
            <a:ext cx="22371113" cy="404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bg1"/>
                </a:solidFill>
              </a:rPr>
              <a:t>Departamento de Letramento Digital - Gestão de Parcerias</a:t>
            </a:r>
          </a:p>
          <a:p>
            <a:pPr marL="571500" indent="-5715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chemeClr val="bg1"/>
                </a:solidFill>
              </a:rPr>
              <a:t>50 Termos de Colaboração</a:t>
            </a:r>
          </a:p>
          <a:p>
            <a:pPr marL="571500" indent="-5715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chemeClr val="bg1"/>
                </a:solidFill>
              </a:rPr>
              <a:t>4 Termos de Fomento </a:t>
            </a:r>
          </a:p>
          <a:p>
            <a:pPr marL="571500" indent="-5715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chemeClr val="bg1"/>
                </a:solidFill>
              </a:rPr>
              <a:t>4 Acordos de Cooperação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CAF7309-5992-4A80-B2EA-C3015C31D6F7}"/>
              </a:ext>
            </a:extLst>
          </p:cNvPr>
          <p:cNvSpPr/>
          <p:nvPr/>
        </p:nvSpPr>
        <p:spPr>
          <a:xfrm>
            <a:off x="12955914" y="10001250"/>
            <a:ext cx="8161011" cy="2145607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E10466-F5ED-4BB3-B4FA-B3E6432BD1F1}"/>
              </a:ext>
            </a:extLst>
          </p:cNvPr>
          <p:cNvSpPr txBox="1"/>
          <p:nvPr/>
        </p:nvSpPr>
        <p:spPr>
          <a:xfrm>
            <a:off x="13603990" y="10788415"/>
            <a:ext cx="718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PARCERIAS VIGENTES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-47626" y="12813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9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2900" y="3028950"/>
            <a:ext cx="223456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bg1"/>
                </a:solidFill>
              </a:rPr>
              <a:t>O MROSC DIVIDE SUAS ETAPAS EM:</a:t>
            </a:r>
          </a:p>
          <a:p>
            <a:endParaRPr lang="pt-BR" sz="4800" dirty="0">
              <a:solidFill>
                <a:schemeClr val="bg1"/>
              </a:solidFill>
            </a:endParaRPr>
          </a:p>
          <a:p>
            <a:r>
              <a:rPr lang="pt-BR" sz="4800" dirty="0">
                <a:solidFill>
                  <a:schemeClr val="bg1"/>
                </a:solidFill>
              </a:rPr>
              <a:t>1- Planejamento e Gestão Administrativa</a:t>
            </a:r>
          </a:p>
          <a:p>
            <a:r>
              <a:rPr lang="pt-BR" sz="4800" dirty="0">
                <a:solidFill>
                  <a:schemeClr val="bg1"/>
                </a:solidFill>
              </a:rPr>
              <a:t>2- Seleção e Celebração</a:t>
            </a:r>
          </a:p>
          <a:p>
            <a:r>
              <a:rPr lang="pt-BR" sz="4800" dirty="0">
                <a:solidFill>
                  <a:schemeClr val="bg1"/>
                </a:solidFill>
              </a:rPr>
              <a:t>3- Execução</a:t>
            </a:r>
          </a:p>
          <a:p>
            <a:r>
              <a:rPr lang="pt-BR" sz="4800" dirty="0">
                <a:solidFill>
                  <a:schemeClr val="bg1"/>
                </a:solidFill>
              </a:rPr>
              <a:t>4- Monitoramento e Avalição</a:t>
            </a:r>
          </a:p>
          <a:p>
            <a:r>
              <a:rPr lang="pt-BR" sz="5400" b="1" dirty="0">
                <a:solidFill>
                  <a:schemeClr val="bg1"/>
                </a:solidFill>
              </a:rPr>
              <a:t>5- Prestação de Contas</a:t>
            </a:r>
          </a:p>
        </p:txBody>
      </p:sp>
      <p:sp>
        <p:nvSpPr>
          <p:cNvPr id="17" name="Elipse 16"/>
          <p:cNvSpPr/>
          <p:nvPr/>
        </p:nvSpPr>
        <p:spPr>
          <a:xfrm>
            <a:off x="342900" y="9297806"/>
            <a:ext cx="6648450" cy="3324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62000" y="9867215"/>
            <a:ext cx="57310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solidFill>
                  <a:srgbClr val="002060"/>
                </a:solidFill>
              </a:rPr>
              <a:t>A Prestação de Contas, transmite segurança para a Sociedade Civil e Administração Pública.</a:t>
            </a:r>
          </a:p>
        </p:txBody>
      </p:sp>
      <p:sp>
        <p:nvSpPr>
          <p:cNvPr id="19" name="Elipse 18"/>
          <p:cNvSpPr/>
          <p:nvPr/>
        </p:nvSpPr>
        <p:spPr>
          <a:xfrm>
            <a:off x="8115300" y="9297806"/>
            <a:ext cx="6648450" cy="3324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6040100" y="9191818"/>
            <a:ext cx="6648450" cy="3324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558212" y="9867215"/>
            <a:ext cx="57626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solidFill>
                  <a:srgbClr val="002060"/>
                </a:solidFill>
              </a:rPr>
              <a:t>Sua lógica está controle de resultados, cumprimento do plano de trabalho e das metas estabelecidas.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459200" y="9761227"/>
            <a:ext cx="58102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solidFill>
                  <a:srgbClr val="002060"/>
                </a:solidFill>
              </a:rPr>
              <a:t>A Lei nº 13.019, 2014</a:t>
            </a:r>
          </a:p>
          <a:p>
            <a:pPr algn="ctr"/>
            <a:r>
              <a:rPr lang="pt-BR" sz="3400" dirty="0">
                <a:solidFill>
                  <a:srgbClr val="002060"/>
                </a:solidFill>
              </a:rPr>
              <a:t>prevê procedimentos que tornem a análise das contas mais rápidas e objetivas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1983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/>
          <p:nvPr/>
        </p:nvSpPr>
        <p:spPr>
          <a:xfrm>
            <a:off x="11831650" y="-150"/>
            <a:ext cx="125523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4171950" y="6657846"/>
            <a:ext cx="185688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venir"/>
              <a:buNone/>
            </a:pPr>
            <a:r>
              <a:rPr lang="pt-BR" sz="7800" b="1" dirty="0">
                <a:solidFill>
                  <a:srgbClr val="FFFFFF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TELECENTROS</a:t>
            </a:r>
            <a:endParaRPr sz="81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458" y="4484654"/>
            <a:ext cx="5288564" cy="55106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-2" y="161924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DED175-5A9D-4357-A864-29E6DB1BA6B2}"/>
              </a:ext>
            </a:extLst>
          </p:cNvPr>
          <p:cNvSpPr txBox="1"/>
          <p:nvPr/>
        </p:nvSpPr>
        <p:spPr>
          <a:xfrm>
            <a:off x="2514601" y="2993207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DESAFIOS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4FD321A-5C2F-4558-ADCE-FC9E209EFDD8}"/>
              </a:ext>
            </a:extLst>
          </p:cNvPr>
          <p:cNvSpPr/>
          <p:nvPr/>
        </p:nvSpPr>
        <p:spPr>
          <a:xfrm>
            <a:off x="1228725" y="2597623"/>
            <a:ext cx="1085502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543049" y="3880795"/>
            <a:ext cx="2091690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5000" b="1" dirty="0">
                <a:solidFill>
                  <a:schemeClr val="bg1"/>
                </a:solidFill>
              </a:rPr>
              <a:t>Sistema para Prestação de Contas;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5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5000" b="1" dirty="0">
                <a:solidFill>
                  <a:schemeClr val="bg1"/>
                </a:solidFill>
              </a:rPr>
              <a:t>Capacitação dos analistas responsáveis;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5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5000" b="1" dirty="0">
                <a:solidFill>
                  <a:schemeClr val="bg1"/>
                </a:solidFill>
              </a:rPr>
              <a:t>Capacitação das </a:t>
            </a:r>
            <a:r>
              <a:rPr lang="pt-BR" sz="5000" b="1" dirty="0" err="1">
                <a:solidFill>
                  <a:schemeClr val="bg1"/>
                </a:solidFill>
              </a:rPr>
              <a:t>OSCs</a:t>
            </a:r>
            <a:r>
              <a:rPr lang="pt-BR" sz="5000" b="1" dirty="0">
                <a:solidFill>
                  <a:schemeClr val="bg1"/>
                </a:solidFill>
              </a:rPr>
              <a:t> parceiras, para realizar a Prestação de Contas;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5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5000" b="1" dirty="0">
                <a:solidFill>
                  <a:schemeClr val="bg1"/>
                </a:solidFill>
              </a:rPr>
              <a:t>Padronização de Procedimentos;</a:t>
            </a: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5000" b="1" dirty="0">
              <a:solidFill>
                <a:schemeClr val="bg1"/>
              </a:solidFill>
            </a:endParaRPr>
          </a:p>
          <a:p>
            <a:pPr marL="57150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5000" b="1" dirty="0">
                <a:solidFill>
                  <a:schemeClr val="bg1"/>
                </a:solidFill>
              </a:rPr>
              <a:t>Alinhamento entre departamentos de Monitoramento e Contas.</a:t>
            </a:r>
          </a:p>
        </p:txBody>
      </p:sp>
    </p:spTree>
    <p:extLst>
      <p:ext uri="{BB962C8B-B14F-4D97-AF65-F5344CB8AC3E}">
        <p14:creationId xmlns:p14="http://schemas.microsoft.com/office/powerpoint/2010/main" val="406388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-47626" y="12813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300"/>
            <a:ext cx="22650450" cy="174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38302897"/>
              </p:ext>
            </p:extLst>
          </p:nvPr>
        </p:nvGraphicFramePr>
        <p:xfrm>
          <a:off x="762000" y="3959281"/>
          <a:ext cx="22298025" cy="932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A9CFD81-C99D-467D-88E2-A72DB33A5AB8}"/>
              </a:ext>
            </a:extLst>
          </p:cNvPr>
          <p:cNvSpPr txBox="1"/>
          <p:nvPr/>
        </p:nvSpPr>
        <p:spPr>
          <a:xfrm>
            <a:off x="1038225" y="2907725"/>
            <a:ext cx="1794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Procedimentos adotados para realização da Prestações de Contas</a:t>
            </a:r>
          </a:p>
        </p:txBody>
      </p:sp>
    </p:spTree>
    <p:extLst>
      <p:ext uri="{BB962C8B-B14F-4D97-AF65-F5344CB8AC3E}">
        <p14:creationId xmlns:p14="http://schemas.microsoft.com/office/powerpoint/2010/main" val="42027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866775" y="2597622"/>
            <a:ext cx="22650450" cy="10714089"/>
          </a:xfrm>
          <a:prstGeom prst="round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E417-7E18-4870-9F50-DE35353F723C}"/>
              </a:ext>
            </a:extLst>
          </p:cNvPr>
          <p:cNvSpPr txBox="1"/>
          <p:nvPr/>
        </p:nvSpPr>
        <p:spPr>
          <a:xfrm>
            <a:off x="1676400" y="3654457"/>
            <a:ext cx="21193125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A legislação prevê que os procedimentos para realização da  prestação de contas devem ser simples e racionais, sempre seguindo o estabelecido pelas diretrizes de cada Secretaria. As regras diferenciadas tornam esses procedimentos mais rápidos e objetivos, além de ajudar a evitar o acumulo das analises.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Durante a elaboração do MROSC, chegou se a conclusão que não seriam necessárias prestações de contas parciais e que Administração Pública deveria se concentrar em realizar um bom monitoramento da parceria, ou seja, seguiriam a lógica do controle de resultados, do cumprimento do plano de trabalho e das metas definidas. 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Porém em uma prefeitura do tamanho da Cidade de São Paulo, apenas o monitoramento da parceria não é capaz de avaliar se os recursos disponibilizados são realmente utilizados no atendimento da população considerando o fim estabelecido para a sua aplicação.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69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762000" y="2597621"/>
            <a:ext cx="22650450" cy="10714089"/>
          </a:xfrm>
          <a:prstGeom prst="round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E417-7E18-4870-9F50-DE35353F723C}"/>
              </a:ext>
            </a:extLst>
          </p:cNvPr>
          <p:cNvSpPr txBox="1"/>
          <p:nvPr/>
        </p:nvSpPr>
        <p:spPr>
          <a:xfrm>
            <a:off x="1528762" y="4085344"/>
            <a:ext cx="21116925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No Guia – Tipologias e Boas Práticas MROSC é mencionado que: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“Uma boa prestação de contas é o resultado de um bom planejamento e de uma execução cuidadosa, preocupada em atender o que estava previsto no plano de trabalho e ao se exigir que a prestação de contas e todos os atos que dela decorram sejam feitos em plataforma eletrônica. O que permite a qualquer cidadão interessado acompanhar o andamento das atividades e os valores dispendidos. A lei também amplia o olhar do controle para além dos órgãos competentes, trazendo ao cidadão essa responsabilidade”.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Para que o planejamento seja efetivo é preciso um olhar individual para a localidade em que a Política Pública que está sendo aplicada.</a:t>
            </a:r>
          </a:p>
          <a:p>
            <a:pPr algn="just">
              <a:buClr>
                <a:schemeClr val="bg1"/>
              </a:buClr>
            </a:pPr>
            <a:endParaRPr lang="pt-BR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0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C:\Users\x301167\Documents\SMIT - CCD\APT FABIANO - MICROSOFT\FOTOS\smart-cities.jpg"/>
          <p:cNvPicPr preferRelativeResize="0"/>
          <p:nvPr/>
        </p:nvPicPr>
        <p:blipFill rotWithShape="1">
          <a:blip r:embed="rId3">
            <a:alphaModFix/>
          </a:blip>
          <a:srcRect l="24381" t="18682" r="10697"/>
          <a:stretch/>
        </p:blipFill>
        <p:spPr>
          <a:xfrm>
            <a:off x="0" y="0"/>
            <a:ext cx="2438400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762000" y="876299"/>
            <a:ext cx="22650450" cy="172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SECRETARIA MUNICIPAL DE INOVAÇÃO E TECNOLOGIA – SMIT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COORDENADORIA DE INCLUSÃO DIGITAL – CID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venir"/>
              <a:buNone/>
            </a:pPr>
            <a:endParaRPr sz="5000" b="1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3CB4D-2D58-4636-840D-BEC71AFE2BE5}"/>
              </a:ext>
            </a:extLst>
          </p:cNvPr>
          <p:cNvSpPr txBox="1"/>
          <p:nvPr/>
        </p:nvSpPr>
        <p:spPr>
          <a:xfrm>
            <a:off x="1171575" y="3223570"/>
            <a:ext cx="21831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pt-BR" sz="5000" b="1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63238F6-A562-465C-BDF2-C1920D17EF62}"/>
              </a:ext>
            </a:extLst>
          </p:cNvPr>
          <p:cNvSpPr/>
          <p:nvPr/>
        </p:nvSpPr>
        <p:spPr>
          <a:xfrm>
            <a:off x="762000" y="2597621"/>
            <a:ext cx="22650450" cy="10714089"/>
          </a:xfrm>
          <a:prstGeom prst="round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B9E417-7E18-4870-9F50-DE35353F723C}"/>
              </a:ext>
            </a:extLst>
          </p:cNvPr>
          <p:cNvSpPr txBox="1"/>
          <p:nvPr/>
        </p:nvSpPr>
        <p:spPr>
          <a:xfrm>
            <a:off x="1304925" y="3654457"/>
            <a:ext cx="214122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No caso dos Telecentros, muitas unidades estão localizadas em territórios de extrema vulnerabilidade social, o que torna a análise mais individual no que diz respeito as despesas apresentadas. É preciso cuidado ao validar as despesas, uma vez que em alguns casos, é impossível validar as notas apresentadas.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Além disso, nossas parceiras, em sua maioria, são de pequeno porte, ou seja, são Associações de bairro, criadas para buscar melhorias em seu território, algumas tem apenas a parceria com o Programa Telecentro, por isso prestamos o atendimento individual.</a:t>
            </a:r>
          </a:p>
          <a:p>
            <a:pPr algn="just">
              <a:buClr>
                <a:schemeClr val="bg1"/>
              </a:buClr>
            </a:pPr>
            <a:endParaRPr lang="pt-BR" sz="40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pt-BR" sz="4000" b="1" dirty="0">
                <a:solidFill>
                  <a:schemeClr val="bg1"/>
                </a:solidFill>
              </a:rPr>
              <a:t>Os reajustes de valores se baseiam nessa analise, consideramos com parcimônia as despesas apresentadas, quando necessário realizamos o remanejamento do gasto de acordo com as rubricas estabelecidas pelo plano de trabalho.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2195791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6f1640-4d17-423e-b3dc-b31c827a9e67">
      <Terms xmlns="http://schemas.microsoft.com/office/infopath/2007/PartnerControls"/>
    </lcf76f155ced4ddcb4097134ff3c332f>
    <TaxCatchAll xmlns="b7465507-ed39-44f7-b27e-edf0fc3600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A9EBC01CEF943947A68EE057D3CDF" ma:contentTypeVersion="17" ma:contentTypeDescription="Crie um novo documento." ma:contentTypeScope="" ma:versionID="00a65eb2b53916267caf2d3b0afe38a2">
  <xsd:schema xmlns:xsd="http://www.w3.org/2001/XMLSchema" xmlns:xs="http://www.w3.org/2001/XMLSchema" xmlns:p="http://schemas.microsoft.com/office/2006/metadata/properties" xmlns:ns2="8d6f1640-4d17-423e-b3dc-b31c827a9e67" xmlns:ns3="b7465507-ed39-44f7-b27e-edf0fc3600e1" targetNamespace="http://schemas.microsoft.com/office/2006/metadata/properties" ma:root="true" ma:fieldsID="9536145989c3d934809786e1de8c8d7f" ns2:_="" ns3:_="">
    <xsd:import namespace="8d6f1640-4d17-423e-b3dc-b31c827a9e67"/>
    <xsd:import namespace="b7465507-ed39-44f7-b27e-edf0fc360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1640-4d17-423e-b3dc-b31c827a9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5507-ed39-44f7-b27e-edf0fc360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e12f01-79ed-4051-98e9-1cb0cccc255a}" ma:internalName="TaxCatchAll" ma:showField="CatchAllData" ma:web="b7465507-ed39-44f7-b27e-edf0fc360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B87E87-6C21-4CF8-B7B9-7669B6D4AB6B}">
  <ds:schemaRefs>
    <ds:schemaRef ds:uri="http://schemas.microsoft.com/office/2006/metadata/properties"/>
    <ds:schemaRef ds:uri="http://schemas.microsoft.com/office/infopath/2007/PartnerControls"/>
    <ds:schemaRef ds:uri="8d6f1640-4d17-423e-b3dc-b31c827a9e67"/>
    <ds:schemaRef ds:uri="b7465507-ed39-44f7-b27e-edf0fc3600e1"/>
  </ds:schemaRefs>
</ds:datastoreItem>
</file>

<file path=customXml/itemProps2.xml><?xml version="1.0" encoding="utf-8"?>
<ds:datastoreItem xmlns:ds="http://schemas.openxmlformats.org/officeDocument/2006/customXml" ds:itemID="{EDB9B830-F794-4BED-993E-5E7D007F4C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FFE77-7670-4312-B68A-CA82E74B8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6f1640-4d17-423e-b3dc-b31c827a9e67"/>
    <ds:schemaRef ds:uri="b7465507-ed39-44f7-b27e-edf0fc360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1063</Words>
  <Application>Microsoft Office PowerPoint</Application>
  <PresentationFormat>Personalizar</PresentationFormat>
  <Paragraphs>136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Maira Berci dos Santos</dc:creator>
  <cp:lastModifiedBy>Márcio Oliveira</cp:lastModifiedBy>
  <cp:revision>90</cp:revision>
  <dcterms:modified xsi:type="dcterms:W3CDTF">2023-11-07T15:07:36Z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0x0101005B6A9EBC01CEF943947A68EE057D3CDF</vt:lpwstr>
  </property>
  <property fmtid="{D5CDD505-2E9C-101B-9397-08002B2CF9AE}" pid="3" name="MediaServiceImageTags">
    <vt:lpwstr/>
  </property>
</Properties>
</file>