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1"/>
  </p:notesMasterIdLst>
  <p:handoutMasterIdLst>
    <p:handoutMasterId r:id="rId12"/>
  </p:handoutMasterIdLst>
  <p:sldIdLst>
    <p:sldId id="352" r:id="rId2"/>
    <p:sldId id="353" r:id="rId3"/>
    <p:sldId id="513" r:id="rId4"/>
    <p:sldId id="356" r:id="rId5"/>
    <p:sldId id="514" r:id="rId6"/>
    <p:sldId id="367" r:id="rId7"/>
    <p:sldId id="364" r:id="rId8"/>
    <p:sldId id="365" r:id="rId9"/>
    <p:sldId id="51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LHA DE ROSTO" id="{342096E0-4F5D-489B-83AE-CA8672957D75}">
          <p14:sldIdLst>
            <p14:sldId id="352"/>
          </p14:sldIdLst>
        </p14:section>
        <p14:section name="DAMA" id="{4D62AB60-4020-496D-800B-8817953F8B6F}">
          <p14:sldIdLst>
            <p14:sldId id="353"/>
            <p14:sldId id="513"/>
            <p14:sldId id="356"/>
            <p14:sldId id="514"/>
            <p14:sldId id="367"/>
            <p14:sldId id="364"/>
            <p14:sldId id="365"/>
            <p14:sldId id="5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8D22F"/>
    <a:srgbClr val="FCF7F1"/>
    <a:srgbClr val="5CC6D6"/>
    <a:srgbClr val="344529"/>
    <a:srgbClr val="2B3922"/>
    <a:srgbClr val="2E3722"/>
    <a:srgbClr val="B8D233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ana Pereira Silva" userId="5d6caf5a-c93a-4588-96f1-1ae6fc7efcef" providerId="ADAL" clId="{DD49CAEC-0135-4A22-BF1C-D7A3521BF7F6}"/>
    <pc:docChg chg="undo custSel addSld delSld modSld sldOrd modSection">
      <pc:chgData name="Luana Pereira Silva" userId="5d6caf5a-c93a-4588-96f1-1ae6fc7efcef" providerId="ADAL" clId="{DD49CAEC-0135-4A22-BF1C-D7A3521BF7F6}" dt="2023-11-06T13:20:39.371" v="351" actId="1076"/>
      <pc:docMkLst>
        <pc:docMk/>
      </pc:docMkLst>
      <pc:sldChg chg="modSp mod">
        <pc:chgData name="Luana Pereira Silva" userId="5d6caf5a-c93a-4588-96f1-1ae6fc7efcef" providerId="ADAL" clId="{DD49CAEC-0135-4A22-BF1C-D7A3521BF7F6}" dt="2023-11-06T12:52:30.942" v="102" actId="14100"/>
        <pc:sldMkLst>
          <pc:docMk/>
          <pc:sldMk cId="1044029797" sldId="353"/>
        </pc:sldMkLst>
        <pc:spChg chg="mod">
          <ac:chgData name="Luana Pereira Silva" userId="5d6caf5a-c93a-4588-96f1-1ae6fc7efcef" providerId="ADAL" clId="{DD49CAEC-0135-4A22-BF1C-D7A3521BF7F6}" dt="2023-11-06T12:52:30.942" v="102" actId="14100"/>
          <ac:spMkLst>
            <pc:docMk/>
            <pc:sldMk cId="1044029797" sldId="353"/>
            <ac:spMk id="2" creationId="{5444B411-AD02-4EB1-975C-6F3C5E2F94C6}"/>
          </ac:spMkLst>
        </pc:spChg>
        <pc:spChg chg="mod">
          <ac:chgData name="Luana Pereira Silva" userId="5d6caf5a-c93a-4588-96f1-1ae6fc7efcef" providerId="ADAL" clId="{DD49CAEC-0135-4A22-BF1C-D7A3521BF7F6}" dt="2023-11-06T12:52:24.792" v="101" actId="1076"/>
          <ac:spMkLst>
            <pc:docMk/>
            <pc:sldMk cId="1044029797" sldId="353"/>
            <ac:spMk id="5" creationId="{3C011A12-A962-40F4-A251-E80508E7121E}"/>
          </ac:spMkLst>
        </pc:spChg>
      </pc:sldChg>
      <pc:sldChg chg="delSp del mod">
        <pc:chgData name="Luana Pereira Silva" userId="5d6caf5a-c93a-4588-96f1-1ae6fc7efcef" providerId="ADAL" clId="{DD49CAEC-0135-4A22-BF1C-D7A3521BF7F6}" dt="2023-10-31T21:18:35.214" v="60" actId="47"/>
        <pc:sldMkLst>
          <pc:docMk/>
          <pc:sldMk cId="527334301" sldId="363"/>
        </pc:sldMkLst>
        <pc:picChg chg="del">
          <ac:chgData name="Luana Pereira Silva" userId="5d6caf5a-c93a-4588-96f1-1ae6fc7efcef" providerId="ADAL" clId="{DD49CAEC-0135-4A22-BF1C-D7A3521BF7F6}" dt="2023-10-31T21:18:33.312" v="59" actId="478"/>
          <ac:picMkLst>
            <pc:docMk/>
            <pc:sldMk cId="527334301" sldId="363"/>
            <ac:picMk id="5" creationId="{3B729332-A307-4C3B-AB3E-F1AA65F343D0}"/>
          </ac:picMkLst>
        </pc:picChg>
      </pc:sldChg>
      <pc:sldChg chg="addSp delSp modSp mod">
        <pc:chgData name="Luana Pereira Silva" userId="5d6caf5a-c93a-4588-96f1-1ae6fc7efcef" providerId="ADAL" clId="{DD49CAEC-0135-4A22-BF1C-D7A3521BF7F6}" dt="2023-11-06T12:57:51.272" v="252" actId="207"/>
        <pc:sldMkLst>
          <pc:docMk/>
          <pc:sldMk cId="319801951" sldId="365"/>
        </pc:sldMkLst>
        <pc:spChg chg="ord">
          <ac:chgData name="Luana Pereira Silva" userId="5d6caf5a-c93a-4588-96f1-1ae6fc7efcef" providerId="ADAL" clId="{DD49CAEC-0135-4A22-BF1C-D7A3521BF7F6}" dt="2023-11-06T12:56:55.937" v="240" actId="166"/>
          <ac:spMkLst>
            <pc:docMk/>
            <pc:sldMk cId="319801951" sldId="365"/>
            <ac:spMk id="4" creationId="{73D85B8E-D904-4258-AEAD-7AFE0B811F7F}"/>
          </ac:spMkLst>
        </pc:spChg>
        <pc:spChg chg="mod ord">
          <ac:chgData name="Luana Pereira Silva" userId="5d6caf5a-c93a-4588-96f1-1ae6fc7efcef" providerId="ADAL" clId="{DD49CAEC-0135-4A22-BF1C-D7A3521BF7F6}" dt="2023-11-06T12:56:45.247" v="238" actId="166"/>
          <ac:spMkLst>
            <pc:docMk/>
            <pc:sldMk cId="319801951" sldId="365"/>
            <ac:spMk id="5" creationId="{82D5A85A-FB93-4FF8-8096-400DF0E9DA25}"/>
          </ac:spMkLst>
        </pc:spChg>
        <pc:spChg chg="add mod">
          <ac:chgData name="Luana Pereira Silva" userId="5d6caf5a-c93a-4588-96f1-1ae6fc7efcef" providerId="ADAL" clId="{DD49CAEC-0135-4A22-BF1C-D7A3521BF7F6}" dt="2023-11-06T12:57:51.272" v="252" actId="207"/>
          <ac:spMkLst>
            <pc:docMk/>
            <pc:sldMk cId="319801951" sldId="365"/>
            <ac:spMk id="8" creationId="{0B032E0E-05E8-4BA3-9F38-D66C63E08671}"/>
          </ac:spMkLst>
        </pc:spChg>
        <pc:picChg chg="del">
          <ac:chgData name="Luana Pereira Silva" userId="5d6caf5a-c93a-4588-96f1-1ae6fc7efcef" providerId="ADAL" clId="{DD49CAEC-0135-4A22-BF1C-D7A3521BF7F6}" dt="2023-11-06T12:55:43.579" v="223" actId="478"/>
          <ac:picMkLst>
            <pc:docMk/>
            <pc:sldMk cId="319801951" sldId="365"/>
            <ac:picMk id="3" creationId="{AD76C66B-CA8F-406F-882D-BB7EBA3B52C8}"/>
          </ac:picMkLst>
        </pc:picChg>
        <pc:picChg chg="add mod">
          <ac:chgData name="Luana Pereira Silva" userId="5d6caf5a-c93a-4588-96f1-1ae6fc7efcef" providerId="ADAL" clId="{DD49CAEC-0135-4A22-BF1C-D7A3521BF7F6}" dt="2023-11-06T12:57:01.292" v="241" actId="1076"/>
          <ac:picMkLst>
            <pc:docMk/>
            <pc:sldMk cId="319801951" sldId="365"/>
            <ac:picMk id="6" creationId="{0B78653F-B7B5-4995-8D21-DB8CA46DBFA8}"/>
          </ac:picMkLst>
        </pc:picChg>
      </pc:sldChg>
      <pc:sldChg chg="modSp mod ord">
        <pc:chgData name="Luana Pereira Silva" userId="5d6caf5a-c93a-4588-96f1-1ae6fc7efcef" providerId="ADAL" clId="{DD49CAEC-0135-4A22-BF1C-D7A3521BF7F6}" dt="2023-11-06T12:59:34.244" v="279" actId="1076"/>
        <pc:sldMkLst>
          <pc:docMk/>
          <pc:sldMk cId="947936074" sldId="367"/>
        </pc:sldMkLst>
        <pc:spChg chg="mod">
          <ac:chgData name="Luana Pereira Silva" userId="5d6caf5a-c93a-4588-96f1-1ae6fc7efcef" providerId="ADAL" clId="{DD49CAEC-0135-4A22-BF1C-D7A3521BF7F6}" dt="2023-11-06T12:59:30.268" v="277" actId="14100"/>
          <ac:spMkLst>
            <pc:docMk/>
            <pc:sldMk cId="947936074" sldId="367"/>
            <ac:spMk id="3" creationId="{F5A4D022-DAC3-47C4-8014-B8C73EFD9970}"/>
          </ac:spMkLst>
        </pc:spChg>
        <pc:spChg chg="mod">
          <ac:chgData name="Luana Pereira Silva" userId="5d6caf5a-c93a-4588-96f1-1ae6fc7efcef" providerId="ADAL" clId="{DD49CAEC-0135-4A22-BF1C-D7A3521BF7F6}" dt="2023-11-06T12:59:27.972" v="276" actId="14100"/>
          <ac:spMkLst>
            <pc:docMk/>
            <pc:sldMk cId="947936074" sldId="367"/>
            <ac:spMk id="5" creationId="{0FBAFDB4-1471-4A2E-904B-6B7F404CA3D8}"/>
          </ac:spMkLst>
        </pc:spChg>
        <pc:spChg chg="mod">
          <ac:chgData name="Luana Pereira Silva" userId="5d6caf5a-c93a-4588-96f1-1ae6fc7efcef" providerId="ADAL" clId="{DD49CAEC-0135-4A22-BF1C-D7A3521BF7F6}" dt="2023-11-06T12:59:34.244" v="279" actId="1076"/>
          <ac:spMkLst>
            <pc:docMk/>
            <pc:sldMk cId="947936074" sldId="367"/>
            <ac:spMk id="6" creationId="{ADA39DAC-7297-436F-B242-FE692D5A877F}"/>
          </ac:spMkLst>
        </pc:spChg>
      </pc:sldChg>
      <pc:sldChg chg="addSp modSp mod">
        <pc:chgData name="Luana Pereira Silva" userId="5d6caf5a-c93a-4588-96f1-1ae6fc7efcef" providerId="ADAL" clId="{DD49CAEC-0135-4A22-BF1C-D7A3521BF7F6}" dt="2023-11-06T12:52:16.987" v="98" actId="14100"/>
        <pc:sldMkLst>
          <pc:docMk/>
          <pc:sldMk cId="342542502" sldId="513"/>
        </pc:sldMkLst>
        <pc:spChg chg="add mod">
          <ac:chgData name="Luana Pereira Silva" userId="5d6caf5a-c93a-4588-96f1-1ae6fc7efcef" providerId="ADAL" clId="{DD49CAEC-0135-4A22-BF1C-D7A3521BF7F6}" dt="2023-11-06T12:52:16.987" v="98" actId="14100"/>
          <ac:spMkLst>
            <pc:docMk/>
            <pc:sldMk cId="342542502" sldId="513"/>
            <ac:spMk id="5" creationId="{01A8AE54-C55C-4AC4-AA0B-EBB8552417E4}"/>
          </ac:spMkLst>
        </pc:spChg>
      </pc:sldChg>
      <pc:sldChg chg="addSp modSp mod">
        <pc:chgData name="Luana Pereira Silva" userId="5d6caf5a-c93a-4588-96f1-1ae6fc7efcef" providerId="ADAL" clId="{DD49CAEC-0135-4A22-BF1C-D7A3521BF7F6}" dt="2023-10-31T21:18:20.136" v="58" actId="1076"/>
        <pc:sldMkLst>
          <pc:docMk/>
          <pc:sldMk cId="1744610223" sldId="514"/>
        </pc:sldMkLst>
        <pc:spChg chg="mod">
          <ac:chgData name="Luana Pereira Silva" userId="5d6caf5a-c93a-4588-96f1-1ae6fc7efcef" providerId="ADAL" clId="{DD49CAEC-0135-4A22-BF1C-D7A3521BF7F6}" dt="2023-10-31T21:18:15.816" v="57" actId="1076"/>
          <ac:spMkLst>
            <pc:docMk/>
            <pc:sldMk cId="1744610223" sldId="514"/>
            <ac:spMk id="2" creationId="{5444B411-AD02-4EB1-975C-6F3C5E2F94C6}"/>
          </ac:spMkLst>
        </pc:spChg>
        <pc:spChg chg="add mod">
          <ac:chgData name="Luana Pereira Silva" userId="5d6caf5a-c93a-4588-96f1-1ae6fc7efcef" providerId="ADAL" clId="{DD49CAEC-0135-4A22-BF1C-D7A3521BF7F6}" dt="2023-10-31T21:18:20.136" v="58" actId="1076"/>
          <ac:spMkLst>
            <pc:docMk/>
            <pc:sldMk cId="1744610223" sldId="514"/>
            <ac:spMk id="6" creationId="{7C579765-A424-4011-A5C1-905561D5DF22}"/>
          </ac:spMkLst>
        </pc:spChg>
      </pc:sldChg>
      <pc:sldChg chg="del">
        <pc:chgData name="Luana Pereira Silva" userId="5d6caf5a-c93a-4588-96f1-1ae6fc7efcef" providerId="ADAL" clId="{DD49CAEC-0135-4A22-BF1C-D7A3521BF7F6}" dt="2023-10-31T20:54:21.578" v="12" actId="47"/>
        <pc:sldMkLst>
          <pc:docMk/>
          <pc:sldMk cId="938882267" sldId="515"/>
        </pc:sldMkLst>
      </pc:sldChg>
      <pc:sldChg chg="addSp delSp modSp add mod ord">
        <pc:chgData name="Luana Pereira Silva" userId="5d6caf5a-c93a-4588-96f1-1ae6fc7efcef" providerId="ADAL" clId="{DD49CAEC-0135-4A22-BF1C-D7A3521BF7F6}" dt="2023-11-06T13:20:39.371" v="351" actId="1076"/>
        <pc:sldMkLst>
          <pc:docMk/>
          <pc:sldMk cId="1321232694" sldId="515"/>
        </pc:sldMkLst>
        <pc:spChg chg="del">
          <ac:chgData name="Luana Pereira Silva" userId="5d6caf5a-c93a-4588-96f1-1ae6fc7efcef" providerId="ADAL" clId="{DD49CAEC-0135-4A22-BF1C-D7A3521BF7F6}" dt="2023-11-06T12:58:24.436" v="273" actId="478"/>
          <ac:spMkLst>
            <pc:docMk/>
            <pc:sldMk cId="1321232694" sldId="515"/>
            <ac:spMk id="4" creationId="{3A695DCB-6399-C342-F5DE-3B74DA01A616}"/>
          </ac:spMkLst>
        </pc:spChg>
        <pc:spChg chg="add del mod">
          <ac:chgData name="Luana Pereira Silva" userId="5d6caf5a-c93a-4588-96f1-1ae6fc7efcef" providerId="ADAL" clId="{DD49CAEC-0135-4A22-BF1C-D7A3521BF7F6}" dt="2023-11-06T13:20:35.990" v="350" actId="20577"/>
          <ac:spMkLst>
            <pc:docMk/>
            <pc:sldMk cId="1321232694" sldId="515"/>
            <ac:spMk id="8" creationId="{0DEE365A-FC53-49FC-BEB6-91435571518A}"/>
          </ac:spMkLst>
        </pc:spChg>
        <pc:picChg chg="add mod">
          <ac:chgData name="Luana Pereira Silva" userId="5d6caf5a-c93a-4588-96f1-1ae6fc7efcef" providerId="ADAL" clId="{DD49CAEC-0135-4A22-BF1C-D7A3521BF7F6}" dt="2023-11-06T13:20:39.371" v="351" actId="1076"/>
          <ac:picMkLst>
            <pc:docMk/>
            <pc:sldMk cId="1321232694" sldId="515"/>
            <ac:picMk id="3" creationId="{7013EE62-6EFA-4092-95A4-42EEB041B6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06/11/2023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3AF6F7-5911-45C3-BE0F-7F38FEFE43FA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9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833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253360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63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785106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31294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0C3F0E-1EAD-419A-B8F3-CB7CDE6B1E86}" type="datetime1">
              <a:rPr lang="pt-BR" smtClean="0"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0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4CCBA-3812-426F-BA8C-8BC3E97D7FB5}" type="datetime1">
              <a:rPr lang="pt-BR" smtClean="0"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5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8412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4319B4-ED34-4D08-91C0-F7E8BD9417E6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2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8706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05F8630-DFFC-437C-A718-61BE3F548C4E}" type="datetime1">
              <a:rPr lang="pt-BR" smtClean="0"/>
              <a:t>06/11/2023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42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12AD8E-909B-47FE-B3D6-961E1D2E7A49}" type="datetime1">
              <a:rPr lang="pt-BR" smtClean="0"/>
              <a:t>06/11/2023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2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42739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1F5550-97CC-4F3B-A34B-FE39BFD06EF0}" type="datetime1">
              <a:rPr lang="pt-BR" smtClean="0"/>
              <a:t>06/11/2023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DF2A3A-30FD-464E-8202-27A276433376}" type="datetime1">
              <a:rPr lang="pt-BR" smtClean="0"/>
              <a:t>06/11/2023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2954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DF2A3A-30FD-464E-8202-27A276433376}" type="datetime1">
              <a:rPr lang="pt-BR" smtClean="0"/>
              <a:t>06/11/2023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hyperlink" Target="https://www.prefeitura.sp.gov.br/cidade/secretarias/upload/saude/Manual_4_Revisao_finalizado.pdf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4" y="39809"/>
            <a:ext cx="2543797" cy="181734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A695DCB-6399-C342-F5DE-3B74DA01A616}"/>
              </a:ext>
            </a:extLst>
          </p:cNvPr>
          <p:cNvSpPr txBox="1"/>
          <p:nvPr/>
        </p:nvSpPr>
        <p:spPr>
          <a:xfrm>
            <a:off x="2631015" y="1487823"/>
            <a:ext cx="6929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+mj-lt"/>
              </a:rPr>
              <a:t>DIVISÃO DE AVALIAÇÃO E MONITORAMENTO ASSISTENCIAL </a:t>
            </a:r>
            <a:endParaRPr lang="pt-BR" sz="1000" dirty="0"/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3E6B604E-A5D5-45D4-A06D-E9C4DF6B6E54}"/>
              </a:ext>
            </a:extLst>
          </p:cNvPr>
          <p:cNvSpPr/>
          <p:nvPr/>
        </p:nvSpPr>
        <p:spPr>
          <a:xfrm>
            <a:off x="1528233" y="6040699"/>
            <a:ext cx="9135533" cy="8173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5BD7CC-1BE0-45D9-A0D5-7D07E272EE0C}"/>
              </a:ext>
            </a:extLst>
          </p:cNvPr>
          <p:cNvSpPr txBox="1"/>
          <p:nvPr/>
        </p:nvSpPr>
        <p:spPr>
          <a:xfrm>
            <a:off x="2631015" y="647063"/>
            <a:ext cx="6929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+mj-lt"/>
              </a:rPr>
              <a:t>Secretaria Municipal de Saúde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+mj-lt"/>
              </a:rPr>
              <a:t>SERMAP/ CPCS/ DAMA</a:t>
            </a:r>
            <a:endParaRPr lang="pt-BR" sz="1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EE365A-FC53-49FC-BEB6-91435571518A}"/>
              </a:ext>
            </a:extLst>
          </p:cNvPr>
          <p:cNvSpPr txBox="1"/>
          <p:nvPr/>
        </p:nvSpPr>
        <p:spPr>
          <a:xfrm>
            <a:off x="2145240" y="2477225"/>
            <a:ext cx="79015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70C0"/>
                </a:solidFill>
                <a:latin typeface="+mj-lt"/>
              </a:rPr>
              <a:t>AVALIAÇÃO DOS SERVIÇOS PRESTADOS PELA ENTIDADE PARCEIRA: FORMAS DE MONITORAMENTO E CONTROLE; VISITAS IN LOCO E PESQUISA DE SATISFAÇÃO DO USUÁRIO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94059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444B411-AD02-4EB1-975C-6F3C5E2F94C6}"/>
              </a:ext>
            </a:extLst>
          </p:cNvPr>
          <p:cNvSpPr txBox="1"/>
          <p:nvPr/>
        </p:nvSpPr>
        <p:spPr>
          <a:xfrm>
            <a:off x="660399" y="1210733"/>
            <a:ext cx="8923868" cy="3116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342900" indent="-28575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 sz="1400" b="1" u="sng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200" dirty="0"/>
              <a:t>Legislações Norteadoras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Decreto 59.685 DE 13 DE AGOSTO DE 2020 - Reorganiza a Secretaria Municipal da Saúde, regulamenta o § 2º do Artigo 45 da Lei nº 17.433, de 29 de julho de 2020, bem como transfere, altera a denominação e a lotação dos cargos de provimento em comissão que especifica.</a:t>
            </a:r>
          </a:p>
          <a:p>
            <a:r>
              <a:rPr lang="pt-BR" sz="1200" dirty="0"/>
              <a:t>Atribuições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I - Acompanhamento Contratual da Equipe, Produção, Qualidade e as Alterações contratuais;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II – Elaboração dos Manuais de Acompanhamento Assistencial;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III – Coordenação das Comissões Técnicas de Acompanhamento – CTA</a:t>
            </a: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3C011A12-A962-40F4-A251-E80508E7121E}"/>
              </a:ext>
            </a:extLst>
          </p:cNvPr>
          <p:cNvSpPr/>
          <p:nvPr/>
        </p:nvSpPr>
        <p:spPr>
          <a:xfrm>
            <a:off x="1528233" y="6040699"/>
            <a:ext cx="9135533" cy="8173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2CC23A-4636-44D4-BDFD-B2D563CAB461}"/>
              </a:ext>
            </a:extLst>
          </p:cNvPr>
          <p:cNvSpPr txBox="1"/>
          <p:nvPr/>
        </p:nvSpPr>
        <p:spPr>
          <a:xfrm>
            <a:off x="660399" y="544685"/>
            <a:ext cx="8847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70C0"/>
                </a:solidFill>
              </a:rPr>
              <a:t>Divisão De Avaliação E Monitoramento Assistencial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4402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F305F23-18EC-4179-8451-704420419231}"/>
              </a:ext>
            </a:extLst>
          </p:cNvPr>
          <p:cNvSpPr txBox="1"/>
          <p:nvPr/>
        </p:nvSpPr>
        <p:spPr>
          <a:xfrm>
            <a:off x="491067" y="248052"/>
            <a:ext cx="3759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pt-BR" sz="2800" b="1" dirty="0">
                <a:solidFill>
                  <a:srgbClr val="0070C0"/>
                </a:solidFill>
              </a:rPr>
              <a:t>Mapa Área Geográfica – Contratos de Gestão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1FB2B6-EC19-4183-8852-4D2551F47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/>
          <a:stretch/>
        </p:blipFill>
        <p:spPr>
          <a:xfrm>
            <a:off x="4250267" y="0"/>
            <a:ext cx="5175931" cy="68537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1A8AE54-C55C-4AC4-AA0B-EBB8552417E4}"/>
              </a:ext>
            </a:extLst>
          </p:cNvPr>
          <p:cNvSpPr txBox="1"/>
          <p:nvPr/>
        </p:nvSpPr>
        <p:spPr>
          <a:xfrm>
            <a:off x="389943" y="1633048"/>
            <a:ext cx="3759200" cy="2578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342900" indent="-28575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 sz="1400" b="1" u="sng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200" dirty="0"/>
              <a:t>Articulação Entre Os Atores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Coordenadorias Regionais de Saúde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Supervisões Técnicas de Saúde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Secretaria Executiva de Atenção Hospitalar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Secretaria Executiva de Atenção Básica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Organizações Sociais de Saúde</a:t>
            </a:r>
          </a:p>
        </p:txBody>
      </p:sp>
    </p:spTree>
    <p:extLst>
      <p:ext uri="{BB962C8B-B14F-4D97-AF65-F5344CB8AC3E}">
        <p14:creationId xmlns:p14="http://schemas.microsoft.com/office/powerpoint/2010/main" val="342542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D5D48A9-B021-46F8-8C81-C03E306E34E8}"/>
              </a:ext>
            </a:extLst>
          </p:cNvPr>
          <p:cNvSpPr txBox="1"/>
          <p:nvPr/>
        </p:nvSpPr>
        <p:spPr>
          <a:xfrm>
            <a:off x="491067" y="476850"/>
            <a:ext cx="90508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Acompanhamento Contratual – Equipe, Produção, Qualidade e as Alterações contratuais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636688-5F47-4AE6-945E-56380E4A08B6}"/>
              </a:ext>
            </a:extLst>
          </p:cNvPr>
          <p:cNvSpPr txBox="1"/>
          <p:nvPr/>
        </p:nvSpPr>
        <p:spPr>
          <a:xfrm>
            <a:off x="491067" y="1626233"/>
            <a:ext cx="9315447" cy="903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algn="just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Acompanhar e monitorar a prestação assistencial dos serviços de saúde e seu funcionamento de acordo com os critérios, parâmetros e calendários acordados. Realizado através das Comissões Técnicas de Acompanhamento – CTA.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347B15-C76D-48B4-9024-DACF965216E2}"/>
              </a:ext>
            </a:extLst>
          </p:cNvPr>
          <p:cNvSpPr txBox="1"/>
          <p:nvPr/>
        </p:nvSpPr>
        <p:spPr>
          <a:xfrm>
            <a:off x="592666" y="2738801"/>
            <a:ext cx="9213847" cy="3170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342900" indent="-28575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 sz="1400" b="1" u="sng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200" dirty="0"/>
              <a:t>Equipe</a:t>
            </a:r>
          </a:p>
          <a:p>
            <a:pPr marL="57150" indent="0">
              <a:buNone/>
            </a:pPr>
            <a:r>
              <a:rPr lang="pt-BR" sz="1200" b="0" u="none" dirty="0"/>
              <a:t>Acompanhar e monitorar a manutenção mensal da equipe estabelecida no Contrato de Gestão. A não manutenção implica em desconto financeiro.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200" dirty="0"/>
              <a:t>Produção</a:t>
            </a:r>
          </a:p>
          <a:p>
            <a:pPr marL="57150" indent="0">
              <a:buNone/>
            </a:pPr>
            <a:r>
              <a:rPr lang="pt-BR" sz="1200" b="0" u="none" dirty="0"/>
              <a:t>Acompanhar e monitorar trimestralmente a produção realizada, conforme indicadores previsto no CG. O não alcance da meta, 90%, implica em desconto financeiro.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200" dirty="0"/>
              <a:t>Qualidade</a:t>
            </a:r>
          </a:p>
          <a:p>
            <a:pPr marL="57150" indent="0">
              <a:buNone/>
            </a:pPr>
            <a:r>
              <a:rPr lang="pt-BR" sz="1200" b="0" u="none" dirty="0"/>
              <a:t>Acompanhar e monitorar trimestralmente a avaliação dos indicadores de qualidade, conforme previsto no CG. O não alcance das metas implica em desconto financeiro.</a:t>
            </a: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1FDDBF1F-5747-49E0-A2B5-0BB3F598D7F8}"/>
              </a:ext>
            </a:extLst>
          </p:cNvPr>
          <p:cNvSpPr/>
          <p:nvPr/>
        </p:nvSpPr>
        <p:spPr>
          <a:xfrm>
            <a:off x="1528233" y="6040699"/>
            <a:ext cx="9135533" cy="8173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43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F305F23-18EC-4179-8451-704420419231}"/>
              </a:ext>
            </a:extLst>
          </p:cNvPr>
          <p:cNvSpPr txBox="1"/>
          <p:nvPr/>
        </p:nvSpPr>
        <p:spPr>
          <a:xfrm>
            <a:off x="491067" y="476850"/>
            <a:ext cx="9050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Comissão Técnica de Avaliação - CTA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44B411-AD02-4EB1-975C-6F3C5E2F94C6}"/>
              </a:ext>
            </a:extLst>
          </p:cNvPr>
          <p:cNvSpPr txBox="1"/>
          <p:nvPr/>
        </p:nvSpPr>
        <p:spPr>
          <a:xfrm>
            <a:off x="491067" y="1785667"/>
            <a:ext cx="9050866" cy="3731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342900" indent="-28575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 sz="1400" b="1" u="sng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I – Acompanhar e avaliar, conforme periodicidade definida no Contrato de Gestão, ou sempre que necessário, a execução dos serviços contratados, de acordo com os critérios e parâmetros de cumprimento das metas e indicadores estabelecidos em contrato;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II – Analisar e reportar situações, ocorrências ou eventos que interfiram na prestação dos serviços a contento e das ações desenvolvidas para a sua plena realização;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III – Deliberar sobre a pertinência de ocorrências apresentadas, seja pela CRS/STS, seja pela Organização Social Contratada, que afetarem diretamente a produção da unidade, por atividade ou especialidade e pelo mês de ocorrência;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IV – Propor alterações Contratuais em decorrência da avaliação dos serviços disponibilizados;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V – Deliberar e indicar os serviços que não cumpriram metas de produção e indicadores de qualidade para aplicação de descontos previstos em Contrato;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200" b="0" u="none" dirty="0"/>
              <a:t>V – Formalizar as decisões tomadas por meio de registro em ata.</a:t>
            </a: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3C011A12-A962-40F4-A251-E80508E7121E}"/>
              </a:ext>
            </a:extLst>
          </p:cNvPr>
          <p:cNvSpPr/>
          <p:nvPr/>
        </p:nvSpPr>
        <p:spPr>
          <a:xfrm>
            <a:off x="1528233" y="6040699"/>
            <a:ext cx="9135533" cy="8173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579765-A424-4011-A5C1-905561D5DF22}"/>
              </a:ext>
            </a:extLst>
          </p:cNvPr>
          <p:cNvSpPr txBox="1"/>
          <p:nvPr/>
        </p:nvSpPr>
        <p:spPr>
          <a:xfrm>
            <a:off x="491067" y="1078911"/>
            <a:ext cx="93154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SECRETARIA MUNICIPAL DA SAÚDE - SMS Nº 2.342/ 2016 - Dispõe sobre o Regimento Interno das Comissões Técnicas de Acompanhamento (CTA) dos contratos de gestão. </a:t>
            </a:r>
            <a:endParaRPr lang="pt-BR" sz="1400" b="0" u="none" dirty="0"/>
          </a:p>
        </p:txBody>
      </p:sp>
    </p:spTree>
    <p:extLst>
      <p:ext uri="{BB962C8B-B14F-4D97-AF65-F5344CB8AC3E}">
        <p14:creationId xmlns:p14="http://schemas.microsoft.com/office/powerpoint/2010/main" val="1744610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3;p2">
            <a:extLst>
              <a:ext uri="{FF2B5EF4-FFF2-40B4-BE49-F238E27FC236}">
                <a16:creationId xmlns:a16="http://schemas.microsoft.com/office/drawing/2014/main" id="{4CF2DFD3-E3CB-40AE-A710-619F63F4BD31}"/>
              </a:ext>
            </a:extLst>
          </p:cNvPr>
          <p:cNvSpPr/>
          <p:nvPr/>
        </p:nvSpPr>
        <p:spPr>
          <a:xfrm>
            <a:off x="1528233" y="6040699"/>
            <a:ext cx="9135533" cy="8173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5A4D022-DAC3-47C4-8014-B8C73EFD9970}"/>
              </a:ext>
            </a:extLst>
          </p:cNvPr>
          <p:cNvSpPr txBox="1"/>
          <p:nvPr/>
        </p:nvSpPr>
        <p:spPr>
          <a:xfrm>
            <a:off x="491066" y="1583835"/>
            <a:ext cx="3496734" cy="1455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342900" indent="-285750" algn="just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 sz="1200" b="1" u="sng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1400" dirty="0"/>
              <a:t>Termos Aditivos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pt-BR" b="0" u="none" dirty="0"/>
              <a:t>Contratualização das equipes, os indicadores e as metas para cada unidade dos serviços de cada território.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75C1EB-C713-4AA7-AD1A-ECB96EE5BBE0}"/>
              </a:ext>
            </a:extLst>
          </p:cNvPr>
          <p:cNvSpPr txBox="1"/>
          <p:nvPr/>
        </p:nvSpPr>
        <p:spPr>
          <a:xfrm>
            <a:off x="491066" y="270730"/>
            <a:ext cx="90508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Processos de Trabalho para o Acompanhamento Assistencial do CG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FBAFDB4-1471-4A2E-904B-6B7F404CA3D8}"/>
              </a:ext>
            </a:extLst>
          </p:cNvPr>
          <p:cNvSpPr txBox="1"/>
          <p:nvPr/>
        </p:nvSpPr>
        <p:spPr>
          <a:xfrm>
            <a:off x="4508501" y="1583834"/>
            <a:ext cx="4847166" cy="3271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342900" indent="-285750" algn="just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 sz="1200" b="1" u="sng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1400" dirty="0"/>
              <a:t>Processo SEI</a:t>
            </a:r>
          </a:p>
          <a:p>
            <a:pPr>
              <a:lnSpc>
                <a:spcPct val="150000"/>
              </a:lnSpc>
            </a:pPr>
            <a:r>
              <a:rPr lang="pt-BR" sz="1100" dirty="0"/>
              <a:t>Relatório de Medição de Equipe:</a:t>
            </a:r>
            <a:r>
              <a:rPr lang="pt-BR" sz="1100" u="none" dirty="0"/>
              <a:t> </a:t>
            </a:r>
            <a:r>
              <a:rPr lang="pt-BR" sz="1100" b="0" u="none" dirty="0"/>
              <a:t>registra por unidade os déficits por não contratação, afastamento superior a 30 dias e ausências legais;</a:t>
            </a:r>
          </a:p>
          <a:p>
            <a:pPr>
              <a:lnSpc>
                <a:spcPct val="150000"/>
              </a:lnSpc>
            </a:pPr>
            <a:r>
              <a:rPr lang="pt-BR" sz="1100" dirty="0"/>
              <a:t>Relatório de Produção – P1: </a:t>
            </a:r>
            <a:r>
              <a:rPr lang="pt-BR" sz="1100" b="0" u="none" dirty="0"/>
              <a:t>registra por especialidade e unidade as justificativas qualitativas para o não alcance da meta de produção, quando necessário;</a:t>
            </a:r>
          </a:p>
          <a:p>
            <a:pPr>
              <a:lnSpc>
                <a:spcPct val="150000"/>
              </a:lnSpc>
            </a:pPr>
            <a:r>
              <a:rPr lang="pt-BR" sz="1100" dirty="0"/>
              <a:t>Relatório de Indicadores de Qualidade: </a:t>
            </a:r>
            <a:r>
              <a:rPr lang="pt-BR" sz="1100" b="0" u="none" dirty="0"/>
              <a:t>registra o resultado por unidade e o percentual total da avaliação de cada indicador;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39DAC-7297-436F-B242-FE692D5A877F}"/>
              </a:ext>
            </a:extLst>
          </p:cNvPr>
          <p:cNvSpPr txBox="1"/>
          <p:nvPr/>
        </p:nvSpPr>
        <p:spPr>
          <a:xfrm>
            <a:off x="491066" y="3429000"/>
            <a:ext cx="3496734" cy="1334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342900" indent="-285750" algn="just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 sz="1200" b="1" u="sng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1400" dirty="0"/>
              <a:t>Sistema WEBSAASS/ REHM/ TABWIN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pt-BR" sz="1100" b="0" u="none" dirty="0"/>
              <a:t>Registro das atividades realizadas. </a:t>
            </a:r>
          </a:p>
        </p:txBody>
      </p:sp>
    </p:spTree>
    <p:extLst>
      <p:ext uri="{BB962C8B-B14F-4D97-AF65-F5344CB8AC3E}">
        <p14:creationId xmlns:p14="http://schemas.microsoft.com/office/powerpoint/2010/main" val="94793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055E527-EDD1-4CD8-BD77-9AA0F092133D}"/>
              </a:ext>
            </a:extLst>
          </p:cNvPr>
          <p:cNvSpPr txBox="1"/>
          <p:nvPr/>
        </p:nvSpPr>
        <p:spPr>
          <a:xfrm>
            <a:off x="304800" y="270933"/>
            <a:ext cx="66877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Apresentação Produção e Equipe - CTA</a:t>
            </a:r>
          </a:p>
          <a:p>
            <a:endParaRPr lang="pt-BR" dirty="0"/>
          </a:p>
        </p:txBody>
      </p:sp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090B115A-AC90-48AF-B382-DC669CED157D}"/>
              </a:ext>
            </a:extLst>
          </p:cNvPr>
          <p:cNvSpPr/>
          <p:nvPr/>
        </p:nvSpPr>
        <p:spPr>
          <a:xfrm>
            <a:off x="1528233" y="6040699"/>
            <a:ext cx="9135533" cy="8173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CC00551-3BA7-4E80-BE44-1F5095EC1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32" y="820304"/>
            <a:ext cx="10862733" cy="361024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4D32660-F09D-458C-9973-81094A3EB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32" y="4596082"/>
            <a:ext cx="8043333" cy="12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3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B78653F-B7B5-4995-8D21-DB8CA46D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820" y="1166191"/>
            <a:ext cx="4044357" cy="56918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2D5A85A-FB93-4FF8-8096-400DF0E9DA25}"/>
              </a:ext>
            </a:extLst>
          </p:cNvPr>
          <p:cNvSpPr txBox="1"/>
          <p:nvPr/>
        </p:nvSpPr>
        <p:spPr>
          <a:xfrm>
            <a:off x="304800" y="270933"/>
            <a:ext cx="10058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Manual de Acompanhamento, Supervisão e Avaliação Assistencial dos Contratos de Gestão</a:t>
            </a:r>
          </a:p>
          <a:p>
            <a:endParaRPr lang="pt-BR" dirty="0"/>
          </a:p>
        </p:txBody>
      </p:sp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73D85B8E-D904-4258-AEAD-7AFE0B811F7F}"/>
              </a:ext>
            </a:extLst>
          </p:cNvPr>
          <p:cNvSpPr/>
          <p:nvPr/>
        </p:nvSpPr>
        <p:spPr>
          <a:xfrm>
            <a:off x="1528233" y="6040699"/>
            <a:ext cx="9135533" cy="8173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B032E0E-05E8-4BA3-9F38-D66C63E08671}"/>
              </a:ext>
            </a:extLst>
          </p:cNvPr>
          <p:cNvSpPr txBox="1"/>
          <p:nvPr/>
        </p:nvSpPr>
        <p:spPr>
          <a:xfrm>
            <a:off x="304800" y="5691809"/>
            <a:ext cx="3826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https://www.prefeitura.sp.gov.br/cidade/secretarias/upload/saude/Manual_4_Revisao_finalizado.pdf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4" y="39809"/>
            <a:ext cx="2543797" cy="1817346"/>
          </a:xfrm>
          <a:prstGeom prst="rect">
            <a:avLst/>
          </a:prstGeom>
        </p:spPr>
      </p:pic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3E6B604E-A5D5-45D4-A06D-E9C4DF6B6E54}"/>
              </a:ext>
            </a:extLst>
          </p:cNvPr>
          <p:cNvSpPr/>
          <p:nvPr/>
        </p:nvSpPr>
        <p:spPr>
          <a:xfrm>
            <a:off x="1528233" y="6040699"/>
            <a:ext cx="9135533" cy="8173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5BD7CC-1BE0-45D9-A0D5-7D07E272EE0C}"/>
              </a:ext>
            </a:extLst>
          </p:cNvPr>
          <p:cNvSpPr txBox="1"/>
          <p:nvPr/>
        </p:nvSpPr>
        <p:spPr>
          <a:xfrm>
            <a:off x="2631015" y="647063"/>
            <a:ext cx="6929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+mj-lt"/>
              </a:rPr>
              <a:t>Secretaria Municipal de Saúde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+mj-lt"/>
              </a:rPr>
              <a:t>SERMAP/ CPCS/ DAMA</a:t>
            </a:r>
            <a:endParaRPr lang="pt-BR" sz="1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EE365A-FC53-49FC-BEB6-91435571518A}"/>
              </a:ext>
            </a:extLst>
          </p:cNvPr>
          <p:cNvSpPr txBox="1"/>
          <p:nvPr/>
        </p:nvSpPr>
        <p:spPr>
          <a:xfrm>
            <a:off x="1050535" y="3198167"/>
            <a:ext cx="48351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70C0"/>
                </a:solidFill>
                <a:latin typeface="+mj-lt"/>
              </a:rPr>
              <a:t>Obrigada!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0070C0"/>
              </a:solidFill>
              <a:latin typeface="+mj-lt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+mj-lt"/>
              </a:rPr>
              <a:t>Luana Pereira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+mj-lt"/>
              </a:rPr>
              <a:t>     luanaps@prefeitura.sp.gov.br</a:t>
            </a:r>
            <a:endParaRPr lang="pt-BR" sz="1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13EE62-6EFA-4092-95A4-42EEB041B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98" y="4247176"/>
            <a:ext cx="460647" cy="3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326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ermelho Laranja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Vermelho Laranja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Vermelho Laranja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Vermelho Laranja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5.xml><?xml version="1.0" encoding="utf-8"?>
<a:themeOverride xmlns:a="http://schemas.openxmlformats.org/drawingml/2006/main">
  <a:clrScheme name="Vermelho Laranja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6.xml><?xml version="1.0" encoding="utf-8"?>
<a:themeOverride xmlns:a="http://schemas.openxmlformats.org/drawingml/2006/main">
  <a:clrScheme name="Vermelho Laranja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7.xml><?xml version="1.0" encoding="utf-8"?>
<a:themeOverride xmlns:a="http://schemas.openxmlformats.org/drawingml/2006/main">
  <a:clrScheme name="Vermelho Laranja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A9EBC01CEF943947A68EE057D3CDF" ma:contentTypeVersion="17" ma:contentTypeDescription="Crie um novo documento." ma:contentTypeScope="" ma:versionID="00a65eb2b53916267caf2d3b0afe38a2">
  <xsd:schema xmlns:xsd="http://www.w3.org/2001/XMLSchema" xmlns:xs="http://www.w3.org/2001/XMLSchema" xmlns:p="http://schemas.microsoft.com/office/2006/metadata/properties" xmlns:ns2="8d6f1640-4d17-423e-b3dc-b31c827a9e67" xmlns:ns3="b7465507-ed39-44f7-b27e-edf0fc3600e1" targetNamespace="http://schemas.microsoft.com/office/2006/metadata/properties" ma:root="true" ma:fieldsID="9536145989c3d934809786e1de8c8d7f" ns2:_="" ns3:_="">
    <xsd:import namespace="8d6f1640-4d17-423e-b3dc-b31c827a9e67"/>
    <xsd:import namespace="b7465507-ed39-44f7-b27e-edf0fc360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f1640-4d17-423e-b3dc-b31c827a9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c2251a4-284b-4299-a75e-b5361278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65507-ed39-44f7-b27e-edf0fc360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be12f01-79ed-4051-98e9-1cb0cccc255a}" ma:internalName="TaxCatchAll" ma:showField="CatchAllData" ma:web="b7465507-ed39-44f7-b27e-edf0fc360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6f1640-4d17-423e-b3dc-b31c827a9e67">
      <Terms xmlns="http://schemas.microsoft.com/office/infopath/2007/PartnerControls"/>
    </lcf76f155ced4ddcb4097134ff3c332f>
    <TaxCatchAll xmlns="b7465507-ed39-44f7-b27e-edf0fc3600e1" xsi:nil="true"/>
  </documentManagement>
</p:properties>
</file>

<file path=customXml/itemProps1.xml><?xml version="1.0" encoding="utf-8"?>
<ds:datastoreItem xmlns:ds="http://schemas.openxmlformats.org/officeDocument/2006/customXml" ds:itemID="{C3B05417-47D3-4D08-A54D-426483C595F7}"/>
</file>

<file path=customXml/itemProps2.xml><?xml version="1.0" encoding="utf-8"?>
<ds:datastoreItem xmlns:ds="http://schemas.openxmlformats.org/officeDocument/2006/customXml" ds:itemID="{218F1B91-FF36-42C6-9712-9D6BC78E736C}"/>
</file>

<file path=customXml/itemProps3.xml><?xml version="1.0" encoding="utf-8"?>
<ds:datastoreItem xmlns:ds="http://schemas.openxmlformats.org/officeDocument/2006/customXml" ds:itemID="{FBC10831-F05E-4E2D-AAC7-043C3643F7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672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SMS – CPCS/DAMA</dc:title>
  <dc:creator>Maria da Gloria Camargo de Sousa</dc:creator>
  <cp:lastModifiedBy>Luana Pereira Silva</cp:lastModifiedBy>
  <cp:revision>66</cp:revision>
  <dcterms:created xsi:type="dcterms:W3CDTF">2023-03-29T16:37:39Z</dcterms:created>
  <dcterms:modified xsi:type="dcterms:W3CDTF">2023-11-06T13:20:48Z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0x0101005B6A9EBC01CEF943947A68EE057D3CDF</vt:lpwstr>
  </property>
</Properties>
</file>