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10287000" cx="18288000"/>
  <p:notesSz cx="6858000" cy="9144000"/>
  <p:embeddedFontLst>
    <p:embeddedFont>
      <p:font typeface="Neucha"/>
      <p:regular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KoHo"/>
      <p:regular r:id="rId48"/>
      <p:bold r:id="rId49"/>
      <p:italic r:id="rId50"/>
      <p:boldItalic r:id="rId51"/>
    </p:embeddedFont>
    <p:embeddedFont>
      <p:font typeface="KoHo Medium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6" roundtripDataSignature="AMtx7miXRZPXTpkmnLM4XbfgmQ+NMad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47" Type="http://schemas.openxmlformats.org/officeDocument/2006/relationships/font" Target="fonts/Roboto-boldItalic.fntdata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schemas.openxmlformats.org/officeDocument/2006/relationships/font" Target="fonts/KoHo-italic.fntdata"/><Relationship Id="rId55" Type="http://schemas.openxmlformats.org/officeDocument/2006/relationships/font" Target="fonts/KoHoMedium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45" Type="http://schemas.openxmlformats.org/officeDocument/2006/relationships/font" Target="fonts/Roboto-bold.fntdata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53" Type="http://schemas.openxmlformats.org/officeDocument/2006/relationships/font" Target="fonts/KoHoMedium-bold.fntdata"/><Relationship Id="rId11" Type="http://schemas.openxmlformats.org/officeDocument/2006/relationships/slide" Target="slides/slide6.xml"/><Relationship Id="rId58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43" Type="http://schemas.openxmlformats.org/officeDocument/2006/relationships/font" Target="fonts/Neucha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KoHo-regular.fntdata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56" Type="http://customschemas.google.com/relationships/presentationmetadata" Target="meta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font" Target="fonts/KoHo-boldItalic.fntdata"/><Relationship Id="rId3" Type="http://schemas.openxmlformats.org/officeDocument/2006/relationships/presProps" Target="presProps.xml"/><Relationship Id="rId46" Type="http://schemas.openxmlformats.org/officeDocument/2006/relationships/font" Target="fonts/Roboto-italic.fntdata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59" Type="http://schemas.openxmlformats.org/officeDocument/2006/relationships/customXml" Target="../customXml/item3.xml"/><Relationship Id="rId41" Type="http://schemas.openxmlformats.org/officeDocument/2006/relationships/slide" Target="slides/slide36.xml"/><Relationship Id="rId20" Type="http://schemas.openxmlformats.org/officeDocument/2006/relationships/slide" Target="slides/slide15.xml"/><Relationship Id="rId54" Type="http://schemas.openxmlformats.org/officeDocument/2006/relationships/font" Target="fonts/KoHoMedium-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font" Target="fonts/KoHo-bold.fntdata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5" Type="http://schemas.openxmlformats.org/officeDocument/2006/relationships/slide" Target="slides/slide10.xml"/><Relationship Id="rId57" Type="http://schemas.openxmlformats.org/officeDocument/2006/relationships/customXml" Target="../customXml/item1.xml"/><Relationship Id="rId44" Type="http://schemas.openxmlformats.org/officeDocument/2006/relationships/font" Target="fonts/Roboto-regular.fntdata"/><Relationship Id="rId31" Type="http://schemas.openxmlformats.org/officeDocument/2006/relationships/slide" Target="slides/slide26.xml"/><Relationship Id="rId52" Type="http://schemas.openxmlformats.org/officeDocument/2006/relationships/font" Target="fonts/KoHoMedium-regular.fntdata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a57e2302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1ea57e2302a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ea57e2302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1ea57e2302a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a57e2302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1ea57e2302a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ea57e2302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1ea57e2302a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a57e2302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g1ea57e2302a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ea57e2302a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g1ea57e2302a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ea57e2302a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2" name="Google Shape;472;g1ea57e2302a_0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ea57e2302a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g1ea57e2302a_0_6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ea57e2302a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8" name="Google Shape;528;g1ea57e2302a_0_6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ea57e2302a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5" name="Google Shape;555;g1ea57e2302a_0_6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98dbe1a9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1e98dbe1a95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ea57e2302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g1ea57e2302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ea57e2302a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6" name="Google Shape;586;g1ea57e2302a_0_5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ea6311e8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8" name="Google Shape;608;g1ea6311e8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5" name="Google Shape;6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e991b80546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6" name="Google Shape;636;g1e991b80546_3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ea57e2302a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9" name="Google Shape;649;g1ea57e2302a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2" name="Google Shape;6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e98dbe1a95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4" name="Google Shape;674;g1e98dbe1a95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e98dbe1a95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6" name="Google Shape;686;g1e98dbe1a95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98dbe1a95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9" name="Google Shape;699;g1e98dbe1a95_0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57e2302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ea57e2302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ea57e2302a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2" name="Google Shape;712;g1ea57e2302a_5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a57e2302a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3" name="Google Shape;723;g1ea57e2302a_0_6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ea57e2302a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7" name="Google Shape;737;g1ea57e2302a_0_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ea57e2302a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0" name="Google Shape;750;g1ea57e2302a_0_7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ea57e2302a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3" name="Google Shape;763;g1ea57e2302a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ea57e2302a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7" name="Google Shape;777;g1ea57e2302a_0_7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ea57e2302a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1" name="Google Shape;791;g1ea57e2302a_0_7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3" name="Google Shape;80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a57e2302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1ea57e2302a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a57e2302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ea57e2302a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a57e2302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1ea57e2302a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a57e2302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1ea57e2302a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a57e2302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1ea57e2302a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a57e2302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1ea57e2302a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8"/>
          <p:cNvGrpSpPr/>
          <p:nvPr/>
        </p:nvGrpSpPr>
        <p:grpSpPr>
          <a:xfrm>
            <a:off x="14271275" y="411750"/>
            <a:ext cx="3309475" cy="1416000"/>
            <a:chOff x="14766800" y="370275"/>
            <a:chExt cx="3309475" cy="1416000"/>
          </a:xfrm>
        </p:grpSpPr>
        <p:pic>
          <p:nvPicPr>
            <p:cNvPr id="16" name="Google Shape;16;p18"/>
            <p:cNvPicPr preferRelativeResize="0"/>
            <p:nvPr/>
          </p:nvPicPr>
          <p:blipFill rotWithShape="1">
            <a:blip r:embed="rId2">
              <a:alphaModFix/>
            </a:blip>
            <a:srcRect b="0" l="47799" r="0" t="0"/>
            <a:stretch/>
          </p:blipFill>
          <p:spPr>
            <a:xfrm>
              <a:off x="14766800" y="370275"/>
              <a:ext cx="3309475" cy="107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8"/>
            <p:cNvPicPr preferRelativeResize="0"/>
            <p:nvPr/>
          </p:nvPicPr>
          <p:blipFill rotWithShape="1">
            <a:blip r:embed="rId2">
              <a:alphaModFix/>
            </a:blip>
            <a:srcRect b="48747" l="0" r="71917" t="30074"/>
            <a:stretch/>
          </p:blipFill>
          <p:spPr>
            <a:xfrm>
              <a:off x="15839875" y="1343975"/>
              <a:ext cx="17804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8"/>
            <p:cNvPicPr preferRelativeResize="0"/>
            <p:nvPr/>
          </p:nvPicPr>
          <p:blipFill rotWithShape="1">
            <a:blip r:embed="rId2">
              <a:alphaModFix/>
            </a:blip>
            <a:srcRect b="48747" l="28188" r="53481" t="30074"/>
            <a:stretch/>
          </p:blipFill>
          <p:spPr>
            <a:xfrm>
              <a:off x="15839875" y="1557675"/>
              <a:ext cx="116205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0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10" Type="http://schemas.openxmlformats.org/officeDocument/2006/relationships/image" Target="../media/image34.png"/><Relationship Id="rId9" Type="http://schemas.openxmlformats.org/officeDocument/2006/relationships/image" Target="../media/image35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Relationship Id="rId5" Type="http://schemas.openxmlformats.org/officeDocument/2006/relationships/hyperlink" Target="https://forms.office.com/r/05CpJ0uyQP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40.png"/><Relationship Id="rId8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40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40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88" name="Google Shape;88;p1"/>
          <p:cNvSpPr/>
          <p:nvPr/>
        </p:nvSpPr>
        <p:spPr>
          <a:xfrm rot="-7133115">
            <a:off x="-629562" y="6814518"/>
            <a:ext cx="5350632" cy="4689099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89" name="Google Shape;89;p1"/>
          <p:cNvSpPr/>
          <p:nvPr/>
        </p:nvSpPr>
        <p:spPr>
          <a:xfrm rot="1688332">
            <a:off x="-2545275" y="-1296673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90" name="Google Shape;90;p1"/>
          <p:cNvSpPr/>
          <p:nvPr/>
        </p:nvSpPr>
        <p:spPr>
          <a:xfrm rot="-10736244">
            <a:off x="16557000" y="6675012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rot="-860641">
            <a:off x="2665669" y="1714596"/>
            <a:ext cx="1737858" cy="1583030"/>
          </a:xfrm>
          <a:custGeom>
            <a:rect b="b" l="l" r="r" t="t"/>
            <a:pathLst>
              <a:path extrusionOk="0" h="1583030" w="1737858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4503400" y="2861575"/>
            <a:ext cx="105078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lang="en-US" sz="4600"/>
              <a:t>Avaliação dos Serviços Prestados pela Entidade </a:t>
            </a:r>
            <a:r>
              <a:rPr b="1" lang="en-US" sz="4600"/>
              <a:t>Parceira</a:t>
            </a:r>
            <a:r>
              <a:rPr lang="en-US" sz="1100">
                <a:solidFill>
                  <a:schemeClr val="dk1"/>
                </a:solidFill>
              </a:rPr>
              <a:t>  </a:t>
            </a:r>
            <a:endParaRPr b="1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837300" y="4900246"/>
            <a:ext cx="110292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Lei Federal nº 13.019/2014</a:t>
            </a:r>
            <a:endParaRPr b="0" i="0" sz="4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Decreto Municipal nº 57.575/2016</a:t>
            </a:r>
            <a:endParaRPr b="0" i="0" sz="4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9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39"/>
              <a:buFont typeface="Arial"/>
              <a:buNone/>
            </a:pPr>
            <a:r>
              <a:t/>
            </a:r>
            <a:endParaRPr b="0" i="0" sz="122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-1399026">
            <a:off x="15284165" y="2839405"/>
            <a:ext cx="1719464" cy="2465181"/>
          </a:xfrm>
          <a:custGeom>
            <a:rect b="b" l="l" r="r" t="t"/>
            <a:pathLst>
              <a:path extrusionOk="0" h="2465181" w="1719464">
                <a:moveTo>
                  <a:pt x="0" y="0"/>
                </a:moveTo>
                <a:lnTo>
                  <a:pt x="1719464" y="0"/>
                </a:lnTo>
                <a:lnTo>
                  <a:pt x="1719464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6015448" y="8249100"/>
            <a:ext cx="625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Débora Lais Oliveira da Silva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287" name="Google Shape;287;g1ea57e2302a_0_205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288" name="Google Shape;288;g1ea57e2302a_0_205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289" name="Google Shape;289;g1ea57e2302a_0_205"/>
          <p:cNvSpPr/>
          <p:nvPr/>
        </p:nvSpPr>
        <p:spPr>
          <a:xfrm rot="-10734527">
            <a:off x="16086729" y="8026303"/>
            <a:ext cx="3667790" cy="3076432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90" name="Google Shape;290;g1ea57e2302a_0_205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g1ea57e2302a_0_205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292" name="Google Shape;292;g1ea57e2302a_0_205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293" name="Google Shape;293;g1ea57e2302a_0_205"/>
          <p:cNvSpPr/>
          <p:nvPr/>
        </p:nvSpPr>
        <p:spPr>
          <a:xfrm>
            <a:off x="497975" y="3659300"/>
            <a:ext cx="2734500" cy="15678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2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94" name="Google Shape;294;g1ea57e2302a_0_205"/>
          <p:cNvGrpSpPr/>
          <p:nvPr/>
        </p:nvGrpSpPr>
        <p:grpSpPr>
          <a:xfrm>
            <a:off x="4096057" y="4462192"/>
            <a:ext cx="596846" cy="610413"/>
            <a:chOff x="1813" y="0"/>
            <a:chExt cx="809173" cy="812800"/>
          </a:xfrm>
        </p:grpSpPr>
        <p:sp>
          <p:nvSpPr>
            <p:cNvPr id="295" name="Google Shape;295;g1ea57e2302a_0_20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1ea57e2302a_0_20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97" name="Google Shape;297;g1ea57e2302a_0_205"/>
          <p:cNvGrpSpPr/>
          <p:nvPr/>
        </p:nvGrpSpPr>
        <p:grpSpPr>
          <a:xfrm>
            <a:off x="4092207" y="6843809"/>
            <a:ext cx="596846" cy="610413"/>
            <a:chOff x="1813" y="0"/>
            <a:chExt cx="809173" cy="812800"/>
          </a:xfrm>
        </p:grpSpPr>
        <p:sp>
          <p:nvSpPr>
            <p:cNvPr id="298" name="Google Shape;298;g1ea57e2302a_0_20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1ea57e2302a_0_20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300" name="Google Shape;300;g1ea57e2302a_0_205"/>
          <p:cNvGrpSpPr/>
          <p:nvPr/>
        </p:nvGrpSpPr>
        <p:grpSpPr>
          <a:xfrm>
            <a:off x="4092207" y="7749113"/>
            <a:ext cx="596846" cy="610413"/>
            <a:chOff x="1813" y="0"/>
            <a:chExt cx="809173" cy="812800"/>
          </a:xfrm>
        </p:grpSpPr>
        <p:sp>
          <p:nvSpPr>
            <p:cNvPr id="301" name="Google Shape;301;g1ea57e2302a_0_20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ea57e2302a_0_20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03" name="Google Shape;303;g1ea57e2302a_0_205"/>
          <p:cNvSpPr/>
          <p:nvPr/>
        </p:nvSpPr>
        <p:spPr>
          <a:xfrm>
            <a:off x="4685189" y="7724750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4" name="Google Shape;304;g1ea57e2302a_0_205"/>
          <p:cNvSpPr/>
          <p:nvPr/>
        </p:nvSpPr>
        <p:spPr>
          <a:xfrm>
            <a:off x="4685189" y="6809822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5" name="Google Shape;305;g1ea57e2302a_0_205"/>
          <p:cNvSpPr/>
          <p:nvPr/>
        </p:nvSpPr>
        <p:spPr>
          <a:xfrm>
            <a:off x="4689039" y="4438123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6" name="Google Shape;306;g1ea57e2302a_0_205"/>
          <p:cNvSpPr/>
          <p:nvPr/>
        </p:nvSpPr>
        <p:spPr>
          <a:xfrm>
            <a:off x="4689050" y="3453087"/>
            <a:ext cx="4867200" cy="660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7" name="Google Shape;307;g1ea57e2302a_0_205"/>
          <p:cNvSpPr/>
          <p:nvPr/>
        </p:nvSpPr>
        <p:spPr>
          <a:xfrm>
            <a:off x="9994700" y="5739900"/>
            <a:ext cx="6318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ea57e2302a_0_205"/>
          <p:cNvSpPr/>
          <p:nvPr/>
        </p:nvSpPr>
        <p:spPr>
          <a:xfrm>
            <a:off x="11068800" y="4241413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 previsto no Plano de Trabalho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09" name="Google Shape;309;g1ea57e2302a_0_205"/>
          <p:cNvSpPr/>
          <p:nvPr/>
        </p:nvSpPr>
        <p:spPr>
          <a:xfrm>
            <a:off x="11068800" y="5147962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Segurança e envolvimento com as atividades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10" name="Google Shape;310;g1ea57e2302a_0_205"/>
          <p:cNvSpPr/>
          <p:nvPr/>
        </p:nvSpPr>
        <p:spPr>
          <a:xfrm>
            <a:off x="11068800" y="6054498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Quantitativo mínimo para o proposto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311" name="Google Shape;311;g1ea57e2302a_0_205"/>
          <p:cNvSpPr/>
          <p:nvPr/>
        </p:nvSpPr>
        <p:spPr>
          <a:xfrm>
            <a:off x="11068794" y="6961009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Identificação do quadro de profissionais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12" name="Google Shape;312;g1ea57e2302a_0_205"/>
          <p:cNvGrpSpPr/>
          <p:nvPr/>
        </p:nvGrpSpPr>
        <p:grpSpPr>
          <a:xfrm>
            <a:off x="4092207" y="3477863"/>
            <a:ext cx="596846" cy="610413"/>
            <a:chOff x="1813" y="0"/>
            <a:chExt cx="809173" cy="812800"/>
          </a:xfrm>
        </p:grpSpPr>
        <p:sp>
          <p:nvSpPr>
            <p:cNvPr id="313" name="Google Shape;313;g1ea57e2302a_0_20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1ea57e2302a_0_20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15" name="Google Shape;315;g1ea57e2302a_0_205"/>
          <p:cNvSpPr/>
          <p:nvPr/>
        </p:nvSpPr>
        <p:spPr>
          <a:xfrm>
            <a:off x="3832300" y="5386800"/>
            <a:ext cx="5720100" cy="110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16" name="Google Shape;316;g1ea57e2302a_0_205"/>
          <p:cNvGrpSpPr/>
          <p:nvPr/>
        </p:nvGrpSpPr>
        <p:grpSpPr>
          <a:xfrm>
            <a:off x="3056550" y="5559525"/>
            <a:ext cx="775754" cy="787441"/>
            <a:chOff x="1813" y="0"/>
            <a:chExt cx="809173" cy="812800"/>
          </a:xfrm>
        </p:grpSpPr>
        <p:sp>
          <p:nvSpPr>
            <p:cNvPr id="317" name="Google Shape;317;g1ea57e2302a_0_20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1ea57e2302a_0_205"/>
            <p:cNvSpPr txBox="1"/>
            <p:nvPr/>
          </p:nvSpPr>
          <p:spPr>
            <a:xfrm>
              <a:off x="188524" y="152974"/>
              <a:ext cx="4272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33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323" name="Google Shape;323;g1ea57e2302a_0_196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24" name="Google Shape;324;g1ea57e2302a_0_196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25" name="Google Shape;325;g1ea57e2302a_0_196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26" name="Google Shape;326;g1ea57e2302a_0_196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g1ea57e2302a_0_196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328" name="Google Shape;328;g1ea57e2302a_0_196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329" name="Google Shape;329;g1ea57e2302a_0_196"/>
          <p:cNvSpPr/>
          <p:nvPr/>
        </p:nvSpPr>
        <p:spPr>
          <a:xfrm>
            <a:off x="497975" y="3659300"/>
            <a:ext cx="2734500" cy="15678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2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30" name="Google Shape;330;g1ea57e2302a_0_196"/>
          <p:cNvGrpSpPr/>
          <p:nvPr/>
        </p:nvGrpSpPr>
        <p:grpSpPr>
          <a:xfrm>
            <a:off x="4096057" y="4462192"/>
            <a:ext cx="596846" cy="610413"/>
            <a:chOff x="1813" y="0"/>
            <a:chExt cx="809173" cy="812800"/>
          </a:xfrm>
        </p:grpSpPr>
        <p:sp>
          <p:nvSpPr>
            <p:cNvPr id="331" name="Google Shape;331;g1ea57e2302a_0_19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1ea57e2302a_0_19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333" name="Google Shape;333;g1ea57e2302a_0_196"/>
          <p:cNvGrpSpPr/>
          <p:nvPr/>
        </p:nvGrpSpPr>
        <p:grpSpPr>
          <a:xfrm>
            <a:off x="4092207" y="5431959"/>
            <a:ext cx="596846" cy="610413"/>
            <a:chOff x="1813" y="0"/>
            <a:chExt cx="809173" cy="812800"/>
          </a:xfrm>
        </p:grpSpPr>
        <p:sp>
          <p:nvSpPr>
            <p:cNvPr id="334" name="Google Shape;334;g1ea57e2302a_0_19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1ea57e2302a_0_19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336" name="Google Shape;336;g1ea57e2302a_0_196"/>
          <p:cNvGrpSpPr/>
          <p:nvPr/>
        </p:nvGrpSpPr>
        <p:grpSpPr>
          <a:xfrm>
            <a:off x="4092207" y="7749113"/>
            <a:ext cx="596846" cy="610413"/>
            <a:chOff x="1813" y="0"/>
            <a:chExt cx="809173" cy="812800"/>
          </a:xfrm>
        </p:grpSpPr>
        <p:sp>
          <p:nvSpPr>
            <p:cNvPr id="337" name="Google Shape;337;g1ea57e2302a_0_19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1ea57e2302a_0_19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39" name="Google Shape;339;g1ea57e2302a_0_196"/>
          <p:cNvSpPr/>
          <p:nvPr/>
        </p:nvSpPr>
        <p:spPr>
          <a:xfrm>
            <a:off x="4685189" y="7724750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0" name="Google Shape;340;g1ea57e2302a_0_196"/>
          <p:cNvSpPr/>
          <p:nvPr/>
        </p:nvSpPr>
        <p:spPr>
          <a:xfrm>
            <a:off x="4685189" y="5397972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1" name="Google Shape;341;g1ea57e2302a_0_196"/>
          <p:cNvSpPr/>
          <p:nvPr/>
        </p:nvSpPr>
        <p:spPr>
          <a:xfrm>
            <a:off x="4689039" y="4438123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2" name="Google Shape;342;g1ea57e2302a_0_196"/>
          <p:cNvSpPr/>
          <p:nvPr/>
        </p:nvSpPr>
        <p:spPr>
          <a:xfrm>
            <a:off x="4689050" y="3453087"/>
            <a:ext cx="4867200" cy="660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3" name="Google Shape;343;g1ea57e2302a_0_196"/>
          <p:cNvSpPr/>
          <p:nvPr/>
        </p:nvSpPr>
        <p:spPr>
          <a:xfrm>
            <a:off x="9994700" y="6677475"/>
            <a:ext cx="6318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ea57e2302a_0_196"/>
          <p:cNvSpPr/>
          <p:nvPr/>
        </p:nvSpPr>
        <p:spPr>
          <a:xfrm>
            <a:off x="11068800" y="4241413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Execução do cronograma conforme Plano de Trabalho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5" name="Google Shape;345;g1ea57e2302a_0_196"/>
          <p:cNvSpPr/>
          <p:nvPr/>
        </p:nvSpPr>
        <p:spPr>
          <a:xfrm>
            <a:off x="11068800" y="5147962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Execução das atividades conforme Plano de Trabalho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46" name="Google Shape;346;g1ea57e2302a_0_196"/>
          <p:cNvSpPr/>
          <p:nvPr/>
        </p:nvSpPr>
        <p:spPr>
          <a:xfrm>
            <a:off x="11068800" y="6054498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Relevância das atividades para o objeto da parceria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347" name="Google Shape;347;g1ea57e2302a_0_196"/>
          <p:cNvSpPr/>
          <p:nvPr/>
        </p:nvSpPr>
        <p:spPr>
          <a:xfrm>
            <a:off x="11068794" y="6961009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Aderência e interesse do público às atividades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48" name="Google Shape;348;g1ea57e2302a_0_196"/>
          <p:cNvGrpSpPr/>
          <p:nvPr/>
        </p:nvGrpSpPr>
        <p:grpSpPr>
          <a:xfrm>
            <a:off x="4092207" y="3477863"/>
            <a:ext cx="596846" cy="610413"/>
            <a:chOff x="1813" y="0"/>
            <a:chExt cx="809173" cy="812800"/>
          </a:xfrm>
        </p:grpSpPr>
        <p:sp>
          <p:nvSpPr>
            <p:cNvPr id="349" name="Google Shape;349;g1ea57e2302a_0_19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1ea57e2302a_0_19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51" name="Google Shape;351;g1ea57e2302a_0_196"/>
          <p:cNvSpPr/>
          <p:nvPr/>
        </p:nvSpPr>
        <p:spPr>
          <a:xfrm>
            <a:off x="3832300" y="6324363"/>
            <a:ext cx="5720100" cy="110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52" name="Google Shape;352;g1ea57e2302a_0_196"/>
          <p:cNvGrpSpPr/>
          <p:nvPr/>
        </p:nvGrpSpPr>
        <p:grpSpPr>
          <a:xfrm>
            <a:off x="3056550" y="6497087"/>
            <a:ext cx="775754" cy="787441"/>
            <a:chOff x="1813" y="0"/>
            <a:chExt cx="809173" cy="812800"/>
          </a:xfrm>
        </p:grpSpPr>
        <p:sp>
          <p:nvSpPr>
            <p:cNvPr id="353" name="Google Shape;353;g1ea57e2302a_0_19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1ea57e2302a_0_196"/>
            <p:cNvSpPr txBox="1"/>
            <p:nvPr/>
          </p:nvSpPr>
          <p:spPr>
            <a:xfrm>
              <a:off x="188524" y="152974"/>
              <a:ext cx="4272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33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359" name="Google Shape;359;g1ea57e2302a_0_187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60" name="Google Shape;360;g1ea57e2302a_0_187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61" name="Google Shape;361;g1ea57e2302a_0_187"/>
          <p:cNvSpPr/>
          <p:nvPr/>
        </p:nvSpPr>
        <p:spPr>
          <a:xfrm rot="-10731024">
            <a:off x="16267848" y="8314412"/>
            <a:ext cx="3481559" cy="278825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62" name="Google Shape;362;g1ea57e2302a_0_187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g1ea57e2302a_0_187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364" name="Google Shape;364;g1ea57e2302a_0_187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365" name="Google Shape;365;g1ea57e2302a_0_187"/>
          <p:cNvSpPr/>
          <p:nvPr/>
        </p:nvSpPr>
        <p:spPr>
          <a:xfrm>
            <a:off x="497975" y="3659300"/>
            <a:ext cx="2734500" cy="15678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2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66" name="Google Shape;366;g1ea57e2302a_0_187"/>
          <p:cNvGrpSpPr/>
          <p:nvPr/>
        </p:nvGrpSpPr>
        <p:grpSpPr>
          <a:xfrm>
            <a:off x="4096057" y="4462192"/>
            <a:ext cx="596846" cy="610413"/>
            <a:chOff x="1813" y="0"/>
            <a:chExt cx="809173" cy="812800"/>
          </a:xfrm>
        </p:grpSpPr>
        <p:sp>
          <p:nvSpPr>
            <p:cNvPr id="367" name="Google Shape;367;g1ea57e2302a_0_18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1ea57e2302a_0_18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369" name="Google Shape;369;g1ea57e2302a_0_187"/>
          <p:cNvGrpSpPr/>
          <p:nvPr/>
        </p:nvGrpSpPr>
        <p:grpSpPr>
          <a:xfrm>
            <a:off x="4092207" y="5431959"/>
            <a:ext cx="596846" cy="610413"/>
            <a:chOff x="1813" y="0"/>
            <a:chExt cx="809173" cy="812800"/>
          </a:xfrm>
        </p:grpSpPr>
        <p:sp>
          <p:nvSpPr>
            <p:cNvPr id="370" name="Google Shape;370;g1ea57e2302a_0_18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1ea57e2302a_0_18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372" name="Google Shape;372;g1ea57e2302a_0_187"/>
          <p:cNvGrpSpPr/>
          <p:nvPr/>
        </p:nvGrpSpPr>
        <p:grpSpPr>
          <a:xfrm>
            <a:off x="4092207" y="6382188"/>
            <a:ext cx="596846" cy="610413"/>
            <a:chOff x="1813" y="0"/>
            <a:chExt cx="809173" cy="812800"/>
          </a:xfrm>
        </p:grpSpPr>
        <p:sp>
          <p:nvSpPr>
            <p:cNvPr id="373" name="Google Shape;373;g1ea57e2302a_0_18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1ea57e2302a_0_18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75" name="Google Shape;375;g1ea57e2302a_0_187"/>
          <p:cNvSpPr/>
          <p:nvPr/>
        </p:nvSpPr>
        <p:spPr>
          <a:xfrm>
            <a:off x="4685189" y="6357825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76" name="Google Shape;376;g1ea57e2302a_0_187"/>
          <p:cNvSpPr/>
          <p:nvPr/>
        </p:nvSpPr>
        <p:spPr>
          <a:xfrm>
            <a:off x="4685189" y="5397972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77" name="Google Shape;377;g1ea57e2302a_0_187"/>
          <p:cNvSpPr/>
          <p:nvPr/>
        </p:nvSpPr>
        <p:spPr>
          <a:xfrm>
            <a:off x="4689039" y="4438123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78" name="Google Shape;378;g1ea57e2302a_0_187"/>
          <p:cNvSpPr/>
          <p:nvPr/>
        </p:nvSpPr>
        <p:spPr>
          <a:xfrm>
            <a:off x="4689050" y="3453087"/>
            <a:ext cx="4867200" cy="660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79" name="Google Shape;379;g1ea57e2302a_0_187"/>
          <p:cNvSpPr/>
          <p:nvPr/>
        </p:nvSpPr>
        <p:spPr>
          <a:xfrm>
            <a:off x="9996625" y="7670775"/>
            <a:ext cx="6318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ea57e2302a_0_187"/>
          <p:cNvSpPr/>
          <p:nvPr/>
        </p:nvSpPr>
        <p:spPr>
          <a:xfrm>
            <a:off x="11068800" y="6616363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Desenvolvimento das metas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81" name="Google Shape;381;g1ea57e2302a_0_187"/>
          <p:cNvSpPr/>
          <p:nvPr/>
        </p:nvSpPr>
        <p:spPr>
          <a:xfrm>
            <a:off x="11068800" y="7522912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Utilização de meios de verificação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82" name="Google Shape;382;g1ea57e2302a_0_187"/>
          <p:cNvGrpSpPr/>
          <p:nvPr/>
        </p:nvGrpSpPr>
        <p:grpSpPr>
          <a:xfrm>
            <a:off x="4092207" y="3477863"/>
            <a:ext cx="596846" cy="610413"/>
            <a:chOff x="1813" y="0"/>
            <a:chExt cx="809173" cy="812800"/>
          </a:xfrm>
        </p:grpSpPr>
        <p:sp>
          <p:nvSpPr>
            <p:cNvPr id="383" name="Google Shape;383;g1ea57e2302a_0_18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1ea57e2302a_0_18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385" name="Google Shape;385;g1ea57e2302a_0_187"/>
          <p:cNvSpPr/>
          <p:nvPr/>
        </p:nvSpPr>
        <p:spPr>
          <a:xfrm>
            <a:off x="3836150" y="7317663"/>
            <a:ext cx="5720100" cy="110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386" name="Google Shape;386;g1ea57e2302a_0_187"/>
          <p:cNvGrpSpPr/>
          <p:nvPr/>
        </p:nvGrpSpPr>
        <p:grpSpPr>
          <a:xfrm>
            <a:off x="3060400" y="7490387"/>
            <a:ext cx="775754" cy="787441"/>
            <a:chOff x="1813" y="0"/>
            <a:chExt cx="809173" cy="812800"/>
          </a:xfrm>
        </p:grpSpPr>
        <p:sp>
          <p:nvSpPr>
            <p:cNvPr id="387" name="Google Shape;387;g1ea57e2302a_0_18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1ea57e2302a_0_187"/>
            <p:cNvSpPr txBox="1"/>
            <p:nvPr/>
          </p:nvSpPr>
          <p:spPr>
            <a:xfrm>
              <a:off x="188524" y="152974"/>
              <a:ext cx="4272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33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393" name="Google Shape;393;g1ea57e2302a_0_178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94" name="Google Shape;394;g1ea57e2302a_0_178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395" name="Google Shape;395;g1ea57e2302a_0_178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96" name="Google Shape;396;g1ea57e2302a_0_178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g1ea57e2302a_0_178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398" name="Google Shape;398;g1ea57e2302a_0_178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399" name="Google Shape;399;g1ea57e2302a_0_178"/>
          <p:cNvSpPr/>
          <p:nvPr/>
        </p:nvSpPr>
        <p:spPr>
          <a:xfrm>
            <a:off x="2178200" y="47518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6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00" name="Google Shape;400;g1ea57e2302a_0_178"/>
          <p:cNvSpPr/>
          <p:nvPr/>
        </p:nvSpPr>
        <p:spPr>
          <a:xfrm>
            <a:off x="8919200" y="7128750"/>
            <a:ext cx="6854100" cy="67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Advertências, quando houver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01" name="Google Shape;401;g1ea57e2302a_0_178"/>
          <p:cNvSpPr/>
          <p:nvPr/>
        </p:nvSpPr>
        <p:spPr>
          <a:xfrm>
            <a:off x="8919200" y="6180450"/>
            <a:ext cx="6854100" cy="67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Indicação de repactuações, quando houver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02" name="Google Shape;402;g1ea57e2302a_0_178"/>
          <p:cNvSpPr/>
          <p:nvPr/>
        </p:nvSpPr>
        <p:spPr>
          <a:xfrm>
            <a:off x="8919200" y="5232175"/>
            <a:ext cx="6854100" cy="67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Recomendações, quando houver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03" name="Google Shape;403;g1ea57e2302a_0_178"/>
          <p:cNvSpPr/>
          <p:nvPr/>
        </p:nvSpPr>
        <p:spPr>
          <a:xfrm>
            <a:off x="8919200" y="4287850"/>
            <a:ext cx="6854100" cy="67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Avaliações favoráveis ou desfavoráveis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404" name="Google Shape;404;g1ea57e2302a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5863" y="4295741"/>
            <a:ext cx="653379" cy="7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ea57e2302a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5863" y="5208653"/>
            <a:ext cx="653379" cy="7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1ea57e2302a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5863" y="6154966"/>
            <a:ext cx="653379" cy="7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ea57e2302a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5863" y="7101303"/>
            <a:ext cx="653379" cy="7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412" name="Google Shape;412;g1ea57e2302a_0_169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13" name="Google Shape;413;g1ea57e2302a_0_169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14" name="Google Shape;414;g1ea57e2302a_0_169"/>
          <p:cNvSpPr/>
          <p:nvPr/>
        </p:nvSpPr>
        <p:spPr>
          <a:xfrm rot="-10735319">
            <a:off x="157330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15" name="Google Shape;415;g1ea57e2302a_0_169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6" name="Google Shape;416;g1ea57e2302a_0_169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17" name="Google Shape;417;g1ea57e2302a_0_169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418" name="Google Shape;418;g1ea57e2302a_0_169"/>
          <p:cNvSpPr/>
          <p:nvPr/>
        </p:nvSpPr>
        <p:spPr>
          <a:xfrm>
            <a:off x="944375" y="50662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RELATÓRIO TÉCNICO DE MONITORAMENTO E AVALIAÇÃO</a:t>
            </a:r>
            <a:endParaRPr b="1" i="0" sz="3100" u="sng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19" name="Google Shape;419;g1ea57e2302a_0_169"/>
          <p:cNvGrpSpPr/>
          <p:nvPr/>
        </p:nvGrpSpPr>
        <p:grpSpPr>
          <a:xfrm>
            <a:off x="6642600" y="2746105"/>
            <a:ext cx="653650" cy="625937"/>
            <a:chOff x="1813" y="0"/>
            <a:chExt cx="809173" cy="812800"/>
          </a:xfrm>
        </p:grpSpPr>
        <p:sp>
          <p:nvSpPr>
            <p:cNvPr id="420" name="Google Shape;420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22" name="Google Shape;422;g1ea57e2302a_0_169"/>
          <p:cNvGrpSpPr/>
          <p:nvPr/>
        </p:nvGrpSpPr>
        <p:grpSpPr>
          <a:xfrm>
            <a:off x="6642600" y="3674351"/>
            <a:ext cx="653650" cy="625937"/>
            <a:chOff x="1813" y="0"/>
            <a:chExt cx="809173" cy="812800"/>
          </a:xfrm>
        </p:grpSpPr>
        <p:sp>
          <p:nvSpPr>
            <p:cNvPr id="423" name="Google Shape;423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25" name="Google Shape;425;g1ea57e2302a_0_169"/>
          <p:cNvGrpSpPr/>
          <p:nvPr/>
        </p:nvGrpSpPr>
        <p:grpSpPr>
          <a:xfrm>
            <a:off x="6642600" y="4602580"/>
            <a:ext cx="653650" cy="625937"/>
            <a:chOff x="1813" y="0"/>
            <a:chExt cx="809173" cy="812800"/>
          </a:xfrm>
        </p:grpSpPr>
        <p:sp>
          <p:nvSpPr>
            <p:cNvPr id="426" name="Google Shape;426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28" name="Google Shape;428;g1ea57e2302a_0_169"/>
          <p:cNvGrpSpPr/>
          <p:nvPr/>
        </p:nvGrpSpPr>
        <p:grpSpPr>
          <a:xfrm>
            <a:off x="6642600" y="5530809"/>
            <a:ext cx="653650" cy="625937"/>
            <a:chOff x="1813" y="0"/>
            <a:chExt cx="809173" cy="812800"/>
          </a:xfrm>
        </p:grpSpPr>
        <p:sp>
          <p:nvSpPr>
            <p:cNvPr id="429" name="Google Shape;429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31" name="Google Shape;431;g1ea57e2302a_0_169"/>
          <p:cNvGrpSpPr/>
          <p:nvPr/>
        </p:nvGrpSpPr>
        <p:grpSpPr>
          <a:xfrm>
            <a:off x="6642600" y="6459038"/>
            <a:ext cx="653650" cy="625937"/>
            <a:chOff x="1813" y="0"/>
            <a:chExt cx="809173" cy="812800"/>
          </a:xfrm>
        </p:grpSpPr>
        <p:sp>
          <p:nvSpPr>
            <p:cNvPr id="432" name="Google Shape;432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434" name="Google Shape;434;g1ea57e2302a_0_169"/>
          <p:cNvSpPr/>
          <p:nvPr/>
        </p:nvSpPr>
        <p:spPr>
          <a:xfrm>
            <a:off x="7296325" y="6457899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Análise das justificativas apresentadas pela OSC para o descumprimento de metas, quando houver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35" name="Google Shape;435;g1ea57e2302a_0_169"/>
          <p:cNvSpPr/>
          <p:nvPr/>
        </p:nvSpPr>
        <p:spPr>
          <a:xfrm>
            <a:off x="7296325" y="5511704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Análise das despesas da OSC quando não comprovado o alcance das metas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36" name="Google Shape;436;g1ea57e2302a_0_169"/>
          <p:cNvSpPr/>
          <p:nvPr/>
        </p:nvSpPr>
        <p:spPr>
          <a:xfrm>
            <a:off x="7296325" y="458571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Valores transferidos e valores comprovadamente utilizados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37" name="Google Shape;437;g1ea57e2302a_0_169"/>
          <p:cNvSpPr/>
          <p:nvPr/>
        </p:nvSpPr>
        <p:spPr>
          <a:xfrm>
            <a:off x="7296325" y="3659733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Análise das atividades realizadas e do impacto social obtido até o período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38" name="Google Shape;438;g1ea57e2302a_0_169"/>
          <p:cNvSpPr/>
          <p:nvPr/>
        </p:nvSpPr>
        <p:spPr>
          <a:xfrm>
            <a:off x="7296325" y="2737600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Descrição das atividades e metas estabelecidas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39" name="Google Shape;439;g1ea57e2302a_0_169"/>
          <p:cNvGrpSpPr/>
          <p:nvPr/>
        </p:nvGrpSpPr>
        <p:grpSpPr>
          <a:xfrm>
            <a:off x="6642600" y="7404130"/>
            <a:ext cx="653650" cy="625937"/>
            <a:chOff x="1813" y="0"/>
            <a:chExt cx="809173" cy="812800"/>
          </a:xfrm>
        </p:grpSpPr>
        <p:sp>
          <p:nvSpPr>
            <p:cNvPr id="440" name="Google Shape;440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6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42" name="Google Shape;442;g1ea57e2302a_0_169"/>
          <p:cNvGrpSpPr/>
          <p:nvPr/>
        </p:nvGrpSpPr>
        <p:grpSpPr>
          <a:xfrm>
            <a:off x="6642600" y="8332359"/>
            <a:ext cx="653650" cy="625937"/>
            <a:chOff x="1813" y="0"/>
            <a:chExt cx="809173" cy="812800"/>
          </a:xfrm>
        </p:grpSpPr>
        <p:sp>
          <p:nvSpPr>
            <p:cNvPr id="443" name="Google Shape;443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7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45" name="Google Shape;445;g1ea57e2302a_0_169"/>
          <p:cNvGrpSpPr/>
          <p:nvPr/>
        </p:nvGrpSpPr>
        <p:grpSpPr>
          <a:xfrm>
            <a:off x="6642600" y="9260588"/>
            <a:ext cx="653650" cy="625937"/>
            <a:chOff x="1813" y="0"/>
            <a:chExt cx="809173" cy="812800"/>
          </a:xfrm>
        </p:grpSpPr>
        <p:sp>
          <p:nvSpPr>
            <p:cNvPr id="446" name="Google Shape;446;g1ea57e2302a_0_1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1ea57e2302a_0_1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8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448" name="Google Shape;448;g1ea57e2302a_0_169"/>
          <p:cNvSpPr/>
          <p:nvPr/>
        </p:nvSpPr>
        <p:spPr>
          <a:xfrm>
            <a:off x="7296325" y="9259449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Recomendações, orientações, advertências ou a determinação de glosa ou retenção de repasse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49" name="Google Shape;449;g1ea57e2302a_0_169"/>
          <p:cNvSpPr/>
          <p:nvPr/>
        </p:nvSpPr>
        <p:spPr>
          <a:xfrm>
            <a:off x="7296325" y="8313254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Análise de eventuais auditorias realizadas pelos controles interno e externo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50" name="Google Shape;450;g1ea57e2302a_0_169"/>
          <p:cNvSpPr/>
          <p:nvPr/>
        </p:nvSpPr>
        <p:spPr>
          <a:xfrm>
            <a:off x="7296325" y="738726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Análise de informações fornecidas por órgãos e entidades que colaborem com o processo de monitoramento e avaliação, quando houver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455" name="Google Shape;455;g1ea57e2302a_0_480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56" name="Google Shape;456;g1ea57e2302a_0_480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57" name="Google Shape;457;g1ea57e2302a_0_480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58" name="Google Shape;458;g1ea57e2302a_0_480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9" name="Google Shape;459;g1ea57e2302a_0_480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60" name="Google Shape;460;g1ea57e2302a_0_480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461" name="Google Shape;461;g1ea57e2302a_0_480"/>
          <p:cNvSpPr/>
          <p:nvPr/>
        </p:nvSpPr>
        <p:spPr>
          <a:xfrm>
            <a:off x="2163575" y="50662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EXECUÇÃO FINANCEIRA</a:t>
            </a:r>
            <a:endParaRPr b="1" i="0" sz="31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62" name="Google Shape;462;g1ea57e2302a_0_480"/>
          <p:cNvGrpSpPr/>
          <p:nvPr/>
        </p:nvGrpSpPr>
        <p:grpSpPr>
          <a:xfrm>
            <a:off x="7552250" y="4830530"/>
            <a:ext cx="653650" cy="625937"/>
            <a:chOff x="1813" y="0"/>
            <a:chExt cx="809173" cy="812800"/>
          </a:xfrm>
        </p:grpSpPr>
        <p:sp>
          <p:nvSpPr>
            <p:cNvPr id="463" name="Google Shape;463;g1ea57e2302a_0_48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1ea57e2302a_0_4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65" name="Google Shape;465;g1ea57e2302a_0_480"/>
          <p:cNvGrpSpPr/>
          <p:nvPr/>
        </p:nvGrpSpPr>
        <p:grpSpPr>
          <a:xfrm>
            <a:off x="7552250" y="6885826"/>
            <a:ext cx="653650" cy="625937"/>
            <a:chOff x="1813" y="0"/>
            <a:chExt cx="809173" cy="812800"/>
          </a:xfrm>
        </p:grpSpPr>
        <p:sp>
          <p:nvSpPr>
            <p:cNvPr id="466" name="Google Shape;466;g1ea57e2302a_0_48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1ea57e2302a_0_48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468" name="Google Shape;468;g1ea57e2302a_0_480"/>
          <p:cNvSpPr/>
          <p:nvPr/>
        </p:nvSpPr>
        <p:spPr>
          <a:xfrm>
            <a:off x="8205975" y="6490806"/>
            <a:ext cx="7686600" cy="141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Documentos comprobatórios como notas fiscais, recibos emitidos em nome da OSC e comprovantes de recolhimento de impostos e contribuições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69" name="Google Shape;469;g1ea57e2302a_0_480"/>
          <p:cNvSpPr/>
          <p:nvPr/>
        </p:nvSpPr>
        <p:spPr>
          <a:xfrm>
            <a:off x="8205975" y="4352200"/>
            <a:ext cx="7686600" cy="141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Descrição das despesas e receitas efetivamente realizadas e sua vinculação com a execução do objeto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474" name="Google Shape;474;g1ea57e2302a_0_569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75" name="Google Shape;475;g1ea57e2302a_0_569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476" name="Google Shape;476;g1ea57e2302a_0_569"/>
          <p:cNvSpPr/>
          <p:nvPr/>
        </p:nvSpPr>
        <p:spPr>
          <a:xfrm rot="-10735319">
            <a:off x="15504456" y="83073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77" name="Google Shape;477;g1ea57e2302a_0_569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g1ea57e2302a_0_569"/>
          <p:cNvSpPr txBox="1"/>
          <p:nvPr/>
        </p:nvSpPr>
        <p:spPr>
          <a:xfrm>
            <a:off x="3049075" y="20176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79" name="Google Shape;479;g1ea57e2302a_0_569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480" name="Google Shape;480;g1ea57e2302a_0_569"/>
          <p:cNvSpPr/>
          <p:nvPr/>
        </p:nvSpPr>
        <p:spPr>
          <a:xfrm>
            <a:off x="2163575" y="50662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PESQUISA DE SATISFAÇÃO</a:t>
            </a:r>
            <a:endParaRPr b="1" i="0" sz="31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81" name="Google Shape;481;g1ea57e2302a_0_569"/>
          <p:cNvGrpSpPr/>
          <p:nvPr/>
        </p:nvGrpSpPr>
        <p:grpSpPr>
          <a:xfrm>
            <a:off x="7633200" y="3064751"/>
            <a:ext cx="653650" cy="625937"/>
            <a:chOff x="1813" y="0"/>
            <a:chExt cx="809173" cy="812800"/>
          </a:xfrm>
        </p:grpSpPr>
        <p:sp>
          <p:nvSpPr>
            <p:cNvPr id="482" name="Google Shape;482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84" name="Google Shape;484;g1ea57e2302a_0_569"/>
          <p:cNvGrpSpPr/>
          <p:nvPr/>
        </p:nvGrpSpPr>
        <p:grpSpPr>
          <a:xfrm>
            <a:off x="7633200" y="3916780"/>
            <a:ext cx="653650" cy="625937"/>
            <a:chOff x="1813" y="0"/>
            <a:chExt cx="809173" cy="812800"/>
          </a:xfrm>
        </p:grpSpPr>
        <p:sp>
          <p:nvSpPr>
            <p:cNvPr id="485" name="Google Shape;485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87" name="Google Shape;487;g1ea57e2302a_0_569"/>
          <p:cNvGrpSpPr/>
          <p:nvPr/>
        </p:nvGrpSpPr>
        <p:grpSpPr>
          <a:xfrm>
            <a:off x="7633200" y="4845009"/>
            <a:ext cx="653650" cy="625937"/>
            <a:chOff x="1813" y="0"/>
            <a:chExt cx="809173" cy="812800"/>
          </a:xfrm>
        </p:grpSpPr>
        <p:sp>
          <p:nvSpPr>
            <p:cNvPr id="488" name="Google Shape;488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490" name="Google Shape;490;g1ea57e2302a_0_569"/>
          <p:cNvGrpSpPr/>
          <p:nvPr/>
        </p:nvGrpSpPr>
        <p:grpSpPr>
          <a:xfrm>
            <a:off x="7633200" y="5773238"/>
            <a:ext cx="653650" cy="625937"/>
            <a:chOff x="1813" y="0"/>
            <a:chExt cx="809173" cy="812800"/>
          </a:xfrm>
        </p:grpSpPr>
        <p:sp>
          <p:nvSpPr>
            <p:cNvPr id="491" name="Google Shape;491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493" name="Google Shape;493;g1ea57e2302a_0_569"/>
          <p:cNvSpPr/>
          <p:nvPr/>
        </p:nvSpPr>
        <p:spPr>
          <a:xfrm>
            <a:off x="8286925" y="5772099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Os materiais utilizados estão em boa conservação e são de fácil entendimento?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94" name="Google Shape;494;g1ea57e2302a_0_569"/>
          <p:cNvSpPr/>
          <p:nvPr/>
        </p:nvSpPr>
        <p:spPr>
          <a:xfrm>
            <a:off x="8286925" y="4825904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É fácil identificar que você está em um serviço/projeto da Prefeitura? 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95" name="Google Shape;495;g1ea57e2302a_0_569"/>
          <p:cNvSpPr/>
          <p:nvPr/>
        </p:nvSpPr>
        <p:spPr>
          <a:xfrm>
            <a:off x="8286925" y="389991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As áreas comuns, como banheiros e refeitórios estão em bom estado e limpos?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496" name="Google Shape;496;g1ea57e2302a_0_569"/>
          <p:cNvSpPr/>
          <p:nvPr/>
        </p:nvSpPr>
        <p:spPr>
          <a:xfrm>
            <a:off x="8286925" y="2973933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Os 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spaços onde ocorrem as atividades estão em bom estado e limpos? 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497" name="Google Shape;497;g1ea57e2302a_0_569"/>
          <p:cNvGrpSpPr/>
          <p:nvPr/>
        </p:nvGrpSpPr>
        <p:grpSpPr>
          <a:xfrm>
            <a:off x="7633200" y="6718330"/>
            <a:ext cx="653650" cy="625937"/>
            <a:chOff x="1813" y="0"/>
            <a:chExt cx="809173" cy="812800"/>
          </a:xfrm>
        </p:grpSpPr>
        <p:sp>
          <p:nvSpPr>
            <p:cNvPr id="498" name="Google Shape;498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500" name="Google Shape;500;g1ea57e2302a_0_569"/>
          <p:cNvSpPr/>
          <p:nvPr/>
        </p:nvSpPr>
        <p:spPr>
          <a:xfrm>
            <a:off x="8286925" y="670146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Você está satisfeito com as atividades que participa neste serviço/projeto? 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501" name="Google Shape;501;g1ea57e2302a_0_569"/>
          <p:cNvGrpSpPr/>
          <p:nvPr/>
        </p:nvGrpSpPr>
        <p:grpSpPr>
          <a:xfrm>
            <a:off x="7633200" y="7708930"/>
            <a:ext cx="653650" cy="625937"/>
            <a:chOff x="1813" y="0"/>
            <a:chExt cx="809173" cy="812800"/>
          </a:xfrm>
        </p:grpSpPr>
        <p:sp>
          <p:nvSpPr>
            <p:cNvPr id="502" name="Google Shape;502;g1ea57e2302a_0_56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1ea57e2302a_0_56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latin typeface="KoHo"/>
                  <a:ea typeface="KoHo"/>
                  <a:cs typeface="KoHo"/>
                  <a:sym typeface="KoHo"/>
                </a:rPr>
                <a:t>6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504" name="Google Shape;504;g1ea57e2302a_0_569"/>
          <p:cNvSpPr/>
          <p:nvPr/>
        </p:nvSpPr>
        <p:spPr>
          <a:xfrm>
            <a:off x="8286925" y="769206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Você está satisfeito com os profissionais</a:t>
            </a:r>
            <a:r>
              <a:rPr b="1" lang="en-US" sz="2000">
                <a:latin typeface="KoHo"/>
                <a:ea typeface="KoHo"/>
                <a:cs typeface="KoHo"/>
                <a:sym typeface="KoHo"/>
              </a:rPr>
              <a:t>? 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509" name="Google Shape;509;g1ea57e2302a_0_608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10" name="Google Shape;510;g1ea57e2302a_0_608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11" name="Google Shape;511;g1ea57e2302a_0_608"/>
          <p:cNvSpPr/>
          <p:nvPr/>
        </p:nvSpPr>
        <p:spPr>
          <a:xfrm rot="-10735319">
            <a:off x="16418856" y="74691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12" name="Google Shape;512;g1ea57e2302a_0_608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g1ea57e2302a_0_608"/>
          <p:cNvSpPr txBox="1"/>
          <p:nvPr/>
        </p:nvSpPr>
        <p:spPr>
          <a:xfrm>
            <a:off x="2820475" y="19414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514" name="Google Shape;514;g1ea57e2302a_0_608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515" name="Google Shape;515;g1ea57e2302a_0_608"/>
          <p:cNvSpPr/>
          <p:nvPr/>
        </p:nvSpPr>
        <p:spPr>
          <a:xfrm>
            <a:off x="844725" y="50662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FEC7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PARECER TÉCNICO CONCLUSIVO DE ANÁLISE DE PRESTAÇÃO DE CONTAS</a:t>
            </a:r>
            <a:endParaRPr b="1" i="0" sz="31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16" name="Google Shape;516;g1ea57e2302a_0_608"/>
          <p:cNvSpPr/>
          <p:nvPr/>
        </p:nvSpPr>
        <p:spPr>
          <a:xfrm>
            <a:off x="7971675" y="2971013"/>
            <a:ext cx="8572500" cy="9795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DOCUMENTOS APRESENTADOS PELA OSC</a:t>
            </a:r>
            <a:endParaRPr b="1" i="0" sz="2700" u="sng" cap="none" strike="noStrike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17" name="Google Shape;517;g1ea57e2302a_0_608"/>
          <p:cNvSpPr/>
          <p:nvPr/>
        </p:nvSpPr>
        <p:spPr>
          <a:xfrm>
            <a:off x="7971675" y="4441767"/>
            <a:ext cx="8572500" cy="979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KoHo"/>
                <a:ea typeface="KoHo"/>
                <a:cs typeface="KoHo"/>
                <a:sym typeface="KoHo"/>
              </a:rPr>
              <a:t>RELATÓRIOS DA ADMINISTRAÇÃO PÚBLICA</a:t>
            </a:r>
            <a:endParaRPr b="1" i="0" sz="2700" u="sng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18" name="Google Shape;518;g1ea57e2302a_0_608"/>
          <p:cNvSpPr/>
          <p:nvPr/>
        </p:nvSpPr>
        <p:spPr>
          <a:xfrm>
            <a:off x="7971675" y="5912506"/>
            <a:ext cx="8572500" cy="979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EXECUÇÃO FINANCEIRA</a:t>
            </a:r>
            <a:endParaRPr b="1" i="0" sz="27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19" name="Google Shape;519;g1ea57e2302a_0_608"/>
          <p:cNvSpPr/>
          <p:nvPr/>
        </p:nvSpPr>
        <p:spPr>
          <a:xfrm>
            <a:off x="7974600" y="7415251"/>
            <a:ext cx="8572500" cy="9795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MANIFESTAÇÃO DOS CONSELHOS DE POLÍTICAS PÚBLICAS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quando houver</a:t>
            </a:r>
            <a:endParaRPr b="1" i="0" sz="2700" u="sng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20" name="Google Shape;520;g1ea57e2302a_0_608"/>
          <p:cNvSpPr/>
          <p:nvPr/>
        </p:nvSpPr>
        <p:spPr>
          <a:xfrm>
            <a:off x="7974600" y="8918043"/>
            <a:ext cx="8572500" cy="979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MANIFESTAÇÕES DE ÓRGÃOS DE CONTROLE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quando houver</a:t>
            </a:r>
            <a:endParaRPr b="1" i="0" sz="2700" u="sng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21" name="Google Shape;521;g1ea57e2302a_0_608"/>
          <p:cNvSpPr/>
          <p:nvPr/>
        </p:nvSpPr>
        <p:spPr>
          <a:xfrm>
            <a:off x="12074325" y="4027838"/>
            <a:ext cx="367200" cy="3366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ea57e2302a_0_608"/>
          <p:cNvSpPr/>
          <p:nvPr/>
        </p:nvSpPr>
        <p:spPr>
          <a:xfrm>
            <a:off x="12074325" y="5498588"/>
            <a:ext cx="367200" cy="3366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ea57e2302a_0_608"/>
          <p:cNvSpPr/>
          <p:nvPr/>
        </p:nvSpPr>
        <p:spPr>
          <a:xfrm>
            <a:off x="12074325" y="6985338"/>
            <a:ext cx="367200" cy="3366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1ea57e2302a_0_608"/>
          <p:cNvSpPr/>
          <p:nvPr/>
        </p:nvSpPr>
        <p:spPr>
          <a:xfrm>
            <a:off x="12074325" y="8488100"/>
            <a:ext cx="367200" cy="3366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1ea57e2302a_0_608"/>
          <p:cNvSpPr/>
          <p:nvPr/>
        </p:nvSpPr>
        <p:spPr>
          <a:xfrm>
            <a:off x="5970850" y="5859625"/>
            <a:ext cx="658800" cy="5397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530" name="Google Shape;530;g1ea57e2302a_0_647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31" name="Google Shape;531;g1ea57e2302a_0_647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32" name="Google Shape;532;g1ea57e2302a_0_647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33" name="Google Shape;533;g1ea57e2302a_0_647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g1ea57e2302a_0_647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535" name="Google Shape;535;g1ea57e2302a_0_647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536" name="Google Shape;536;g1ea57e2302a_0_647"/>
          <p:cNvSpPr/>
          <p:nvPr/>
        </p:nvSpPr>
        <p:spPr>
          <a:xfrm>
            <a:off x="1249175" y="4837675"/>
            <a:ext cx="4453500" cy="2126400"/>
          </a:xfrm>
          <a:prstGeom prst="roundRect">
            <a:avLst>
              <a:gd fmla="val 16667" name="adj"/>
            </a:avLst>
          </a:prstGeom>
          <a:solidFill>
            <a:srgbClr val="FEC7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PARECER TÉCNICO CONCLUSIVO DE ANÁLISE DE PRESTAÇÃO DE CONTAS</a:t>
            </a:r>
            <a:endParaRPr b="1" i="0" sz="31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537" name="Google Shape;537;g1ea57e2302a_0_647"/>
          <p:cNvGrpSpPr/>
          <p:nvPr/>
        </p:nvGrpSpPr>
        <p:grpSpPr>
          <a:xfrm>
            <a:off x="6874125" y="4193980"/>
            <a:ext cx="653650" cy="625937"/>
            <a:chOff x="1813" y="0"/>
            <a:chExt cx="809173" cy="812800"/>
          </a:xfrm>
        </p:grpSpPr>
        <p:sp>
          <p:nvSpPr>
            <p:cNvPr id="538" name="Google Shape;538;g1ea57e2302a_0_64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C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1ea57e2302a_0_6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540" name="Google Shape;540;g1ea57e2302a_0_647"/>
          <p:cNvGrpSpPr/>
          <p:nvPr/>
        </p:nvGrpSpPr>
        <p:grpSpPr>
          <a:xfrm>
            <a:off x="6874125" y="5122226"/>
            <a:ext cx="653650" cy="625937"/>
            <a:chOff x="1813" y="0"/>
            <a:chExt cx="809173" cy="812800"/>
          </a:xfrm>
        </p:grpSpPr>
        <p:sp>
          <p:nvSpPr>
            <p:cNvPr id="541" name="Google Shape;541;g1ea57e2302a_0_64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C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1ea57e2302a_0_6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543" name="Google Shape;543;g1ea57e2302a_0_647"/>
          <p:cNvGrpSpPr/>
          <p:nvPr/>
        </p:nvGrpSpPr>
        <p:grpSpPr>
          <a:xfrm>
            <a:off x="6874125" y="6050455"/>
            <a:ext cx="653650" cy="625937"/>
            <a:chOff x="1813" y="0"/>
            <a:chExt cx="809173" cy="812800"/>
          </a:xfrm>
        </p:grpSpPr>
        <p:sp>
          <p:nvSpPr>
            <p:cNvPr id="544" name="Google Shape;544;g1ea57e2302a_0_64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C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1ea57e2302a_0_6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546" name="Google Shape;546;g1ea57e2302a_0_647"/>
          <p:cNvGrpSpPr/>
          <p:nvPr/>
        </p:nvGrpSpPr>
        <p:grpSpPr>
          <a:xfrm>
            <a:off x="6874125" y="6978684"/>
            <a:ext cx="653650" cy="625937"/>
            <a:chOff x="1813" y="0"/>
            <a:chExt cx="809173" cy="812800"/>
          </a:xfrm>
        </p:grpSpPr>
        <p:sp>
          <p:nvSpPr>
            <p:cNvPr id="547" name="Google Shape;547;g1ea57e2302a_0_64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C7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1ea57e2302a_0_64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25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549" name="Google Shape;549;g1ea57e2302a_0_647"/>
          <p:cNvSpPr/>
          <p:nvPr/>
        </p:nvSpPr>
        <p:spPr>
          <a:xfrm>
            <a:off x="7527850" y="6959579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Possibilidade de sustentabilidade das ações após a conclusão do objeto pactuado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50" name="Google Shape;550;g1ea57e2302a_0_647"/>
          <p:cNvSpPr/>
          <p:nvPr/>
        </p:nvSpPr>
        <p:spPr>
          <a:xfrm>
            <a:off x="7527850" y="6033593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Grau de satisfação do público-alvo, quando possível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51" name="Google Shape;551;g1ea57e2302a_0_647"/>
          <p:cNvSpPr/>
          <p:nvPr/>
        </p:nvSpPr>
        <p:spPr>
          <a:xfrm>
            <a:off x="7527850" y="5107608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Benefícios e impactos econômicos ou sociais da parceria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52" name="Google Shape;552;g1ea57e2302a_0_647"/>
          <p:cNvSpPr/>
          <p:nvPr/>
        </p:nvSpPr>
        <p:spPr>
          <a:xfrm>
            <a:off x="7527850" y="4185475"/>
            <a:ext cx="9017700" cy="65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Resultados alcançados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557" name="Google Shape;557;g1ea57e2302a_0_638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58" name="Google Shape;558;g1ea57e2302a_0_638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59" name="Google Shape;559;g1ea57e2302a_0_638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60" name="Google Shape;560;g1ea57e2302a_0_638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g1ea57e2302a_0_638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562" name="Google Shape;562;g1ea57e2302a_0_638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563" name="Google Shape;563;g1ea57e2302a_0_638"/>
          <p:cNvSpPr/>
          <p:nvPr/>
        </p:nvSpPr>
        <p:spPr>
          <a:xfrm>
            <a:off x="10074703" y="7975075"/>
            <a:ext cx="4617000" cy="99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Rejeição</a:t>
            </a:r>
            <a:endParaRPr b="1" i="0" sz="29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64" name="Google Shape;564;g1ea57e2302a_0_638"/>
          <p:cNvSpPr/>
          <p:nvPr/>
        </p:nvSpPr>
        <p:spPr>
          <a:xfrm>
            <a:off x="10102903" y="5721091"/>
            <a:ext cx="4617000" cy="99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Aprovação com ressalvas</a:t>
            </a:r>
            <a:endParaRPr b="1" i="0" sz="29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65" name="Google Shape;565;g1ea57e2302a_0_638"/>
          <p:cNvSpPr/>
          <p:nvPr/>
        </p:nvSpPr>
        <p:spPr>
          <a:xfrm>
            <a:off x="10094200" y="3465425"/>
            <a:ext cx="4617000" cy="99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Aprovação</a:t>
            </a:r>
            <a:endParaRPr b="1" i="0" sz="29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566" name="Google Shape;566;g1ea57e2302a_0_6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6451" y="3328799"/>
            <a:ext cx="1104900" cy="110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1ea57e2302a_0_6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62000" y="5445999"/>
            <a:ext cx="1542550" cy="15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1ea57e2302a_0_6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80825" y="8000875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1ea57e2302a_0_638"/>
          <p:cNvSpPr/>
          <p:nvPr/>
        </p:nvSpPr>
        <p:spPr>
          <a:xfrm>
            <a:off x="2163575" y="5066275"/>
            <a:ext cx="4453500" cy="2126400"/>
          </a:xfrm>
          <a:prstGeom prst="roundRect">
            <a:avLst>
              <a:gd fmla="val 16667" name="adj"/>
            </a:avLst>
          </a:prstGeom>
          <a:solidFill>
            <a:srgbClr val="FEC7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PARECER TÉCNICO CONCLUSIVO DE ANÁLISE DE PRESTAÇÃO DE CONTAS</a:t>
            </a:r>
            <a:endParaRPr b="1" i="0" sz="3100" u="sng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00" name="Google Shape;100;g1e98dbe1a95_0_79"/>
          <p:cNvSpPr/>
          <p:nvPr/>
        </p:nvSpPr>
        <p:spPr>
          <a:xfrm rot="-7131579">
            <a:off x="-850268" y="8115021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01" name="Google Shape;101;g1e98dbe1a95_0_79"/>
          <p:cNvSpPr/>
          <p:nvPr/>
        </p:nvSpPr>
        <p:spPr>
          <a:xfrm rot="1689492">
            <a:off x="-2423122" y="-1399759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02" name="Google Shape;102;g1e98dbe1a95_0_79"/>
          <p:cNvSpPr/>
          <p:nvPr/>
        </p:nvSpPr>
        <p:spPr>
          <a:xfrm rot="-10735319">
            <a:off x="15427093" y="7393103"/>
            <a:ext cx="4331467" cy="3703834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g1e98dbe1a95_0_79"/>
          <p:cNvGrpSpPr/>
          <p:nvPr/>
        </p:nvGrpSpPr>
        <p:grpSpPr>
          <a:xfrm>
            <a:off x="1816450" y="701399"/>
            <a:ext cx="12149141" cy="8685238"/>
            <a:chOff x="0" y="0"/>
            <a:chExt cx="16549709" cy="10778404"/>
          </a:xfrm>
        </p:grpSpPr>
        <p:sp>
          <p:nvSpPr>
            <p:cNvPr id="104" name="Google Shape;104;g1e98dbe1a95_0_79"/>
            <p:cNvSpPr/>
            <p:nvPr/>
          </p:nvSpPr>
          <p:spPr>
            <a:xfrm>
              <a:off x="31750" y="31750"/>
              <a:ext cx="16486209" cy="10714903"/>
            </a:xfrm>
            <a:custGeom>
              <a:rect b="b" l="l" r="r" t="t"/>
              <a:pathLst>
                <a:path extrusionOk="0" h="10714903" w="16486209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1e98dbe1a95_0_79"/>
            <p:cNvSpPr/>
            <p:nvPr/>
          </p:nvSpPr>
          <p:spPr>
            <a:xfrm>
              <a:off x="0" y="0"/>
              <a:ext cx="16549709" cy="10778404"/>
            </a:xfrm>
            <a:custGeom>
              <a:rect b="b" l="l" r="r" t="t"/>
              <a:pathLst>
                <a:path extrusionOk="0" h="10778404" w="16549709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6" name="Google Shape;106;g1e98dbe1a95_0_79"/>
          <p:cNvCxnSpPr/>
          <p:nvPr/>
        </p:nvCxnSpPr>
        <p:spPr>
          <a:xfrm rot="10800000">
            <a:off x="1967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g1e98dbe1a95_0_79"/>
          <p:cNvSpPr txBox="1"/>
          <p:nvPr/>
        </p:nvSpPr>
        <p:spPr>
          <a:xfrm>
            <a:off x="2058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108" name="Google Shape;108;g1e98dbe1a95_0_79"/>
          <p:cNvSpPr/>
          <p:nvPr/>
        </p:nvSpPr>
        <p:spPr>
          <a:xfrm rot="-3586473">
            <a:off x="219521" y="5882917"/>
            <a:ext cx="1511410" cy="1376757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g1e98dbe1a95_0_79"/>
          <p:cNvSpPr txBox="1"/>
          <p:nvPr/>
        </p:nvSpPr>
        <p:spPr>
          <a:xfrm>
            <a:off x="3021250" y="3743400"/>
            <a:ext cx="9697500" cy="25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-US" sz="3900">
                <a:solidFill>
                  <a:srgbClr val="333333"/>
                </a:solidFill>
              </a:rPr>
              <a:t>Quem faz o monitoramento e avaliação da parceria</a:t>
            </a:r>
            <a:r>
              <a:rPr b="1" i="0" lang="en-US" sz="3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US" sz="3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785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708"/>
              <a:buFont typeface="Arial"/>
              <a:buNone/>
            </a:pPr>
            <a:r>
              <a:t/>
            </a:r>
            <a:endParaRPr b="0" i="0" sz="170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574" name="Google Shape;574;g1ea57e2302a_0_37"/>
          <p:cNvSpPr/>
          <p:nvPr/>
        </p:nvSpPr>
        <p:spPr>
          <a:xfrm rot="-7131579">
            <a:off x="-850466" y="81146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75" name="Google Shape;575;g1ea57e2302a_0_37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76" name="Google Shape;576;g1ea57e2302a_0_37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7" name="Google Shape;577;g1ea57e2302a_0_37"/>
          <p:cNvGrpSpPr/>
          <p:nvPr/>
        </p:nvGrpSpPr>
        <p:grpSpPr>
          <a:xfrm>
            <a:off x="1816450" y="701399"/>
            <a:ext cx="12149141" cy="8685238"/>
            <a:chOff x="0" y="0"/>
            <a:chExt cx="16549709" cy="10778404"/>
          </a:xfrm>
        </p:grpSpPr>
        <p:sp>
          <p:nvSpPr>
            <p:cNvPr id="578" name="Google Shape;578;g1ea57e2302a_0_37"/>
            <p:cNvSpPr/>
            <p:nvPr/>
          </p:nvSpPr>
          <p:spPr>
            <a:xfrm>
              <a:off x="31750" y="31750"/>
              <a:ext cx="16486209" cy="10714903"/>
            </a:xfrm>
            <a:custGeom>
              <a:rect b="b" l="l" r="r" t="t"/>
              <a:pathLst>
                <a:path extrusionOk="0" h="10714903" w="16486209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ea57e2302a_0_37"/>
            <p:cNvSpPr/>
            <p:nvPr/>
          </p:nvSpPr>
          <p:spPr>
            <a:xfrm>
              <a:off x="0" y="0"/>
              <a:ext cx="16549709" cy="10778404"/>
            </a:xfrm>
            <a:custGeom>
              <a:rect b="b" l="l" r="r" t="t"/>
              <a:pathLst>
                <a:path extrusionOk="0" h="10778404" w="16549709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0" name="Google Shape;580;g1ea57e2302a_0_37"/>
          <p:cNvCxnSpPr/>
          <p:nvPr/>
        </p:nvCxnSpPr>
        <p:spPr>
          <a:xfrm rot="10800000">
            <a:off x="1967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g1ea57e2302a_0_37"/>
          <p:cNvSpPr txBox="1"/>
          <p:nvPr/>
        </p:nvSpPr>
        <p:spPr>
          <a:xfrm>
            <a:off x="2058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582" name="Google Shape;582;g1ea57e2302a_0_37"/>
          <p:cNvSpPr/>
          <p:nvPr/>
        </p:nvSpPr>
        <p:spPr>
          <a:xfrm rot="-3586473">
            <a:off x="219521" y="5882917"/>
            <a:ext cx="1511410" cy="1376757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g1ea57e2302a_0_37"/>
          <p:cNvSpPr txBox="1"/>
          <p:nvPr/>
        </p:nvSpPr>
        <p:spPr>
          <a:xfrm>
            <a:off x="3021250" y="3743400"/>
            <a:ext cx="9697500" cy="25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-US" sz="3900">
                <a:solidFill>
                  <a:srgbClr val="333333"/>
                </a:solidFill>
              </a:rPr>
              <a:t>Quais são as atribuições da</a:t>
            </a:r>
            <a:r>
              <a:rPr b="1" i="0" lang="en-US" sz="3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900">
                <a:solidFill>
                  <a:srgbClr val="333333"/>
                </a:solidFill>
              </a:rPr>
              <a:t>comissão de monitoramento e avaliação</a:t>
            </a:r>
            <a:r>
              <a:rPr b="1" i="0" lang="en-US" sz="3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US" sz="3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785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708"/>
              <a:buFont typeface="Arial"/>
              <a:buNone/>
            </a:pPr>
            <a:r>
              <a:t/>
            </a:r>
            <a:endParaRPr b="0" i="0" sz="170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588" name="Google Shape;588;g1ea57e2302a_0_540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89" name="Google Shape;589;g1ea57e2302a_0_540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590" name="Google Shape;590;g1ea57e2302a_0_540"/>
          <p:cNvSpPr/>
          <p:nvPr/>
        </p:nvSpPr>
        <p:spPr>
          <a:xfrm rot="-10735319">
            <a:off x="15428256" y="76215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91" name="Google Shape;591;g1ea57e2302a_0_540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2" name="Google Shape;592;g1ea57e2302a_0_540"/>
          <p:cNvSpPr txBox="1"/>
          <p:nvPr/>
        </p:nvSpPr>
        <p:spPr>
          <a:xfrm>
            <a:off x="26680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Comissão de Monitoramento e Avaliação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593" name="Google Shape;593;g1ea57e2302a_0_540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594" name="Google Shape;594;g1ea57e2302a_0_540"/>
          <p:cNvSpPr/>
          <p:nvPr/>
        </p:nvSpPr>
        <p:spPr>
          <a:xfrm>
            <a:off x="7099600" y="3395875"/>
            <a:ext cx="87441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APRIMORAMENTO DOS PROCEDIMENTOS</a:t>
            </a:r>
            <a:endParaRPr b="1" i="0" sz="2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95" name="Google Shape;595;g1ea57e2302a_0_540"/>
          <p:cNvSpPr/>
          <p:nvPr/>
        </p:nvSpPr>
        <p:spPr>
          <a:xfrm>
            <a:off x="7099600" y="4715850"/>
            <a:ext cx="88953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UNIFICAÇÃO DOS ENTENDIMENTOS, SOLUÇÃO DE CONTROVÉRSIAS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96" name="Google Shape;596;g1ea57e2302a_0_540"/>
          <p:cNvSpPr/>
          <p:nvPr/>
        </p:nvSpPr>
        <p:spPr>
          <a:xfrm>
            <a:off x="7099575" y="6038225"/>
            <a:ext cx="88953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PADRONIZAÇÃO DE OBJETOS, CUSTOS E INDICADORES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597" name="Google Shape;597;g1ea57e2302a_0_540"/>
          <p:cNvSpPr/>
          <p:nvPr/>
        </p:nvSpPr>
        <p:spPr>
          <a:xfrm>
            <a:off x="7099575" y="7329650"/>
            <a:ext cx="88953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FOMENTO DO CONTROLE DE RESULTADOS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ea57e2302a_0_540"/>
          <p:cNvSpPr/>
          <p:nvPr/>
        </p:nvSpPr>
        <p:spPr>
          <a:xfrm>
            <a:off x="7099575" y="8612875"/>
            <a:ext cx="88953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AVALIAÇÃO DOS RELATÓRIOS TÉCNICOS DE MONITORAMENTO</a:t>
            </a:r>
            <a:endParaRPr b="1" sz="2400"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599" name="Google Shape;599;g1ea57e2302a_0_5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2012" y="5847210"/>
            <a:ext cx="1156697" cy="105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g1ea57e2302a_0_5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5333" y="8458704"/>
            <a:ext cx="1156697" cy="105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1ea57e2302a_0_5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8125" y="3217150"/>
            <a:ext cx="1156698" cy="105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1ea57e2302a_0_5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32010" y="7152952"/>
            <a:ext cx="1156698" cy="105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1ea57e2302a_0_5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32010" y="4526101"/>
            <a:ext cx="1156698" cy="105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1ea57e2302a_0_5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3525" y="3922325"/>
            <a:ext cx="4507300" cy="33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1ea57e2302a_0_540"/>
          <p:cNvSpPr txBox="1"/>
          <p:nvPr/>
        </p:nvSpPr>
        <p:spPr>
          <a:xfrm>
            <a:off x="1801425" y="7581150"/>
            <a:ext cx="2911500" cy="15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-US" sz="1900">
                <a:solidFill>
                  <a:srgbClr val="333333"/>
                </a:solidFill>
              </a:rPr>
              <a:t>Art. 48 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8"/>
              <a:buFont typeface="Arial"/>
              <a:buNone/>
            </a:pPr>
            <a:r>
              <a:t/>
            </a:r>
            <a:endParaRPr sz="1308">
              <a:solidFill>
                <a:srgbClr val="333333"/>
              </a:solidFill>
              <a:highlight>
                <a:srgbClr val="00FFFF"/>
              </a:highlight>
            </a:endParaRPr>
          </a:p>
          <a:p>
            <a:pPr indent="0" lvl="0" marL="0" rtl="0" algn="ctr">
              <a:lnSpc>
                <a:spcPct val="1785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333333"/>
                </a:solidFill>
              </a:rPr>
              <a:t>DECRETO Nº 57.575/2016</a:t>
            </a:r>
            <a:endParaRPr b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10" name="Google Shape;610;g1ea6311e8f3_0_0"/>
          <p:cNvSpPr/>
          <p:nvPr/>
        </p:nvSpPr>
        <p:spPr>
          <a:xfrm rot="-7131579">
            <a:off x="-16124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11" name="Google Shape;611;g1ea6311e8f3_0_0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12" name="Google Shape;612;g1ea6311e8f3_0_0"/>
          <p:cNvSpPr/>
          <p:nvPr/>
        </p:nvSpPr>
        <p:spPr>
          <a:xfrm rot="-10735319">
            <a:off x="15275856" y="81564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613" name="Google Shape;613;g1ea6311e8f3_0_0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g1ea6311e8f3_0_0"/>
          <p:cNvSpPr txBox="1"/>
          <p:nvPr/>
        </p:nvSpPr>
        <p:spPr>
          <a:xfrm>
            <a:off x="2896675" y="2093825"/>
            <a:ext cx="118467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3333"/>
                </a:solidFill>
              </a:rPr>
              <a:t>Impedimentos - </a:t>
            </a:r>
            <a:r>
              <a:rPr b="1" lang="en-US" sz="2100">
                <a:solidFill>
                  <a:srgbClr val="333333"/>
                </a:solidFill>
              </a:rPr>
              <a:t>Comissão de Monitoramento e Avaliação</a:t>
            </a:r>
            <a:endParaRPr b="1"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</p:txBody>
      </p:sp>
      <p:sp>
        <p:nvSpPr>
          <p:cNvPr id="615" name="Google Shape;615;g1ea6311e8f3_0_0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616" name="Google Shape;616;g1ea6311e8f3_0_0"/>
          <p:cNvSpPr/>
          <p:nvPr/>
        </p:nvSpPr>
        <p:spPr>
          <a:xfrm>
            <a:off x="1632325" y="2820925"/>
            <a:ext cx="6799053" cy="6702390"/>
          </a:xfrm>
          <a:custGeom>
            <a:rect b="b" l="l" r="r" t="t"/>
            <a:pathLst>
              <a:path extrusionOk="0" h="7573322" w="6003579">
                <a:moveTo>
                  <a:pt x="0" y="0"/>
                </a:moveTo>
                <a:lnTo>
                  <a:pt x="6003579" y="0"/>
                </a:lnTo>
                <a:lnTo>
                  <a:pt x="6003579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7" name="Google Shape;617;g1ea6311e8f3_0_0"/>
          <p:cNvGrpSpPr/>
          <p:nvPr/>
        </p:nvGrpSpPr>
        <p:grpSpPr>
          <a:xfrm>
            <a:off x="8675425" y="2820925"/>
            <a:ext cx="8106179" cy="6702141"/>
            <a:chOff x="0" y="0"/>
            <a:chExt cx="12654042" cy="10284089"/>
          </a:xfrm>
        </p:grpSpPr>
        <p:sp>
          <p:nvSpPr>
            <p:cNvPr id="618" name="Google Shape;618;g1ea6311e8f3_0_0"/>
            <p:cNvSpPr/>
            <p:nvPr/>
          </p:nvSpPr>
          <p:spPr>
            <a:xfrm>
              <a:off x="31750" y="31750"/>
              <a:ext cx="12590542" cy="10220589"/>
            </a:xfrm>
            <a:custGeom>
              <a:rect b="b" l="l" r="r" t="t"/>
              <a:pathLst>
                <a:path extrusionOk="0" h="10220589" w="12590542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A68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g1ea6311e8f3_0_0"/>
            <p:cNvSpPr/>
            <p:nvPr/>
          </p:nvSpPr>
          <p:spPr>
            <a:xfrm>
              <a:off x="0" y="0"/>
              <a:ext cx="12654042" cy="10284089"/>
            </a:xfrm>
            <a:custGeom>
              <a:rect b="b" l="l" r="r" t="t"/>
              <a:pathLst>
                <a:path extrusionOk="0" h="10284089" w="12654042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g1ea6311e8f3_0_0"/>
          <p:cNvSpPr/>
          <p:nvPr/>
        </p:nvSpPr>
        <p:spPr>
          <a:xfrm>
            <a:off x="9052326" y="3137500"/>
            <a:ext cx="7210493" cy="6072254"/>
          </a:xfrm>
          <a:custGeom>
            <a:rect b="b" l="l" r="r" t="t"/>
            <a:pathLst>
              <a:path extrusionOk="0"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g1ea6311e8f3_0_0"/>
          <p:cNvSpPr txBox="1"/>
          <p:nvPr/>
        </p:nvSpPr>
        <p:spPr>
          <a:xfrm>
            <a:off x="2102350" y="3639475"/>
            <a:ext cx="6046800" cy="5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333333"/>
                </a:solidFill>
              </a:rPr>
              <a:t>Art. 48. </a:t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333333"/>
                </a:solidFill>
              </a:rPr>
              <a:t>§ 1º A comissão deverá ser composta por, pelo menos, 1 (um) servidor ocupante de cargo de provimento efetivo ou emprego permanente do quadro de pessoal do órgão ou ente público, devendo ser priorizada a participação de profissionais das áreas administrativas e finalísticas relacionadas ao objeto da parceria.</a:t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333333"/>
                </a:solidFill>
              </a:rPr>
              <a:t>§ 2º Aplicam-se à comissão de monitoramento e avaliação os mesmos impedimentos constantes do artigo 24, § 3º, deste decreto.</a:t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33333"/>
                </a:solidFill>
              </a:rPr>
              <a:t>DECRETO Nº 57.575/2016</a:t>
            </a:r>
            <a:endParaRPr sz="1151"/>
          </a:p>
        </p:txBody>
      </p:sp>
      <p:sp>
        <p:nvSpPr>
          <p:cNvPr id="622" name="Google Shape;622;g1ea6311e8f3_0_0"/>
          <p:cNvSpPr txBox="1"/>
          <p:nvPr/>
        </p:nvSpPr>
        <p:spPr>
          <a:xfrm>
            <a:off x="9374050" y="3923825"/>
            <a:ext cx="6463500" cy="5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Art. 24. 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3º Será impedida de participar da comissão de seleção pessoa que, nos últimos 5 (cinco) anos, tenha mantido relação jurídica com, ao menos, uma das entidades participantes do chamamento público, considerando-se relação jurídica, dentre outras: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I - ser ou ter sido dirigente da organização da sociedade civil;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II - ser cônjuge ou parente, até terceiro grau, inclusive por afinidade, dos administradores da organização da sociedade civil;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III - ter ou ter tido relação de emprego com a organização da sociedade civil.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DECRETO Nº 57.575/2016</a:t>
            </a:r>
            <a:endParaRPr sz="21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27" name="Google Shape;627;p4"/>
          <p:cNvSpPr/>
          <p:nvPr/>
        </p:nvSpPr>
        <p:spPr>
          <a:xfrm rot="-7133115">
            <a:off x="-629562" y="6814518"/>
            <a:ext cx="5350632" cy="4689099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28" name="Google Shape;628;p4"/>
          <p:cNvSpPr/>
          <p:nvPr/>
        </p:nvSpPr>
        <p:spPr>
          <a:xfrm rot="1688332">
            <a:off x="-2545275" y="-1296673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29" name="Google Shape;629;p4"/>
          <p:cNvSpPr/>
          <p:nvPr/>
        </p:nvSpPr>
        <p:spPr>
          <a:xfrm rot="-10736244">
            <a:off x="16557000" y="6675012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4"/>
          <p:cNvSpPr txBox="1"/>
          <p:nvPr/>
        </p:nvSpPr>
        <p:spPr>
          <a:xfrm>
            <a:off x="5159448" y="643066"/>
            <a:ext cx="7699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Boas Práticas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"/>
          <p:cNvSpPr/>
          <p:nvPr/>
        </p:nvSpPr>
        <p:spPr>
          <a:xfrm rot="-1568932">
            <a:off x="1485922" y="1536885"/>
            <a:ext cx="1443297" cy="2069242"/>
          </a:xfrm>
          <a:custGeom>
            <a:rect b="b" l="l" r="r" t="t"/>
            <a:pathLst>
              <a:path extrusionOk="0"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4"/>
          <p:cNvSpPr txBox="1"/>
          <p:nvPr/>
        </p:nvSpPr>
        <p:spPr>
          <a:xfrm>
            <a:off x="3285650" y="3558850"/>
            <a:ext cx="13233600" cy="4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719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5"/>
              <a:buAutoNum type="arabicPeriod"/>
            </a:pPr>
            <a:r>
              <a:rPr lang="en-US" sz="2655">
                <a:highlight>
                  <a:schemeClr val="lt1"/>
                </a:highlight>
              </a:rPr>
              <a:t>Manuais para pessoa gestora e para as comissões;</a:t>
            </a:r>
            <a:br>
              <a:rPr b="0" i="0" lang="en-US" sz="2655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b="0" i="0" sz="2655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719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5"/>
              <a:buAutoNum type="arabicPeriod"/>
            </a:pPr>
            <a:r>
              <a:rPr lang="en-US" sz="2655">
                <a:highlight>
                  <a:schemeClr val="lt1"/>
                </a:highlight>
              </a:rPr>
              <a:t>Implementação do Curso de Linguagem Simples em parceria com o (011).lab da Secretaria Municipal de Inovação e Tecnologia - SMIT;</a:t>
            </a:r>
            <a:br>
              <a:rPr b="0" i="0" lang="en-US" sz="2655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b="0" i="0" sz="2655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719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5"/>
              <a:buAutoNum type="arabicPeriod"/>
            </a:pPr>
            <a:r>
              <a:rPr lang="en-US" sz="2655">
                <a:highlight>
                  <a:schemeClr val="lt1"/>
                </a:highlight>
              </a:rPr>
              <a:t>Curso de capacitação para as OSC e servidores;</a:t>
            </a:r>
            <a:endParaRPr b="0" i="0" sz="2655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55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5"/>
              <a:buFont typeface="Arial"/>
              <a:buNone/>
            </a:pPr>
            <a:r>
              <a:t/>
            </a:r>
            <a:endParaRPr b="0" i="0" sz="2655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5"/>
              <a:buFont typeface="Arial"/>
              <a:buNone/>
            </a:pPr>
            <a:r>
              <a:t/>
            </a:r>
            <a:endParaRPr b="0" i="0" sz="26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"/>
          <p:cNvSpPr/>
          <p:nvPr/>
        </p:nvSpPr>
        <p:spPr>
          <a:xfrm rot="240727">
            <a:off x="3193661" y="857481"/>
            <a:ext cx="1162426" cy="1666560"/>
          </a:xfrm>
          <a:custGeom>
            <a:rect b="b" l="l" r="r" t="t"/>
            <a:pathLst>
              <a:path extrusionOk="0" h="1666560" w="1162426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38" name="Google Shape;638;g1e991b80546_3_11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39" name="Google Shape;639;g1e991b80546_3_11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40" name="Google Shape;640;g1e991b80546_3_11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g1e991b80546_3_11"/>
          <p:cNvSpPr txBox="1"/>
          <p:nvPr/>
        </p:nvSpPr>
        <p:spPr>
          <a:xfrm>
            <a:off x="5576650" y="4709200"/>
            <a:ext cx="701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0" i="0" lang="en-US" sz="2699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Teste - Recursos Humanos de Parcerias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1e991b80546_3_11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3" name="Google Shape;643;g1e991b80546_3_11"/>
          <p:cNvSpPr txBox="1"/>
          <p:nvPr/>
        </p:nvSpPr>
        <p:spPr>
          <a:xfrm rot="-166732">
            <a:off x="3795195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1e991b80546_3_11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g1e991b80546_3_11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46" name="Google Shape;646;g1e991b80546_3_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6752" y="5523400"/>
            <a:ext cx="3661400" cy="36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51" name="Google Shape;651;g1ea57e2302a_5_0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52" name="Google Shape;652;g1ea57e2302a_5_0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53" name="Google Shape;653;g1ea57e2302a_5_0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g1ea57e2302a_5_0"/>
          <p:cNvSpPr txBox="1"/>
          <p:nvPr/>
        </p:nvSpPr>
        <p:spPr>
          <a:xfrm>
            <a:off x="826349" y="4991725"/>
            <a:ext cx="166353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1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Uma pessoa X, membro da Comissão de Monitoramento e Avaliação de uma parceria não pode ter tido relação jurídica com a OSCs parceira nos últimos: </a:t>
            </a:r>
            <a:endParaRPr sz="2699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3 anos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5 anos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7 anos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10 anos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1ea57e2302a_5_0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g1ea57e2302a_5_0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1ea57e2302a_5_0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g1ea57e2302a_5_0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g1ea57e2302a_5_0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64" name="Google Shape;664;p15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65" name="Google Shape;665;p15"/>
          <p:cNvSpPr/>
          <p:nvPr/>
        </p:nvSpPr>
        <p:spPr>
          <a:xfrm rot="1688332">
            <a:off x="-2545275" y="-1296673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66" name="Google Shape;666;p15"/>
          <p:cNvSpPr/>
          <p:nvPr/>
        </p:nvSpPr>
        <p:spPr>
          <a:xfrm rot="-10736244">
            <a:off x="16557000" y="6675012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7" name="Google Shape;667;p15"/>
          <p:cNvSpPr txBox="1"/>
          <p:nvPr/>
        </p:nvSpPr>
        <p:spPr>
          <a:xfrm>
            <a:off x="826350" y="4940150"/>
            <a:ext cx="163341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lang="en-US" sz="2699"/>
              <a:t>2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A Comissão de Monitoramento e Avaliação dev</a:t>
            </a:r>
            <a:r>
              <a:rPr lang="en-US" sz="2699"/>
              <a:t>e</a:t>
            </a:r>
            <a:r>
              <a:rPr lang="en-US" sz="2699"/>
              <a:t>: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ter a participação opcional de pelo menos um servidor ocupante de cargo efetivo.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ser formada por cinco servidores efetivos, garantindo imparcialidade nas decisões.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ter a participação paritária de representantes do governo e da sociedade civil.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ter a participação obrigatória de pelo menos um servidor ocupante de cargo efetivo.</a:t>
            </a:r>
            <a:endParaRPr sz="2699"/>
          </a:p>
        </p:txBody>
      </p:sp>
      <p:sp>
        <p:nvSpPr>
          <p:cNvPr id="668" name="Google Shape;668;p15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p15"/>
          <p:cNvSpPr txBox="1"/>
          <p:nvPr/>
        </p:nvSpPr>
        <p:spPr>
          <a:xfrm rot="-166732">
            <a:off x="3795195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5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1" name="Google Shape;671;p15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76" name="Google Shape;676;g1e98dbe1a95_0_344"/>
          <p:cNvSpPr/>
          <p:nvPr/>
        </p:nvSpPr>
        <p:spPr>
          <a:xfrm rot="-7132416">
            <a:off x="-612753" y="6775414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77" name="Google Shape;677;g1e98dbe1a95_0_344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78" name="Google Shape;678;g1e98dbe1a95_0_344"/>
          <p:cNvSpPr/>
          <p:nvPr/>
        </p:nvSpPr>
        <p:spPr>
          <a:xfrm rot="-10739846">
            <a:off x="16935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g1e98dbe1a95_0_344"/>
          <p:cNvSpPr txBox="1"/>
          <p:nvPr/>
        </p:nvSpPr>
        <p:spPr>
          <a:xfrm>
            <a:off x="826349" y="4940150"/>
            <a:ext cx="166353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3.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Em que momento da parceria a Pessoa Gestora deverá fazer Visitas Técnicas?</a:t>
            </a:r>
            <a:endParaRPr sz="2699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Ao final do primeiro semestre e ao final da parceria.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Quando julgar necessário.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Ao final do primeiro trimestre e sempre que achar necessário. </a:t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99"/>
              <a:buAutoNum type="alphaLcPeriod"/>
            </a:pPr>
            <a:r>
              <a:rPr lang="en-US" sz="2699"/>
              <a:t>A cada seis meses e sempre que achar necessário.</a:t>
            </a:r>
            <a:endParaRPr sz="2699"/>
          </a:p>
        </p:txBody>
      </p:sp>
      <p:sp>
        <p:nvSpPr>
          <p:cNvPr id="680" name="Google Shape;680;g1e98dbe1a95_0_344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g1e98dbe1a95_0_344"/>
          <p:cNvSpPr txBox="1"/>
          <p:nvPr/>
        </p:nvSpPr>
        <p:spPr>
          <a:xfrm rot="-166732">
            <a:off x="3795195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1e98dbe1a95_0_344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g1e98dbe1a95_0_344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688" name="Google Shape;688;g1e98dbe1a95_0_358"/>
          <p:cNvSpPr/>
          <p:nvPr/>
        </p:nvSpPr>
        <p:spPr>
          <a:xfrm rot="-7133472">
            <a:off x="-567062" y="7278389"/>
            <a:ext cx="5011221" cy="4260699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89" name="Google Shape;689;g1e98dbe1a95_0_358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690" name="Google Shape;690;g1e98dbe1a95_0_358"/>
          <p:cNvSpPr/>
          <p:nvPr/>
        </p:nvSpPr>
        <p:spPr>
          <a:xfrm rot="-10736345">
            <a:off x="16259623" y="8202241"/>
            <a:ext cx="3772547" cy="31071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g1e98dbe1a95_0_358"/>
          <p:cNvSpPr txBox="1"/>
          <p:nvPr/>
        </p:nvSpPr>
        <p:spPr>
          <a:xfrm>
            <a:off x="826349" y="5210900"/>
            <a:ext cx="166353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4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O que a Pessoa Gestora deverá avaliar na visita técnica?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 espaço e a infraestrutura do local de execução do projeto e do entorno, como as ruas e asfaltamento.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A comunicação visual, os logos e materiais produzidos, e as cores utilizadas.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/>
              <a:t>Se as atividades e o cronograma de execução estão seguindo o Plano de Trabalho.</a:t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99"/>
              <a:buAutoNum type="alphaLcPeriod"/>
            </a:pPr>
            <a:r>
              <a:rPr lang="en-US" sz="2699"/>
              <a:t>Se a equipe de trabalho prevista está no local de execução e se os salários e encargos sociais foram pagos. </a:t>
            </a:r>
            <a:endParaRPr sz="2699"/>
          </a:p>
        </p:txBody>
      </p:sp>
      <p:sp>
        <p:nvSpPr>
          <p:cNvPr id="692" name="Google Shape;692;g1e98dbe1a95_0_358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3" name="Google Shape;693;g1e98dbe1a95_0_358"/>
          <p:cNvSpPr txBox="1"/>
          <p:nvPr/>
        </p:nvSpPr>
        <p:spPr>
          <a:xfrm rot="-166732">
            <a:off x="3795195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1e98dbe1a95_0_358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5" name="Google Shape;695;g1e98dbe1a95_0_358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6" name="Google Shape;696;g1e98dbe1a95_0_358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01" name="Google Shape;701;g1e98dbe1a95_0_374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02" name="Google Shape;702;g1e98dbe1a95_0_374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03" name="Google Shape;703;g1e98dbe1a95_0_374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g1e98dbe1a95_0_374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g1e98dbe1a95_0_374"/>
          <p:cNvSpPr txBox="1"/>
          <p:nvPr/>
        </p:nvSpPr>
        <p:spPr>
          <a:xfrm>
            <a:off x="826349" y="5210900"/>
            <a:ext cx="166353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5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Caso precise de informações adicionais, quais documentos a Pessoa Gestora poderá solicitar?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Pesquisa de Satisfação e </a:t>
            </a:r>
            <a:r>
              <a:rPr lang="en-US" sz="2699">
                <a:solidFill>
                  <a:schemeClr val="dk1"/>
                </a:solidFill>
              </a:rPr>
              <a:t>Relatório de Execução Financeira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Relatório de Execução de Metas e Cumprimento do Objeto da parceria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Relatório de Auditorias dos Órgãos de Controle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Todos os relatórios, documentos e esclarecimentos que julgar pertinente, a qualquer momento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1e98dbe1a95_0_374"/>
          <p:cNvSpPr txBox="1"/>
          <p:nvPr/>
        </p:nvSpPr>
        <p:spPr>
          <a:xfrm rot="-166732">
            <a:off x="3795195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1e98dbe1a95_0_374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g1e98dbe1a95_0_374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g1e98dbe1a95_0_374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14" name="Google Shape;114;g1ea57e2302a_0_50"/>
          <p:cNvSpPr/>
          <p:nvPr/>
        </p:nvSpPr>
        <p:spPr>
          <a:xfrm rot="-7131579">
            <a:off x="-850466" y="81146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15" name="Google Shape;115;g1ea57e2302a_0_50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16" name="Google Shape;116;g1ea57e2302a_0_50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g1ea57e2302a_0_50"/>
          <p:cNvGrpSpPr/>
          <p:nvPr/>
        </p:nvGrpSpPr>
        <p:grpSpPr>
          <a:xfrm>
            <a:off x="2197450" y="701399"/>
            <a:ext cx="12149141" cy="8685238"/>
            <a:chOff x="0" y="0"/>
            <a:chExt cx="16549709" cy="10778404"/>
          </a:xfrm>
        </p:grpSpPr>
        <p:sp>
          <p:nvSpPr>
            <p:cNvPr id="118" name="Google Shape;118;g1ea57e2302a_0_50"/>
            <p:cNvSpPr/>
            <p:nvPr/>
          </p:nvSpPr>
          <p:spPr>
            <a:xfrm>
              <a:off x="31750" y="31750"/>
              <a:ext cx="16486209" cy="10714903"/>
            </a:xfrm>
            <a:custGeom>
              <a:rect b="b" l="l" r="r" t="t"/>
              <a:pathLst>
                <a:path extrusionOk="0" h="10714903" w="16486209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ea57e2302a_0_50"/>
            <p:cNvSpPr/>
            <p:nvPr/>
          </p:nvSpPr>
          <p:spPr>
            <a:xfrm>
              <a:off x="0" y="0"/>
              <a:ext cx="16549709" cy="10778404"/>
            </a:xfrm>
            <a:custGeom>
              <a:rect b="b" l="l" r="r" t="t"/>
              <a:pathLst>
                <a:path extrusionOk="0" h="10778404" w="16549709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0" name="Google Shape;120;g1ea57e2302a_0_50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g1ea57e2302a_0_50"/>
          <p:cNvSpPr/>
          <p:nvPr/>
        </p:nvSpPr>
        <p:spPr>
          <a:xfrm rot="-3586473">
            <a:off x="219521" y="5882917"/>
            <a:ext cx="1511410" cy="1376757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g1ea57e2302a_0_50"/>
          <p:cNvSpPr txBox="1"/>
          <p:nvPr/>
        </p:nvSpPr>
        <p:spPr>
          <a:xfrm>
            <a:off x="2363263" y="2093825"/>
            <a:ext cx="11846700" cy="6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Quem faz o monitoramento e avaliação da parceria? </a:t>
            </a:r>
            <a:endParaRPr b="1" sz="32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300"/>
              <a:t> 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Art. 47. Compete ao </a:t>
            </a:r>
            <a:r>
              <a:rPr b="1" lang="en-US" sz="2400"/>
              <a:t>Órgão ou ao ente da Administração Direta e Indireta</a:t>
            </a:r>
            <a:r>
              <a:rPr lang="en-US" sz="2400"/>
              <a:t> realizar procedimentos de fiscalização das parcerias celebradas para fins de monitoramento e avaliação do cumprimento do objeto, na forma deste decreto e do plano de trabalho aprovado, sem prejuízo das normas específicas afetas às políticas públicas setoriais e aos correspondentes instrumentos de controle social.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marR="0" rtl="0" algn="ctr">
              <a:lnSpc>
                <a:spcPct val="1785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333333"/>
                </a:solidFill>
              </a:rPr>
              <a:t>DECRETO</a:t>
            </a:r>
            <a:r>
              <a:rPr b="0" i="0" lang="en-US" sz="1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Nº </a:t>
            </a:r>
            <a:r>
              <a:rPr lang="en-US" sz="1900">
                <a:solidFill>
                  <a:srgbClr val="333333"/>
                </a:solidFill>
              </a:rPr>
              <a:t>57.575</a:t>
            </a:r>
            <a:r>
              <a:rPr b="0" i="0" lang="en-US" sz="1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/201</a:t>
            </a:r>
            <a:r>
              <a:rPr lang="en-US" sz="1900">
                <a:solidFill>
                  <a:srgbClr val="333333"/>
                </a:solidFill>
              </a:rPr>
              <a:t>6</a:t>
            </a:r>
            <a:endParaRPr b="0" i="0" sz="170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ea57e2302a_0_50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124" name="Google Shape;124;g1ea57e2302a_0_50"/>
          <p:cNvSpPr/>
          <p:nvPr/>
        </p:nvSpPr>
        <p:spPr>
          <a:xfrm flipH="1" rot="-8247543">
            <a:off x="13828580" y="3562245"/>
            <a:ext cx="990979" cy="1121857"/>
          </a:xfrm>
          <a:custGeom>
            <a:rect b="b" l="l" r="r" t="t"/>
            <a:pathLst>
              <a:path extrusionOk="0" h="3641221" w="3435988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g1ea57e2302a_0_50"/>
          <p:cNvSpPr/>
          <p:nvPr/>
        </p:nvSpPr>
        <p:spPr>
          <a:xfrm rot="-763461">
            <a:off x="13733612" y="4017253"/>
            <a:ext cx="1395921" cy="320201"/>
          </a:xfrm>
          <a:custGeom>
            <a:rect b="b" l="l" r="r" t="t"/>
            <a:pathLst>
              <a:path extrusionOk="0" h="611817" w="2196191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33066" r="0" t="0"/>
            </a:stretch>
          </a:blipFill>
          <a:ln>
            <a:noFill/>
          </a:ln>
        </p:spPr>
      </p:sp>
      <p:sp>
        <p:nvSpPr>
          <p:cNvPr id="126" name="Google Shape;126;g1ea57e2302a_0_50"/>
          <p:cNvSpPr/>
          <p:nvPr/>
        </p:nvSpPr>
        <p:spPr>
          <a:xfrm>
            <a:off x="15196325" y="2296825"/>
            <a:ext cx="2697130" cy="3578028"/>
          </a:xfrm>
          <a:custGeom>
            <a:rect b="b" l="l" r="r" t="t"/>
            <a:pathLst>
              <a:path extrusionOk="0"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g1ea57e2302a_0_50"/>
          <p:cNvSpPr txBox="1"/>
          <p:nvPr/>
        </p:nvSpPr>
        <p:spPr>
          <a:xfrm>
            <a:off x="15366925" y="2947300"/>
            <a:ext cx="2355900" cy="2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8">
                <a:solidFill>
                  <a:schemeClr val="dk1"/>
                </a:solidFill>
              </a:rPr>
              <a:t>Monitoramento e avaliação: </a:t>
            </a:r>
            <a:r>
              <a:rPr lang="en-US" sz="2008">
                <a:solidFill>
                  <a:schemeClr val="dk1"/>
                </a:solidFill>
              </a:rPr>
              <a:t>processos de acompanhamento para avaliar resultados, medir alcance do objetivo proposto</a:t>
            </a:r>
            <a:endParaRPr b="0" i="0" sz="200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Organic Abstract Shape      " id="714" name="Google Shape;714;g1ea57e2302a_5_12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g1ea57e2302a_5_12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g1ea57e2302a_5_12"/>
          <p:cNvSpPr txBox="1"/>
          <p:nvPr/>
        </p:nvSpPr>
        <p:spPr>
          <a:xfrm>
            <a:off x="300300" y="4616100"/>
            <a:ext cx="17482800" cy="56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6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99"/>
              <a:t>Quando estiver elaborando o Parecer Técnico e Conclusivo de Análise de Prestação de Contas, o que a Pessoa Gestora deverá avaliar?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os benefícios e impactos, a satisfação do público-alvo e a possibilidade de continuidade das ações após conclusão.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os benefícios e impactos, a satisfação do público-alvo e se a OSC conseguiu economizar recursos.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quantas visitas técnicas foram feitas, a satisfação do público-alvo e se as prestações de contas foram entregues.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os benefícios e impactos, se a OSC conseguiu economizar recursos e se as prestações de contas foram entregues.</a:t>
            </a:r>
            <a:endParaRPr sz="2699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chemeClr val="dk1"/>
              </a:solidFill>
            </a:endParaRPr>
          </a:p>
        </p:txBody>
      </p:sp>
      <p:sp>
        <p:nvSpPr>
          <p:cNvPr id="717" name="Google Shape;717;g1ea57e2302a_5_12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1ea57e2302a_5_12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9" name="Google Shape;719;g1ea57e2302a_5_12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0" name="Google Shape;720;g1ea57e2302a_5_12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25" name="Google Shape;725;g1ea57e2302a_0_691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26" name="Google Shape;726;g1ea57e2302a_0_691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27" name="Google Shape;727;g1ea57e2302a_0_691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g1ea57e2302a_0_691"/>
          <p:cNvSpPr txBox="1"/>
          <p:nvPr/>
        </p:nvSpPr>
        <p:spPr>
          <a:xfrm>
            <a:off x="826349" y="4991725"/>
            <a:ext cx="166353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1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699">
                <a:solidFill>
                  <a:schemeClr val="dk1"/>
                </a:solidFill>
              </a:rPr>
              <a:t>1.</a:t>
            </a:r>
            <a:r>
              <a:rPr lang="en-US" sz="2699">
                <a:solidFill>
                  <a:schemeClr val="dk1"/>
                </a:solidFill>
              </a:rPr>
              <a:t> Uma pessoa X, membro da Comissão de Monitoramento e Avaliação de uma parceria não pode ter tido relação jurídica com a OSCs parceira nos últimos: </a:t>
            </a:r>
            <a:endParaRPr sz="2699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3 anos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b="1" lang="en-US" sz="2699">
                <a:solidFill>
                  <a:schemeClr val="dk1"/>
                </a:solidFill>
              </a:rPr>
              <a:t>5 anos</a:t>
            </a:r>
            <a:endParaRPr b="1" i="0" sz="2699" u="none" cap="none" strike="noStrike">
              <a:solidFill>
                <a:schemeClr val="dk1"/>
              </a:solidFill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7 anos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10 anos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1ea57e2302a_0_691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0" name="Google Shape;730;g1ea57e2302a_0_691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1ea57e2302a_0_691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2" name="Google Shape;732;g1ea57e2302a_0_691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3" name="Google Shape;733;g1ea57e2302a_0_691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4" name="Google Shape;734;g1ea57e2302a_0_691"/>
          <p:cNvSpPr/>
          <p:nvPr/>
        </p:nvSpPr>
        <p:spPr>
          <a:xfrm>
            <a:off x="638300" y="6871500"/>
            <a:ext cx="2027100" cy="544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39" name="Google Shape;739;g1ea57e2302a_0_704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40" name="Google Shape;740;g1ea57e2302a_0_704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41" name="Google Shape;741;g1ea57e2302a_0_704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g1ea57e2302a_0_704"/>
          <p:cNvSpPr txBox="1"/>
          <p:nvPr/>
        </p:nvSpPr>
        <p:spPr>
          <a:xfrm>
            <a:off x="826350" y="4940150"/>
            <a:ext cx="163341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lang="en-US" sz="2699"/>
              <a:t>2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A Comissão de Monitoramento e Avaliação deve: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ter a participação opcional de pelo menos um servidor ocupante de cargo efetivo.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ser formada por cinco servidores efetivos, garantindo imparcialidade nas decisões.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ter a participação paritária de representantes do governo e da sociedade civil.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b="1" lang="en-US" sz="2699">
                <a:solidFill>
                  <a:schemeClr val="dk1"/>
                </a:solidFill>
              </a:rPr>
              <a:t>ter a participação obrigatória de pelo menos um servidor ocupante de cargo efetivo.</a:t>
            </a:r>
            <a:endParaRPr b="1" sz="2699"/>
          </a:p>
        </p:txBody>
      </p:sp>
      <p:sp>
        <p:nvSpPr>
          <p:cNvPr id="743" name="Google Shape;743;g1ea57e2302a_0_704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4" name="Google Shape;744;g1ea57e2302a_0_704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1ea57e2302a_0_704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6" name="Google Shape;746;g1ea57e2302a_0_704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7" name="Google Shape;747;g1ea57e2302a_0_704"/>
          <p:cNvSpPr/>
          <p:nvPr/>
        </p:nvSpPr>
        <p:spPr>
          <a:xfrm>
            <a:off x="608050" y="7264850"/>
            <a:ext cx="14613600" cy="589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52" name="Google Shape;752;g1ea57e2302a_0_719"/>
          <p:cNvSpPr/>
          <p:nvPr/>
        </p:nvSpPr>
        <p:spPr>
          <a:xfrm rot="-7132416">
            <a:off x="-612753" y="6775414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53" name="Google Shape;753;g1ea57e2302a_0_719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54" name="Google Shape;754;g1ea57e2302a_0_719"/>
          <p:cNvSpPr/>
          <p:nvPr/>
        </p:nvSpPr>
        <p:spPr>
          <a:xfrm rot="-10739846">
            <a:off x="16935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5" name="Google Shape;755;g1ea57e2302a_0_719"/>
          <p:cNvSpPr txBox="1"/>
          <p:nvPr/>
        </p:nvSpPr>
        <p:spPr>
          <a:xfrm>
            <a:off x="826349" y="4940150"/>
            <a:ext cx="166353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3.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Em que momento da parceria a Pessoa Gestora deverá fazer Visitas Técnicas?</a:t>
            </a:r>
            <a:endParaRPr sz="2699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Ao final do primeiro semestre e ao final da parceria.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AutoNum type="alphaLcPeriod"/>
            </a:pPr>
            <a:r>
              <a:rPr b="1" lang="en-US" sz="2699"/>
              <a:t>Quando julgar necessário.</a:t>
            </a:r>
            <a:endParaRPr b="1" i="0" sz="2699" u="none" cap="none" strike="noStrike">
              <a:solidFill>
                <a:srgbClr val="000000"/>
              </a:solidFill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AutoNum type="alphaLcPeriod"/>
            </a:pPr>
            <a:r>
              <a:rPr lang="en-US" sz="2699"/>
              <a:t>Ao final do primeiro trimestre e sempre que achar necessário. </a:t>
            </a:r>
            <a:endParaRPr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99"/>
              <a:buAutoNum type="alphaLcPeriod"/>
            </a:pPr>
            <a:r>
              <a:rPr lang="en-US" sz="2699"/>
              <a:t>A cada seis meses e sempre que achar necessário.</a:t>
            </a:r>
            <a:endParaRPr sz="2699"/>
          </a:p>
        </p:txBody>
      </p:sp>
      <p:sp>
        <p:nvSpPr>
          <p:cNvPr id="756" name="Google Shape;756;g1ea57e2302a_0_719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g1ea57e2302a_0_719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1ea57e2302a_0_719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9" name="Google Shape;759;g1ea57e2302a_0_719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0" name="Google Shape;760;g1ea57e2302a_0_719"/>
          <p:cNvSpPr/>
          <p:nvPr/>
        </p:nvSpPr>
        <p:spPr>
          <a:xfrm>
            <a:off x="547550" y="6296675"/>
            <a:ext cx="5597400" cy="589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65" name="Google Shape;765;g1ea57e2302a_0_731"/>
          <p:cNvSpPr/>
          <p:nvPr/>
        </p:nvSpPr>
        <p:spPr>
          <a:xfrm rot="-7133472">
            <a:off x="-567062" y="7278389"/>
            <a:ext cx="5011221" cy="4260699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66" name="Google Shape;766;g1ea57e2302a_0_731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67" name="Google Shape;767;g1ea57e2302a_0_731"/>
          <p:cNvSpPr/>
          <p:nvPr/>
        </p:nvSpPr>
        <p:spPr>
          <a:xfrm rot="-10736345">
            <a:off x="16259623" y="8202241"/>
            <a:ext cx="3772547" cy="31071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8" name="Google Shape;768;g1ea57e2302a_0_731"/>
          <p:cNvSpPr txBox="1"/>
          <p:nvPr/>
        </p:nvSpPr>
        <p:spPr>
          <a:xfrm>
            <a:off x="826349" y="5210900"/>
            <a:ext cx="166353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4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O que a Pessoa Gestora deverá avaliar na visita técnica?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 espaço e a infraestrutura do local de execução do projeto e do entorno, como as ruas e asfaltamento.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A comunicação visual, os logos e materiais produzidos, e as cores utilizadas.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b="1" lang="en-US" sz="2699"/>
              <a:t>Se as atividades e o cronograma de execução estão seguindo o Plano de Trabalho.</a:t>
            </a:r>
            <a:endParaRPr b="1" sz="2699"/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99"/>
              <a:buAutoNum type="alphaLcPeriod"/>
            </a:pPr>
            <a:r>
              <a:rPr lang="en-US" sz="2699"/>
              <a:t>Se a equipe de trabalho prevista está no local de execução e se os salários e encargos sociais foram pagos. </a:t>
            </a:r>
            <a:endParaRPr sz="2699"/>
          </a:p>
        </p:txBody>
      </p:sp>
      <p:sp>
        <p:nvSpPr>
          <p:cNvPr id="769" name="Google Shape;769;g1ea57e2302a_0_731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0" name="Google Shape;770;g1ea57e2302a_0_731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1ea57e2302a_0_731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2" name="Google Shape;772;g1ea57e2302a_0_731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3" name="Google Shape;773;g1ea57e2302a_0_731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4" name="Google Shape;774;g1ea57e2302a_0_731"/>
          <p:cNvSpPr/>
          <p:nvPr/>
        </p:nvSpPr>
        <p:spPr>
          <a:xfrm>
            <a:off x="547525" y="6992550"/>
            <a:ext cx="14613600" cy="589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779" name="Google Shape;779;g1ea57e2302a_0_744"/>
          <p:cNvSpPr/>
          <p:nvPr/>
        </p:nvSpPr>
        <p:spPr>
          <a:xfrm rot="-7132416">
            <a:off x="-627353" y="6819239"/>
            <a:ext cx="5346433" cy="4685420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80" name="Google Shape;780;g1ea57e2302a_0_744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781" name="Google Shape;781;g1ea57e2302a_0_744"/>
          <p:cNvSpPr/>
          <p:nvPr/>
        </p:nvSpPr>
        <p:spPr>
          <a:xfrm rot="-10739846">
            <a:off x="16554094" y="6676776"/>
            <a:ext cx="4657380" cy="411543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2" name="Google Shape;782;g1ea57e2302a_0_744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3" name="Google Shape;783;g1ea57e2302a_0_744"/>
          <p:cNvSpPr txBox="1"/>
          <p:nvPr/>
        </p:nvSpPr>
        <p:spPr>
          <a:xfrm>
            <a:off x="826349" y="5210900"/>
            <a:ext cx="166353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5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9"/>
              <a:t>Caso precise de informações adicionais, quais documentos a Pessoa Gestora poderá solicitar?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Pesquisa de Satisfação e Relatório de Execução Financeira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Relatório de Execução de Metas e Cumprimento do Objeto da parceria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Relatório de Auditorias dos Órgãos de Controle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b="1" lang="en-US" sz="2699">
                <a:solidFill>
                  <a:schemeClr val="dk1"/>
                </a:solidFill>
              </a:rPr>
              <a:t>Todos os relatórios, documentos e esclarecimentos que julgar pertinente, a qualquer momento</a:t>
            </a:r>
            <a:endParaRPr b="1" i="0" sz="2699" u="none" cap="none" strike="noStrike">
              <a:solidFill>
                <a:schemeClr val="dk1"/>
              </a:solidFill>
            </a:endParaRPr>
          </a:p>
        </p:txBody>
      </p:sp>
      <p:sp>
        <p:nvSpPr>
          <p:cNvPr id="784" name="Google Shape;784;g1ea57e2302a_0_744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1ea57e2302a_0_744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g1ea57e2302a_0_744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7" name="Google Shape;787;g1ea57e2302a_0_744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8" name="Google Shape;788;g1ea57e2302a_0_744"/>
          <p:cNvSpPr/>
          <p:nvPr/>
        </p:nvSpPr>
        <p:spPr>
          <a:xfrm>
            <a:off x="456750" y="7501700"/>
            <a:ext cx="16459200" cy="589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Organic Abstract Shape      " id="793" name="Google Shape;793;g1ea57e2302a_0_757"/>
          <p:cNvSpPr/>
          <p:nvPr/>
        </p:nvSpPr>
        <p:spPr>
          <a:xfrm rot="1689905">
            <a:off x="-2547892" y="-1295296"/>
            <a:ext cx="4661467" cy="4119041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4" name="Google Shape;794;g1ea57e2302a_0_757"/>
          <p:cNvSpPr/>
          <p:nvPr/>
        </p:nvSpPr>
        <p:spPr>
          <a:xfrm>
            <a:off x="3778307" y="788801"/>
            <a:ext cx="9699658" cy="3103890"/>
          </a:xfrm>
          <a:custGeom>
            <a:rect b="b" l="l" r="r" t="t"/>
            <a:pathLst>
              <a:path extrusionOk="0"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5" name="Google Shape;795;g1ea57e2302a_0_757"/>
          <p:cNvSpPr txBox="1"/>
          <p:nvPr/>
        </p:nvSpPr>
        <p:spPr>
          <a:xfrm>
            <a:off x="300300" y="4616100"/>
            <a:ext cx="17482800" cy="56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699"/>
              <a:t>6</a:t>
            </a:r>
            <a:r>
              <a:rPr b="1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99"/>
              <a:t>Quando estiver elaborando o Parecer Técnico e Conclusivo de Análise de Prestação de Contas, o que a Pessoa Gestora deverá avaliar? </a:t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b="1" lang="en-US" sz="2699">
                <a:solidFill>
                  <a:schemeClr val="dk1"/>
                </a:solidFill>
              </a:rPr>
              <a:t>Os resultados alcançados, os benefícios e impactos, a satisfação do público-alvo e a possibilidade de continuidade das ações após conclusão.</a:t>
            </a:r>
            <a:endParaRPr b="1" i="0" sz="2699" u="none" cap="none" strike="noStrike">
              <a:solidFill>
                <a:schemeClr val="dk1"/>
              </a:solidFill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os benefícios e impactos, a satisfação do público-alvo e se a OSC conseguiu economizar recursos. 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quantas visitas técnicas foram feitas, a satisfação do público-alvo e se as prestações de contas foram entregues.</a:t>
            </a:r>
            <a:endParaRPr b="0" i="0" sz="269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98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AutoNum type="alphaLcPeriod"/>
            </a:pPr>
            <a:r>
              <a:rPr lang="en-US" sz="2699">
                <a:solidFill>
                  <a:schemeClr val="dk1"/>
                </a:solidFill>
              </a:rPr>
              <a:t>Os resultados alcançados, os benefícios e impactos, se a OSC conseguiu economizar recursos e se as prestações de contas foram entregues.</a:t>
            </a:r>
            <a:endParaRPr sz="2699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chemeClr val="dk1"/>
              </a:solidFill>
            </a:endParaRPr>
          </a:p>
        </p:txBody>
      </p:sp>
      <p:sp>
        <p:nvSpPr>
          <p:cNvPr id="796" name="Google Shape;796;g1ea57e2302a_0_757"/>
          <p:cNvSpPr txBox="1"/>
          <p:nvPr/>
        </p:nvSpPr>
        <p:spPr>
          <a:xfrm rot="-166732">
            <a:off x="3795194" y="1587442"/>
            <a:ext cx="9288122" cy="120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99"/>
              <a:buFont typeface="Arial"/>
              <a:buNone/>
            </a:pPr>
            <a:r>
              <a:rPr b="0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1ea57e2302a_0_757"/>
          <p:cNvSpPr/>
          <p:nvPr/>
        </p:nvSpPr>
        <p:spPr>
          <a:xfrm>
            <a:off x="10640497" y="2951830"/>
            <a:ext cx="2704795" cy="1249123"/>
          </a:xfrm>
          <a:custGeom>
            <a:rect b="b" l="l" r="r" t="t"/>
            <a:pathLst>
              <a:path extrusionOk="0"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8" name="Google Shape;798;g1ea57e2302a_0_757"/>
          <p:cNvSpPr/>
          <p:nvPr/>
        </p:nvSpPr>
        <p:spPr>
          <a:xfrm rot="-491452">
            <a:off x="3427992" y="149324"/>
            <a:ext cx="2242333" cy="2042562"/>
          </a:xfrm>
          <a:custGeom>
            <a:rect b="b" l="l" r="r" t="t"/>
            <a:pathLst>
              <a:path extrusionOk="0"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9" name="Google Shape;799;g1ea57e2302a_0_757"/>
          <p:cNvSpPr/>
          <p:nvPr/>
        </p:nvSpPr>
        <p:spPr>
          <a:xfrm rot="-1566986">
            <a:off x="15724723" y="2539389"/>
            <a:ext cx="1447128" cy="2074734"/>
          </a:xfrm>
          <a:custGeom>
            <a:rect b="b" l="l" r="r" t="t"/>
            <a:pathLst>
              <a:path extrusionOk="0"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0" name="Google Shape;800;g1ea57e2302a_0_757"/>
          <p:cNvSpPr/>
          <p:nvPr/>
        </p:nvSpPr>
        <p:spPr>
          <a:xfrm>
            <a:off x="133450" y="5988925"/>
            <a:ext cx="17886300" cy="943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805" name="Google Shape;805;p16"/>
          <p:cNvSpPr/>
          <p:nvPr/>
        </p:nvSpPr>
        <p:spPr>
          <a:xfrm rot="-7133115">
            <a:off x="-629562" y="6814518"/>
            <a:ext cx="5350632" cy="4689099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806" name="Google Shape;806;p16"/>
          <p:cNvSpPr/>
          <p:nvPr/>
        </p:nvSpPr>
        <p:spPr>
          <a:xfrm rot="1688332">
            <a:off x="-2545275" y="-1296673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807" name="Google Shape;807;p16"/>
          <p:cNvSpPr/>
          <p:nvPr/>
        </p:nvSpPr>
        <p:spPr>
          <a:xfrm rot="-10736244">
            <a:off x="16557000" y="6675012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8" name="Google Shape;808;p16"/>
          <p:cNvSpPr/>
          <p:nvPr/>
        </p:nvSpPr>
        <p:spPr>
          <a:xfrm rot="-491967">
            <a:off x="4366081" y="1559751"/>
            <a:ext cx="1707111" cy="1555022"/>
          </a:xfrm>
          <a:custGeom>
            <a:rect b="b" l="l" r="r" t="t"/>
            <a:pathLst>
              <a:path extrusionOk="0" h="1555022" w="1707111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9" name="Google Shape;809;p16"/>
          <p:cNvSpPr/>
          <p:nvPr/>
        </p:nvSpPr>
        <p:spPr>
          <a:xfrm rot="-1566986">
            <a:off x="12115547" y="7478023"/>
            <a:ext cx="1480151" cy="2122081"/>
          </a:xfrm>
          <a:custGeom>
            <a:rect b="b" l="l" r="r" t="t"/>
            <a:pathLst>
              <a:path extrusionOk="0"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0" name="Google Shape;810;p16"/>
          <p:cNvSpPr txBox="1"/>
          <p:nvPr/>
        </p:nvSpPr>
        <p:spPr>
          <a:xfrm>
            <a:off x="4955707" y="2446676"/>
            <a:ext cx="8376600" cy="5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73"/>
              <a:buFont typeface="Arial"/>
              <a:buNone/>
            </a:pPr>
            <a:r>
              <a:rPr b="0" i="0" lang="en-US" sz="112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Obrigada pela presença!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32" name="Google Shape;132;g1ea57e2302a_0_123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33" name="Google Shape;133;g1ea57e2302a_0_123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34" name="Google Shape;134;g1ea57e2302a_0_123"/>
          <p:cNvSpPr/>
          <p:nvPr/>
        </p:nvSpPr>
        <p:spPr>
          <a:xfrm rot="-10735319">
            <a:off x="15580656" y="80025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5" name="Google Shape;135;g1ea57e2302a_0_123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1ea57e2302a_0_123"/>
          <p:cNvSpPr txBox="1"/>
          <p:nvPr/>
        </p:nvSpPr>
        <p:spPr>
          <a:xfrm>
            <a:off x="2820475" y="18652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Pessoa Gestora da Parceria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137" name="Google Shape;137;g1ea57e2302a_0_123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8" name="Google Shape;138;g1ea57e2302a_0_123"/>
          <p:cNvPicPr preferRelativeResize="0"/>
          <p:nvPr/>
        </p:nvPicPr>
        <p:blipFill rotWithShape="1">
          <a:blip r:embed="rId5">
            <a:alphaModFix/>
          </a:blip>
          <a:srcRect b="17661" l="21045" r="25689" t="0"/>
          <a:stretch/>
        </p:blipFill>
        <p:spPr>
          <a:xfrm>
            <a:off x="1222000" y="3547900"/>
            <a:ext cx="3551474" cy="54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a57e2302a_0_123"/>
          <p:cNvSpPr/>
          <p:nvPr/>
        </p:nvSpPr>
        <p:spPr>
          <a:xfrm flipH="1">
            <a:off x="4209950" y="3200400"/>
            <a:ext cx="1571700" cy="1163400"/>
          </a:xfrm>
          <a:prstGeom prst="wedgeRoundRectCallout">
            <a:avLst>
              <a:gd fmla="val 41296" name="adj1"/>
              <a:gd fmla="val 93861" name="adj2"/>
              <a:gd fmla="val 0" name="adj3"/>
            </a:avLst>
          </a:prstGeom>
          <a:solidFill>
            <a:srgbClr val="EEEEEE"/>
          </a:solidFill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Neucha"/>
                <a:ea typeface="Neucha"/>
                <a:cs typeface="Neucha"/>
                <a:sym typeface="Neucha"/>
              </a:rPr>
              <a:t>OLÁ!</a:t>
            </a:r>
            <a:endParaRPr b="0" i="0" sz="4300" u="none" cap="none" strike="noStrike">
              <a:solidFill>
                <a:srgbClr val="000000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40" name="Google Shape;140;g1ea57e2302a_0_123"/>
          <p:cNvSpPr/>
          <p:nvPr/>
        </p:nvSpPr>
        <p:spPr>
          <a:xfrm>
            <a:off x="7601400" y="3200400"/>
            <a:ext cx="8973900" cy="157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latin typeface="KoHo"/>
                <a:ea typeface="KoHo"/>
                <a:cs typeface="KoHo"/>
                <a:sym typeface="KoHo"/>
              </a:rPr>
              <a:t>A</a:t>
            </a:r>
            <a:r>
              <a:rPr b="1" lang="en-US" sz="2600">
                <a:latin typeface="KoHo"/>
                <a:ea typeface="KoHo"/>
                <a:cs typeface="KoHo"/>
                <a:sym typeface="KoHo"/>
              </a:rPr>
              <a:t>companhar e fiscalizar a execução da parceria</a:t>
            </a:r>
            <a:endParaRPr b="1" i="0" sz="2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41" name="Google Shape;141;g1ea57e2302a_0_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6975" y="3359999"/>
            <a:ext cx="1382083" cy="1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ea57e2302a_0_123"/>
          <p:cNvSpPr/>
          <p:nvPr/>
        </p:nvSpPr>
        <p:spPr>
          <a:xfrm>
            <a:off x="7601400" y="5109475"/>
            <a:ext cx="8973900" cy="157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latin typeface="KoHo"/>
                <a:ea typeface="KoHo"/>
                <a:cs typeface="KoHo"/>
                <a:sym typeface="KoHo"/>
              </a:rPr>
              <a:t>I</a:t>
            </a:r>
            <a:r>
              <a:rPr b="1" lang="en-US" sz="2600">
                <a:latin typeface="KoHo"/>
                <a:ea typeface="KoHo"/>
                <a:cs typeface="KoHo"/>
                <a:sym typeface="KoHo"/>
              </a:rPr>
              <a:t>nformar ao seu superior hierárquico problemas na execução ou indícios de irregularidades na gestão dos recursos e as providências adotadas </a:t>
            </a:r>
            <a:endParaRPr b="1" i="0" sz="2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43" name="Google Shape;143;g1ea57e2302a_0_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6982" y="5262033"/>
            <a:ext cx="1382075" cy="14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ea57e2302a_0_123"/>
          <p:cNvSpPr/>
          <p:nvPr/>
        </p:nvSpPr>
        <p:spPr>
          <a:xfrm>
            <a:off x="7601400" y="7170950"/>
            <a:ext cx="8973900" cy="157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latin typeface="KoHo"/>
                <a:ea typeface="KoHo"/>
                <a:cs typeface="KoHo"/>
                <a:sym typeface="KoHo"/>
              </a:rPr>
              <a:t>Analisar</a:t>
            </a:r>
            <a:r>
              <a:rPr b="1" lang="en-US" sz="2600">
                <a:latin typeface="KoHo"/>
                <a:ea typeface="KoHo"/>
                <a:cs typeface="KoHo"/>
                <a:sym typeface="KoHo"/>
              </a:rPr>
              <a:t> documentos da OSC e Emitir pareceres</a:t>
            </a:r>
            <a:endParaRPr b="1" i="0" sz="2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45" name="Google Shape;145;g1ea57e2302a_0_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4125" y="7334225"/>
            <a:ext cx="1382075" cy="14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50" name="Google Shape;150;g1ea57e2302a_0_78"/>
          <p:cNvSpPr/>
          <p:nvPr/>
        </p:nvSpPr>
        <p:spPr>
          <a:xfrm rot="-7131579">
            <a:off x="-850466" y="81146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51" name="Google Shape;151;g1ea57e2302a_0_78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52" name="Google Shape;152;g1ea57e2302a_0_78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g1ea57e2302a_0_78"/>
          <p:cNvGrpSpPr/>
          <p:nvPr/>
        </p:nvGrpSpPr>
        <p:grpSpPr>
          <a:xfrm>
            <a:off x="1816450" y="701399"/>
            <a:ext cx="12149141" cy="8685238"/>
            <a:chOff x="0" y="0"/>
            <a:chExt cx="16549709" cy="10778404"/>
          </a:xfrm>
        </p:grpSpPr>
        <p:sp>
          <p:nvSpPr>
            <p:cNvPr id="154" name="Google Shape;154;g1ea57e2302a_0_78"/>
            <p:cNvSpPr/>
            <p:nvPr/>
          </p:nvSpPr>
          <p:spPr>
            <a:xfrm>
              <a:off x="31750" y="31750"/>
              <a:ext cx="16486209" cy="10714903"/>
            </a:xfrm>
            <a:custGeom>
              <a:rect b="b" l="l" r="r" t="t"/>
              <a:pathLst>
                <a:path extrusionOk="0" h="10714903" w="16486209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1ea57e2302a_0_78"/>
            <p:cNvSpPr/>
            <p:nvPr/>
          </p:nvSpPr>
          <p:spPr>
            <a:xfrm>
              <a:off x="0" y="0"/>
              <a:ext cx="16549709" cy="10778404"/>
            </a:xfrm>
            <a:custGeom>
              <a:rect b="b" l="l" r="r" t="t"/>
              <a:pathLst>
                <a:path extrusionOk="0" h="10778404" w="16549709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g1ea57e2302a_0_78"/>
          <p:cNvCxnSpPr/>
          <p:nvPr/>
        </p:nvCxnSpPr>
        <p:spPr>
          <a:xfrm rot="10800000">
            <a:off x="1967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g1ea57e2302a_0_78"/>
          <p:cNvSpPr txBox="1"/>
          <p:nvPr/>
        </p:nvSpPr>
        <p:spPr>
          <a:xfrm>
            <a:off x="2058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158" name="Google Shape;158;g1ea57e2302a_0_78"/>
          <p:cNvSpPr/>
          <p:nvPr/>
        </p:nvSpPr>
        <p:spPr>
          <a:xfrm rot="-3586473">
            <a:off x="219521" y="5882917"/>
            <a:ext cx="1511410" cy="1376757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g1ea57e2302a_0_78"/>
          <p:cNvSpPr txBox="1"/>
          <p:nvPr/>
        </p:nvSpPr>
        <p:spPr>
          <a:xfrm>
            <a:off x="3021250" y="3743400"/>
            <a:ext cx="9697500" cy="25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-US" sz="3900">
                <a:solidFill>
                  <a:srgbClr val="333333"/>
                </a:solidFill>
              </a:rPr>
              <a:t>Quais os </a:t>
            </a:r>
            <a:r>
              <a:rPr b="1" lang="en-US" sz="3900">
                <a:solidFill>
                  <a:srgbClr val="333333"/>
                </a:solidFill>
              </a:rPr>
              <a:t>mecanismos</a:t>
            </a:r>
            <a:r>
              <a:rPr b="1" lang="en-US" sz="3900">
                <a:solidFill>
                  <a:srgbClr val="333333"/>
                </a:solidFill>
              </a:rPr>
              <a:t> de</a:t>
            </a:r>
            <a:r>
              <a:rPr b="1" lang="en-US" sz="3900">
                <a:solidFill>
                  <a:srgbClr val="333333"/>
                </a:solidFill>
              </a:rPr>
              <a:t> monitoramento e avaliação da parceria</a:t>
            </a:r>
            <a:r>
              <a:rPr b="1" i="0" lang="en-US" sz="3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US" sz="3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785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708"/>
              <a:buFont typeface="Arial"/>
              <a:buNone/>
            </a:pPr>
            <a:r>
              <a:t/>
            </a:r>
            <a:endParaRPr b="0" i="0" sz="170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64" name="Google Shape;164;g1ea57e2302a_0_65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65" name="Google Shape;165;g1ea57e2302a_0_65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66" name="Google Shape;166;g1ea57e2302a_0_65"/>
          <p:cNvSpPr/>
          <p:nvPr/>
        </p:nvSpPr>
        <p:spPr>
          <a:xfrm rot="-10728603">
            <a:off x="15825396" y="8113152"/>
            <a:ext cx="3924088" cy="2983673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7" name="Google Shape;167;g1ea57e2302a_0_65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g1ea57e2302a_0_65"/>
          <p:cNvSpPr txBox="1"/>
          <p:nvPr/>
        </p:nvSpPr>
        <p:spPr>
          <a:xfrm>
            <a:off x="3277663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169" name="Google Shape;169;g1ea57e2302a_0_65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170" name="Google Shape;170;g1ea57e2302a_0_65"/>
          <p:cNvSpPr/>
          <p:nvPr/>
        </p:nvSpPr>
        <p:spPr>
          <a:xfrm>
            <a:off x="14014200" y="2938450"/>
            <a:ext cx="3251403" cy="4414385"/>
          </a:xfrm>
          <a:custGeom>
            <a:rect b="b" l="l" r="r" t="t"/>
            <a:pathLst>
              <a:path extrusionOk="0"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g1ea57e2302a_0_65"/>
          <p:cNvSpPr txBox="1"/>
          <p:nvPr/>
        </p:nvSpPr>
        <p:spPr>
          <a:xfrm>
            <a:off x="14184800" y="3599575"/>
            <a:ext cx="2838900" cy="4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Art. 47. </a:t>
            </a:r>
            <a:endParaRPr sz="21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§ 1º Os procedimentos de fiscalização serão regulamentados por ato específico de cada Órgão ou ente da Administração Direta e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2100"/>
              <a:t>Indireta</a:t>
            </a:r>
            <a:r>
              <a:rPr lang="en-US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85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600">
                <a:solidFill>
                  <a:srgbClr val="333333"/>
                </a:solidFill>
              </a:rPr>
              <a:t>DECRETO Nº 57.575/2016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8">
              <a:solidFill>
                <a:schemeClr val="dk1"/>
              </a:solidFill>
            </a:endParaRPr>
          </a:p>
        </p:txBody>
      </p:sp>
      <p:sp>
        <p:nvSpPr>
          <p:cNvPr id="172" name="Google Shape;172;g1ea57e2302a_0_65"/>
          <p:cNvSpPr/>
          <p:nvPr/>
        </p:nvSpPr>
        <p:spPr>
          <a:xfrm>
            <a:off x="1456275" y="3776875"/>
            <a:ext cx="121914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73" name="Google Shape;173;g1ea57e2302a_0_65"/>
          <p:cNvSpPr/>
          <p:nvPr/>
        </p:nvSpPr>
        <p:spPr>
          <a:xfrm>
            <a:off x="1456274" y="4971425"/>
            <a:ext cx="119430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RELATÓRIO TÉCNICO DE MONITORAMENTO E AVALIAÇÃO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74" name="Google Shape;174;g1ea57e2302a_0_65"/>
          <p:cNvSpPr/>
          <p:nvPr/>
        </p:nvSpPr>
        <p:spPr>
          <a:xfrm>
            <a:off x="1456274" y="6262850"/>
            <a:ext cx="119430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latin typeface="KoHo"/>
                <a:ea typeface="KoHo"/>
                <a:cs typeface="KoHo"/>
                <a:sym typeface="KoHo"/>
              </a:rPr>
              <a:t>PESQUISA DE SATISFAÇÃO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ea57e2302a_0_65"/>
          <p:cNvSpPr/>
          <p:nvPr/>
        </p:nvSpPr>
        <p:spPr>
          <a:xfrm>
            <a:off x="1456269" y="7546073"/>
            <a:ext cx="13189200" cy="65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PARECER TÉCNICO CONCLUSIVO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D</a:t>
            </a: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 ANÁLISE DE PRESTAÇÃO DE CONTAS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76" name="Google Shape;176;g1ea57e2302a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3812" y="4780410"/>
            <a:ext cx="1156697" cy="105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ea57e2302a_0_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7133" y="7391904"/>
            <a:ext cx="1156697" cy="105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ea57e2302a_0_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9925" y="3598150"/>
            <a:ext cx="1156698" cy="105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ea57e2302a_0_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3810" y="6086152"/>
            <a:ext cx="1156698" cy="105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184" name="Google Shape;184;g1ea57e2302a_0_232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85" name="Google Shape;185;g1ea57e2302a_0_232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186" name="Google Shape;186;g1ea57e2302a_0_232"/>
          <p:cNvSpPr/>
          <p:nvPr/>
        </p:nvSpPr>
        <p:spPr>
          <a:xfrm rot="-10735319">
            <a:off x="15428256" y="7392939"/>
            <a:ext cx="4331467" cy="370402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87" name="Google Shape;187;g1ea57e2302a_0_232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g1ea57e2302a_0_232"/>
          <p:cNvSpPr/>
          <p:nvPr/>
        </p:nvSpPr>
        <p:spPr>
          <a:xfrm>
            <a:off x="1553975" y="4228075"/>
            <a:ext cx="4228200" cy="21264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6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189" name="Google Shape;189;g1ea57e2302a_0_232"/>
          <p:cNvGrpSpPr/>
          <p:nvPr/>
        </p:nvGrpSpPr>
        <p:grpSpPr>
          <a:xfrm>
            <a:off x="7372950" y="2446386"/>
            <a:ext cx="878681" cy="820765"/>
            <a:chOff x="1813" y="0"/>
            <a:chExt cx="809173" cy="812800"/>
          </a:xfrm>
        </p:grpSpPr>
        <p:sp>
          <p:nvSpPr>
            <p:cNvPr id="190" name="Google Shape;190;g1ea57e2302a_0_2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1ea57e2302a_0_23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192" name="Google Shape;192;g1ea57e2302a_0_232"/>
          <p:cNvGrpSpPr/>
          <p:nvPr/>
        </p:nvGrpSpPr>
        <p:grpSpPr>
          <a:xfrm>
            <a:off x="7372950" y="3663652"/>
            <a:ext cx="878681" cy="820765"/>
            <a:chOff x="1813" y="0"/>
            <a:chExt cx="809173" cy="812800"/>
          </a:xfrm>
        </p:grpSpPr>
        <p:sp>
          <p:nvSpPr>
            <p:cNvPr id="193" name="Google Shape;193;g1ea57e2302a_0_2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1ea57e2302a_0_23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195" name="Google Shape;195;g1ea57e2302a_0_232"/>
          <p:cNvGrpSpPr/>
          <p:nvPr/>
        </p:nvGrpSpPr>
        <p:grpSpPr>
          <a:xfrm>
            <a:off x="7372950" y="4880894"/>
            <a:ext cx="878681" cy="820765"/>
            <a:chOff x="1813" y="0"/>
            <a:chExt cx="809173" cy="812800"/>
          </a:xfrm>
        </p:grpSpPr>
        <p:sp>
          <p:nvSpPr>
            <p:cNvPr id="196" name="Google Shape;196;g1ea57e2302a_0_2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1ea57e2302a_0_23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198" name="Google Shape;198;g1ea57e2302a_0_232"/>
          <p:cNvGrpSpPr/>
          <p:nvPr/>
        </p:nvGrpSpPr>
        <p:grpSpPr>
          <a:xfrm>
            <a:off x="7372950" y="6098136"/>
            <a:ext cx="878681" cy="820765"/>
            <a:chOff x="1813" y="0"/>
            <a:chExt cx="809173" cy="812800"/>
          </a:xfrm>
        </p:grpSpPr>
        <p:sp>
          <p:nvSpPr>
            <p:cNvPr id="199" name="Google Shape;199;g1ea57e2302a_0_2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ea57e2302a_0_23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01" name="Google Shape;201;g1ea57e2302a_0_232"/>
          <p:cNvSpPr/>
          <p:nvPr/>
        </p:nvSpPr>
        <p:spPr>
          <a:xfrm>
            <a:off x="8251700" y="7313885"/>
            <a:ext cx="7467900" cy="86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02" name="Google Shape;202;g1ea57e2302a_0_232"/>
          <p:cNvSpPr/>
          <p:nvPr/>
        </p:nvSpPr>
        <p:spPr>
          <a:xfrm>
            <a:off x="8251700" y="6073080"/>
            <a:ext cx="7467900" cy="86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03" name="Google Shape;203;g1ea57e2302a_0_232"/>
          <p:cNvGrpSpPr/>
          <p:nvPr/>
        </p:nvGrpSpPr>
        <p:grpSpPr>
          <a:xfrm>
            <a:off x="7372950" y="7315378"/>
            <a:ext cx="878681" cy="820765"/>
            <a:chOff x="1813" y="0"/>
            <a:chExt cx="809173" cy="812800"/>
          </a:xfrm>
        </p:grpSpPr>
        <p:sp>
          <p:nvSpPr>
            <p:cNvPr id="204" name="Google Shape;204;g1ea57e2302a_0_2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ea57e2302a_0_23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06" name="Google Shape;206;g1ea57e2302a_0_232"/>
          <p:cNvSpPr/>
          <p:nvPr/>
        </p:nvSpPr>
        <p:spPr>
          <a:xfrm>
            <a:off x="8251700" y="4858777"/>
            <a:ext cx="7467900" cy="86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07" name="Google Shape;207;g1ea57e2302a_0_232"/>
          <p:cNvSpPr/>
          <p:nvPr/>
        </p:nvSpPr>
        <p:spPr>
          <a:xfrm>
            <a:off x="8251700" y="3644475"/>
            <a:ext cx="7467900" cy="86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Comunicação visual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08" name="Google Shape;208;g1ea57e2302a_0_232"/>
          <p:cNvSpPr/>
          <p:nvPr/>
        </p:nvSpPr>
        <p:spPr>
          <a:xfrm>
            <a:off x="8251700" y="2435225"/>
            <a:ext cx="7467900" cy="86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4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213" name="Google Shape;213;g1ea57e2302a_0_223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214" name="Google Shape;214;g1ea57e2302a_0_223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15" name="Google Shape;215;g1ea57e2302a_0_223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g1ea57e2302a_0_223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217" name="Google Shape;217;g1ea57e2302a_0_223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218" name="Google Shape;218;g1ea57e2302a_0_223"/>
          <p:cNvSpPr/>
          <p:nvPr/>
        </p:nvSpPr>
        <p:spPr>
          <a:xfrm>
            <a:off x="673775" y="6254775"/>
            <a:ext cx="2734500" cy="15678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2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19" name="Google Shape;219;g1ea57e2302a_0_223"/>
          <p:cNvGrpSpPr/>
          <p:nvPr/>
        </p:nvGrpSpPr>
        <p:grpSpPr>
          <a:xfrm>
            <a:off x="4092207" y="5938504"/>
            <a:ext cx="596846" cy="610413"/>
            <a:chOff x="1813" y="0"/>
            <a:chExt cx="809173" cy="812800"/>
          </a:xfrm>
        </p:grpSpPr>
        <p:sp>
          <p:nvSpPr>
            <p:cNvPr id="220" name="Google Shape;220;g1ea57e2302a_0_2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1ea57e2302a_0_22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22" name="Google Shape;222;g1ea57e2302a_0_223"/>
          <p:cNvGrpSpPr/>
          <p:nvPr/>
        </p:nvGrpSpPr>
        <p:grpSpPr>
          <a:xfrm>
            <a:off x="4092207" y="6843809"/>
            <a:ext cx="596846" cy="610413"/>
            <a:chOff x="1813" y="0"/>
            <a:chExt cx="809173" cy="812800"/>
          </a:xfrm>
        </p:grpSpPr>
        <p:sp>
          <p:nvSpPr>
            <p:cNvPr id="223" name="Google Shape;223;g1ea57e2302a_0_2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1ea57e2302a_0_22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25" name="Google Shape;225;g1ea57e2302a_0_223"/>
          <p:cNvGrpSpPr/>
          <p:nvPr/>
        </p:nvGrpSpPr>
        <p:grpSpPr>
          <a:xfrm>
            <a:off x="4092207" y="7749113"/>
            <a:ext cx="596846" cy="610413"/>
            <a:chOff x="1813" y="0"/>
            <a:chExt cx="809173" cy="812800"/>
          </a:xfrm>
        </p:grpSpPr>
        <p:sp>
          <p:nvSpPr>
            <p:cNvPr id="226" name="Google Shape;226;g1ea57e2302a_0_2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1ea57e2302a_0_22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28" name="Google Shape;228;g1ea57e2302a_0_223"/>
          <p:cNvSpPr/>
          <p:nvPr/>
        </p:nvSpPr>
        <p:spPr>
          <a:xfrm>
            <a:off x="4685189" y="7724750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29" name="Google Shape;229;g1ea57e2302a_0_223"/>
          <p:cNvSpPr/>
          <p:nvPr/>
        </p:nvSpPr>
        <p:spPr>
          <a:xfrm>
            <a:off x="4685189" y="6809822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30" name="Google Shape;230;g1ea57e2302a_0_223"/>
          <p:cNvSpPr/>
          <p:nvPr/>
        </p:nvSpPr>
        <p:spPr>
          <a:xfrm>
            <a:off x="4685189" y="5914435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31" name="Google Shape;231;g1ea57e2302a_0_223"/>
          <p:cNvGrpSpPr/>
          <p:nvPr/>
        </p:nvGrpSpPr>
        <p:grpSpPr>
          <a:xfrm>
            <a:off x="3098813" y="3841175"/>
            <a:ext cx="775754" cy="787441"/>
            <a:chOff x="1813" y="0"/>
            <a:chExt cx="809173" cy="812800"/>
          </a:xfrm>
        </p:grpSpPr>
        <p:sp>
          <p:nvSpPr>
            <p:cNvPr id="232" name="Google Shape;232;g1ea57e2302a_0_2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1ea57e2302a_0_223"/>
            <p:cNvSpPr txBox="1"/>
            <p:nvPr/>
          </p:nvSpPr>
          <p:spPr>
            <a:xfrm>
              <a:off x="188524" y="152974"/>
              <a:ext cx="4272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33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34" name="Google Shape;234;g1ea57e2302a_0_223"/>
          <p:cNvGrpSpPr/>
          <p:nvPr/>
        </p:nvGrpSpPr>
        <p:grpSpPr>
          <a:xfrm>
            <a:off x="4134482" y="5056950"/>
            <a:ext cx="596846" cy="610413"/>
            <a:chOff x="1813" y="0"/>
            <a:chExt cx="809173" cy="812800"/>
          </a:xfrm>
        </p:grpSpPr>
        <p:sp>
          <p:nvSpPr>
            <p:cNvPr id="235" name="Google Shape;235;g1ea57e2302a_0_2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1ea57e2302a_0_22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37" name="Google Shape;237;g1ea57e2302a_0_223"/>
          <p:cNvSpPr/>
          <p:nvPr/>
        </p:nvSpPr>
        <p:spPr>
          <a:xfrm>
            <a:off x="4727464" y="5042799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Comunicação visual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38" name="Google Shape;238;g1ea57e2302a_0_223"/>
          <p:cNvSpPr/>
          <p:nvPr/>
        </p:nvSpPr>
        <p:spPr>
          <a:xfrm>
            <a:off x="3874563" y="3697175"/>
            <a:ext cx="5720100" cy="110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39" name="Google Shape;239;g1ea57e2302a_0_223"/>
          <p:cNvSpPr/>
          <p:nvPr/>
        </p:nvSpPr>
        <p:spPr>
          <a:xfrm>
            <a:off x="9970113" y="4050275"/>
            <a:ext cx="6318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ea57e2302a_0_223"/>
          <p:cNvSpPr/>
          <p:nvPr/>
        </p:nvSpPr>
        <p:spPr>
          <a:xfrm>
            <a:off x="10977375" y="3065325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Acessibilidade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41" name="Google Shape;241;g1ea57e2302a_0_223"/>
          <p:cNvSpPr/>
          <p:nvPr/>
        </p:nvSpPr>
        <p:spPr>
          <a:xfrm>
            <a:off x="10977375" y="3971875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Segurança contra incêndios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42" name="Google Shape;242;g1ea57e2302a_0_223"/>
          <p:cNvSpPr/>
          <p:nvPr/>
        </p:nvSpPr>
        <p:spPr>
          <a:xfrm>
            <a:off x="10977375" y="4878411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Recursos mínimos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KoHo Medium"/>
                <a:ea typeface="KoHo Medium"/>
                <a:cs typeface="KoHo Medium"/>
                <a:sym typeface="KoHo Medium"/>
              </a:rPr>
              <a:t>(água, esgoto, energia, internet)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243" name="Google Shape;243;g1ea57e2302a_0_223"/>
          <p:cNvSpPr/>
          <p:nvPr/>
        </p:nvSpPr>
        <p:spPr>
          <a:xfrm>
            <a:off x="10977369" y="5784922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Salas individuais e número de cômodos necessários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44" name="Google Shape;244;g1ea57e2302a_0_223"/>
          <p:cNvSpPr/>
          <p:nvPr/>
        </p:nvSpPr>
        <p:spPr>
          <a:xfrm>
            <a:off x="10977369" y="6691458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Condições aparentes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KoHo Medium"/>
                <a:ea typeface="KoHo Medium"/>
                <a:cs typeface="KoHo Medium"/>
                <a:sym typeface="KoHo Medium"/>
              </a:rPr>
              <a:t>(mofo, infiltração)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245" name="Google Shape;245;g1ea57e2302a_0_223"/>
          <p:cNvSpPr/>
          <p:nvPr/>
        </p:nvSpPr>
        <p:spPr>
          <a:xfrm>
            <a:off x="10977369" y="7597994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Mobiliários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KoHo Medium"/>
                <a:ea typeface="KoHo Medium"/>
                <a:cs typeface="KoHo Medium"/>
                <a:sym typeface="KoHo Medium"/>
              </a:rPr>
              <a:t>(mesas, cadeiras, computadores)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246" name="Google Shape;246;g1ea57e2302a_0_223"/>
          <p:cNvSpPr/>
          <p:nvPr/>
        </p:nvSpPr>
        <p:spPr>
          <a:xfrm>
            <a:off x="10977369" y="8504530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Imobilizados com recursos da parceria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KoHo Medium"/>
                <a:ea typeface="KoHo Medium"/>
                <a:cs typeface="KoHo Medium"/>
                <a:sym typeface="KoHo Medium"/>
              </a:rPr>
              <a:t> (bens duráveis)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een Wavy Corner Border" id="251" name="Google Shape;251;g1ea57e2302a_0_214"/>
          <p:cNvSpPr/>
          <p:nvPr/>
        </p:nvSpPr>
        <p:spPr>
          <a:xfrm rot="-7131579">
            <a:off x="-1002866" y="7962262"/>
            <a:ext cx="3436532" cy="3253036"/>
          </a:xfrm>
          <a:custGeom>
            <a:rect b="b" l="l" r="r" t="t"/>
            <a:pathLst>
              <a:path extrusionOk="0" h="4689099" w="5350632">
                <a:moveTo>
                  <a:pt x="0" y="0"/>
                </a:moveTo>
                <a:lnTo>
                  <a:pt x="5350632" y="0"/>
                </a:lnTo>
                <a:lnTo>
                  <a:pt x="5350632" y="4689099"/>
                </a:lnTo>
                <a:lnTo>
                  <a:pt x="0" y="4689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Organic Abstract Shape      " id="252" name="Google Shape;252;g1ea57e2302a_0_214"/>
          <p:cNvSpPr/>
          <p:nvPr/>
        </p:nvSpPr>
        <p:spPr>
          <a:xfrm rot="1689492">
            <a:off x="-2421994" y="-1399156"/>
            <a:ext cx="4119785" cy="3732367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53" name="Google Shape;253;g1ea57e2302a_0_214"/>
          <p:cNvCxnSpPr/>
          <p:nvPr/>
        </p:nvCxnSpPr>
        <p:spPr>
          <a:xfrm rot="10800000">
            <a:off x="2348700" y="1809500"/>
            <a:ext cx="11665500" cy="114000"/>
          </a:xfrm>
          <a:prstGeom prst="straightConnector1">
            <a:avLst/>
          </a:prstGeom>
          <a:noFill/>
          <a:ln cap="flat" cmpd="sng" w="38100">
            <a:solidFill>
              <a:srgbClr val="8B6B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g1ea57e2302a_0_214"/>
          <p:cNvSpPr txBox="1"/>
          <p:nvPr/>
        </p:nvSpPr>
        <p:spPr>
          <a:xfrm>
            <a:off x="3277675" y="2093825"/>
            <a:ext cx="11846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-US" sz="2400"/>
              <a:t> Quais os mecanismos de monitoramento e avaliação da parceria?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255" name="Google Shape;255;g1ea57e2302a_0_214"/>
          <p:cNvSpPr txBox="1"/>
          <p:nvPr/>
        </p:nvSpPr>
        <p:spPr>
          <a:xfrm>
            <a:off x="2439425" y="1058900"/>
            <a:ext cx="1166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Avaliação dos Serviços Prestados pela Entidade Parceira</a:t>
            </a:r>
            <a:r>
              <a:rPr lang="en-US" sz="100">
                <a:solidFill>
                  <a:schemeClr val="dk1"/>
                </a:solidFill>
              </a:rPr>
              <a:t> </a:t>
            </a:r>
            <a:endParaRPr i="0" sz="200" u="none" cap="none" strike="noStrike">
              <a:solidFill>
                <a:srgbClr val="000000"/>
              </a:solidFill>
            </a:endParaRPr>
          </a:p>
        </p:txBody>
      </p:sp>
      <p:sp>
        <p:nvSpPr>
          <p:cNvPr id="256" name="Google Shape;256;g1ea57e2302a_0_214"/>
          <p:cNvSpPr/>
          <p:nvPr/>
        </p:nvSpPr>
        <p:spPr>
          <a:xfrm>
            <a:off x="673775" y="6254775"/>
            <a:ext cx="2734500" cy="15678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KoHo"/>
                <a:ea typeface="KoHo"/>
                <a:cs typeface="KoHo"/>
                <a:sym typeface="KoHo"/>
              </a:rPr>
              <a:t>RELATÓRIO DE VISITA TÉCNICA</a:t>
            </a:r>
            <a:endParaRPr b="1" i="0" sz="2200" u="none" cap="none" strike="noStrike">
              <a:solidFill>
                <a:srgbClr val="FFFFFF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57" name="Google Shape;257;g1ea57e2302a_0_214"/>
          <p:cNvGrpSpPr/>
          <p:nvPr/>
        </p:nvGrpSpPr>
        <p:grpSpPr>
          <a:xfrm>
            <a:off x="4092207" y="5938504"/>
            <a:ext cx="596846" cy="610413"/>
            <a:chOff x="1813" y="0"/>
            <a:chExt cx="809173" cy="812800"/>
          </a:xfrm>
        </p:grpSpPr>
        <p:sp>
          <p:nvSpPr>
            <p:cNvPr id="258" name="Google Shape;258;g1ea57e2302a_0_2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ea57e2302a_0_21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3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60" name="Google Shape;260;g1ea57e2302a_0_214"/>
          <p:cNvGrpSpPr/>
          <p:nvPr/>
        </p:nvGrpSpPr>
        <p:grpSpPr>
          <a:xfrm>
            <a:off x="4092207" y="6843809"/>
            <a:ext cx="596846" cy="610413"/>
            <a:chOff x="1813" y="0"/>
            <a:chExt cx="809173" cy="812800"/>
          </a:xfrm>
        </p:grpSpPr>
        <p:sp>
          <p:nvSpPr>
            <p:cNvPr id="261" name="Google Shape;261;g1ea57e2302a_0_2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ea57e2302a_0_21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4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grpSp>
        <p:nvGrpSpPr>
          <p:cNvPr id="263" name="Google Shape;263;g1ea57e2302a_0_214"/>
          <p:cNvGrpSpPr/>
          <p:nvPr/>
        </p:nvGrpSpPr>
        <p:grpSpPr>
          <a:xfrm>
            <a:off x="4092207" y="7749113"/>
            <a:ext cx="596846" cy="610413"/>
            <a:chOff x="1813" y="0"/>
            <a:chExt cx="809173" cy="812800"/>
          </a:xfrm>
        </p:grpSpPr>
        <p:sp>
          <p:nvSpPr>
            <p:cNvPr id="264" name="Google Shape;264;g1ea57e2302a_0_2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1ea57e2302a_0_21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5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66" name="Google Shape;266;g1ea57e2302a_0_214"/>
          <p:cNvSpPr/>
          <p:nvPr/>
        </p:nvSpPr>
        <p:spPr>
          <a:xfrm>
            <a:off x="4685189" y="7724750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Cumprimento das metas e o acompanhamento dos indicadores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67" name="Google Shape;267;g1ea57e2302a_0_214"/>
          <p:cNvSpPr/>
          <p:nvPr/>
        </p:nvSpPr>
        <p:spPr>
          <a:xfrm>
            <a:off x="4685189" y="6809822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Atividades e o cronograma de execução da parceria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68" name="Google Shape;268;g1ea57e2302a_0_214"/>
          <p:cNvSpPr/>
          <p:nvPr/>
        </p:nvSpPr>
        <p:spPr>
          <a:xfrm>
            <a:off x="4685189" y="5914435"/>
            <a:ext cx="4867200" cy="634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Quadro de profissionais</a:t>
            </a:r>
            <a:endParaRPr b="1" i="0" sz="16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69" name="Google Shape;269;g1ea57e2302a_0_214"/>
          <p:cNvSpPr/>
          <p:nvPr/>
        </p:nvSpPr>
        <p:spPr>
          <a:xfrm>
            <a:off x="4689050" y="3453087"/>
            <a:ext cx="4867200" cy="660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Espaço e infraestrutura do local de execução da parceria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70" name="Google Shape;270;g1ea57e2302a_0_214"/>
          <p:cNvSpPr/>
          <p:nvPr/>
        </p:nvSpPr>
        <p:spPr>
          <a:xfrm>
            <a:off x="9996625" y="4824500"/>
            <a:ext cx="6318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ea57e2302a_0_214"/>
          <p:cNvSpPr/>
          <p:nvPr/>
        </p:nvSpPr>
        <p:spPr>
          <a:xfrm>
            <a:off x="11068800" y="4241413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Logos d</a:t>
            </a:r>
            <a:r>
              <a:rPr b="1" lang="en-US" sz="2000">
                <a:latin typeface="KoHo"/>
                <a:ea typeface="KoHo"/>
                <a:cs typeface="KoHo"/>
                <a:sym typeface="KoHo"/>
              </a:rPr>
              <a:t>o Órgão 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PMSP no local das atividades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72" name="Google Shape;272;g1ea57e2302a_0_214"/>
          <p:cNvSpPr/>
          <p:nvPr/>
        </p:nvSpPr>
        <p:spPr>
          <a:xfrm>
            <a:off x="11068800" y="5147962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Logos d</a:t>
            </a:r>
            <a:r>
              <a:rPr b="1" lang="en-US" sz="2000">
                <a:latin typeface="KoHo"/>
                <a:ea typeface="KoHo"/>
                <a:cs typeface="KoHo"/>
                <a:sym typeface="KoHo"/>
              </a:rPr>
              <a:t>o</a:t>
            </a: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 </a:t>
            </a:r>
            <a:r>
              <a:rPr b="1" lang="en-US" sz="2000">
                <a:latin typeface="KoHo"/>
                <a:ea typeface="KoHo"/>
                <a:cs typeface="KoHo"/>
                <a:sym typeface="KoHo"/>
              </a:rPr>
              <a:t>Órgão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e PMSP no site da OSC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73" name="Google Shape;273;g1ea57e2302a_0_214"/>
          <p:cNvSpPr/>
          <p:nvPr/>
        </p:nvSpPr>
        <p:spPr>
          <a:xfrm>
            <a:off x="11068800" y="6054498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Informações da parceria no local das atividades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274" name="Google Shape;274;g1ea57e2302a_0_214"/>
          <p:cNvSpPr/>
          <p:nvPr/>
        </p:nvSpPr>
        <p:spPr>
          <a:xfrm>
            <a:off x="11068794" y="6961009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Materiais produzidos pela parceria com identificação</a:t>
            </a:r>
            <a:endParaRPr b="1" i="0" sz="20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275" name="Google Shape;275;g1ea57e2302a_0_214"/>
          <p:cNvSpPr/>
          <p:nvPr/>
        </p:nvSpPr>
        <p:spPr>
          <a:xfrm>
            <a:off x="11068794" y="7867545"/>
            <a:ext cx="6523200" cy="660000"/>
          </a:xfrm>
          <a:prstGeom prst="roundRect">
            <a:avLst>
              <a:gd fmla="val 16667" name="adj"/>
            </a:avLst>
          </a:prstGeom>
          <a:solidFill>
            <a:srgbClr val="F5C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Materiais gráficos produzidos e aprovados</a:t>
            </a:r>
            <a:endParaRPr b="0" i="0" sz="2000" u="none" cap="none" strike="noStrike">
              <a:solidFill>
                <a:srgbClr val="000000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grpSp>
        <p:nvGrpSpPr>
          <p:cNvPr id="276" name="Google Shape;276;g1ea57e2302a_0_214"/>
          <p:cNvGrpSpPr/>
          <p:nvPr/>
        </p:nvGrpSpPr>
        <p:grpSpPr>
          <a:xfrm>
            <a:off x="4092207" y="3477863"/>
            <a:ext cx="596846" cy="610413"/>
            <a:chOff x="1813" y="0"/>
            <a:chExt cx="809173" cy="812800"/>
          </a:xfrm>
        </p:grpSpPr>
        <p:sp>
          <p:nvSpPr>
            <p:cNvPr id="277" name="Google Shape;277;g1ea57e2302a_0_2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1ea57e2302a_0_21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1</a:t>
              </a:r>
              <a:endParaRPr b="0" i="0" sz="1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  <p:sp>
        <p:nvSpPr>
          <p:cNvPr id="279" name="Google Shape;279;g1ea57e2302a_0_214"/>
          <p:cNvSpPr/>
          <p:nvPr/>
        </p:nvSpPr>
        <p:spPr>
          <a:xfrm>
            <a:off x="3836150" y="4471388"/>
            <a:ext cx="5720100" cy="110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rPr>
              <a:t>Comunicação visual</a:t>
            </a:r>
            <a:endParaRPr b="1" i="0" sz="2700" u="none" cap="none" strike="noStrike">
              <a:solidFill>
                <a:srgbClr val="000000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280" name="Google Shape;280;g1ea57e2302a_0_214"/>
          <p:cNvGrpSpPr/>
          <p:nvPr/>
        </p:nvGrpSpPr>
        <p:grpSpPr>
          <a:xfrm>
            <a:off x="3060400" y="4644112"/>
            <a:ext cx="775754" cy="787441"/>
            <a:chOff x="1813" y="0"/>
            <a:chExt cx="809173" cy="812800"/>
          </a:xfrm>
        </p:grpSpPr>
        <p:sp>
          <p:nvSpPr>
            <p:cNvPr id="281" name="Google Shape;281;g1ea57e2302a_0_2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C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ea57e2302a_0_214"/>
            <p:cNvSpPr txBox="1"/>
            <p:nvPr/>
          </p:nvSpPr>
          <p:spPr>
            <a:xfrm>
              <a:off x="188524" y="152974"/>
              <a:ext cx="427200" cy="536700"/>
            </a:xfrm>
            <a:prstGeom prst="rect">
              <a:avLst/>
            </a:prstGeom>
            <a:solidFill>
              <a:srgbClr val="F5C8B4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KoHo"/>
                  <a:ea typeface="KoHo"/>
                  <a:cs typeface="KoHo"/>
                  <a:sym typeface="KoHo"/>
                </a:rPr>
                <a:t>2</a:t>
              </a:r>
              <a:endParaRPr b="0" i="0" sz="3300" u="none" cap="none" strike="noStrike">
                <a:solidFill>
                  <a:srgbClr val="000000"/>
                </a:solidFill>
                <a:latin typeface="KoHo"/>
                <a:ea typeface="KoHo"/>
                <a:cs typeface="KoHo"/>
                <a:sym typeface="KoH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7" ma:contentTypeDescription="Crie um novo documento." ma:contentTypeScope="" ma:versionID="00a65eb2b53916267caf2d3b0afe38a2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9536145989c3d934809786e1de8c8d7f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Props1.xml><?xml version="1.0" encoding="utf-8"?>
<ds:datastoreItem xmlns:ds="http://schemas.openxmlformats.org/officeDocument/2006/customXml" ds:itemID="{DCB82560-FF2F-40DF-8253-6FBA7F3A27B9}"/>
</file>

<file path=customXml/itemProps2.xml><?xml version="1.0" encoding="utf-8"?>
<ds:datastoreItem xmlns:ds="http://schemas.openxmlformats.org/officeDocument/2006/customXml" ds:itemID="{1BF75FC1-6D1D-439C-AAFA-7ED4F6616459}"/>
</file>

<file path=customXml/itemProps3.xml><?xml version="1.0" encoding="utf-8"?>
<ds:datastoreItem xmlns:ds="http://schemas.openxmlformats.org/officeDocument/2006/customXml" ds:itemID="{0FE1E9AC-F603-40CC-A54A-F19B0A73764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</Properties>
</file>