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metadata" ContentType="application/binary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custom-properties" Target="docProps/custom.xml"/><Relationship Id="rId2" Type="http://schemas.openxmlformats.org/officeDocument/2006/relationships/officeDocument" Target="ppt/presentation.xml"/><Relationship Id="rId1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</p:sldIdLst>
  <p:sldSz cy="10287000" cx="18288000"/>
  <p:notesSz cx="6858000" cy="9144000"/>
  <p:embeddedFontLst>
    <p:embeddedFont>
      <p:font typeface="Roboto"/>
      <p:regular r:id="rId41"/>
      <p:bold r:id="rId42"/>
      <p:italic r:id="rId43"/>
      <p:boldItalic r:id="rId4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45" roundtripDataSignature="AMtx7mhc7X9G81RGuP8dF7adXnf93NYI4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13" Type="http://schemas.openxmlformats.org/officeDocument/2006/relationships/slide" Target="slides/slide8.xml"/><Relationship Id="rId39" Type="http://schemas.openxmlformats.org/officeDocument/2006/relationships/slide" Target="slides/slide34.xml"/><Relationship Id="rId18" Type="http://schemas.openxmlformats.org/officeDocument/2006/relationships/slide" Target="slides/slide13.xml"/><Relationship Id="rId42" Type="http://schemas.openxmlformats.org/officeDocument/2006/relationships/font" Target="fonts/Roboto-bold.fntdata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7" Type="http://schemas.openxmlformats.org/officeDocument/2006/relationships/customXml" Target="../customXml/item2.xml"/><Relationship Id="rId7" Type="http://schemas.openxmlformats.org/officeDocument/2006/relationships/slide" Target="slides/slide2.xml"/><Relationship Id="rId2" Type="http://schemas.openxmlformats.org/officeDocument/2006/relationships/viewProps" Target="viewProps.xml"/><Relationship Id="rId29" Type="http://schemas.openxmlformats.org/officeDocument/2006/relationships/slide" Target="slides/slide24.xml"/><Relationship Id="rId16" Type="http://schemas.openxmlformats.org/officeDocument/2006/relationships/slide" Target="slides/slide11.xml"/><Relationship Id="rId40" Type="http://schemas.openxmlformats.org/officeDocument/2006/relationships/slide" Target="slides/slide35.xml"/><Relationship Id="rId24" Type="http://schemas.openxmlformats.org/officeDocument/2006/relationships/slide" Target="slides/slide19.xml"/><Relationship Id="rId45" Type="http://customschemas.google.com/relationships/presentationmetadata" Target="metadata"/><Relationship Id="rId1" Type="http://schemas.openxmlformats.org/officeDocument/2006/relationships/theme" Target="theme/theme2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5" Type="http://schemas.openxmlformats.org/officeDocument/2006/relationships/notesMaster" Target="notesMasters/notesMaster1.xml"/><Relationship Id="rId15" Type="http://schemas.openxmlformats.org/officeDocument/2006/relationships/slide" Target="slides/slide10.xml"/><Relationship Id="rId36" Type="http://schemas.openxmlformats.org/officeDocument/2006/relationships/slide" Target="slides/slide31.xml"/><Relationship Id="rId44" Type="http://schemas.openxmlformats.org/officeDocument/2006/relationships/font" Target="fonts/Roboto-boldItalic.fntdata"/><Relationship Id="rId31" Type="http://schemas.openxmlformats.org/officeDocument/2006/relationships/slide" Target="slides/slide26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22" Type="http://schemas.openxmlformats.org/officeDocument/2006/relationships/slide" Target="slides/slide17.xml"/><Relationship Id="rId43" Type="http://schemas.openxmlformats.org/officeDocument/2006/relationships/font" Target="fonts/Roboto-italic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14" Type="http://schemas.openxmlformats.org/officeDocument/2006/relationships/slide" Target="slides/slide9.xml"/><Relationship Id="rId48" Type="http://schemas.openxmlformats.org/officeDocument/2006/relationships/customXml" Target="../customXml/item3.xml"/><Relationship Id="rId8" Type="http://schemas.openxmlformats.org/officeDocument/2006/relationships/slide" Target="slides/slide3.xml"/><Relationship Id="rId3" Type="http://schemas.openxmlformats.org/officeDocument/2006/relationships/presProps" Target="presProps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38" Type="http://schemas.openxmlformats.org/officeDocument/2006/relationships/slide" Target="slides/slide33.xml"/><Relationship Id="rId46" Type="http://schemas.openxmlformats.org/officeDocument/2006/relationships/customXml" Target="../customXml/item1.xml"/><Relationship Id="rId20" Type="http://schemas.openxmlformats.org/officeDocument/2006/relationships/slide" Target="slides/slide15.xml"/><Relationship Id="rId41" Type="http://schemas.openxmlformats.org/officeDocument/2006/relationships/font" Target="fonts/Robo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1e98dbe1a95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g1e98dbe1a95_0_13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1e98dbe1a95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g1e98dbe1a95_0_7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1e98dbe1a95_2_2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g1e98dbe1a95_2_24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1e98dbe1a95_2_3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g1e98dbe1a95_2_32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1e98dbe1a95_2_2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g1e98dbe1a95_2_29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1e98dbe1a95_2_3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g1e98dbe1a95_2_33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1e98dbe1a95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g1e98dbe1a95_0_1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1e98dbe1a95_0_2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g1e98dbe1a95_0_23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g1e98dbe1a95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g1e98dbe1a95_0_15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g1e98dbe1a95_2_3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1" name="Google Shape;361;g1e98dbe1a95_2_34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e98dbe1a95_2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g1e98dbe1a95_2_10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g1e98dbe1a95_2_3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g1e98dbe1a95_2_37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8" name="Google Shape;388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1e98dbe1a95_0_3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1" name="Google Shape;401;g1e98dbe1a95_0_31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5" name="Google Shape;41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g1e991b80546_3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6" name="Google Shape;426;g1e991b80546_3_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9" name="Google Shape;439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g1e98dbe1a95_0_3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1" name="Google Shape;451;g1e98dbe1a95_0_34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1e98dbe1a95_0_3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3" name="Google Shape;463;g1e98dbe1a95_0_35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4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e98dbe1a95_0_3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6" name="Google Shape;476;g1e98dbe1a95_0_37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7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g1e98dbe1a95_0_3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9" name="Google Shape;489;g1e98dbe1a95_0_38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e98dbe1a95_2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g1e98dbe1a95_2_7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g1ea631aaa9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2" name="Google Shape;502;g1ea631aaa9d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3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g1ea631aaa9d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5" name="Google Shape;515;g1ea631aaa9d_0_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g1ea631aaa9d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8" name="Google Shape;528;g1ea631aaa9d_0_2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0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g1ea631aaa9d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2" name="Google Shape;542;g1ea631aaa9d_0_3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4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g1ea631aaa9d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6" name="Google Shape;556;g1ea631aaa9d_0_4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0" name="Google Shape;570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e98dbe1a95_2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g1e98dbe1a95_2_12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e98dbe1a95_2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g1e98dbe1a95_2_13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e98dbe1a95_2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g1e98dbe1a95_2_16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1e98dbe1a95_2_2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g1e98dbe1a95_2_22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5" name="Google Shape;15;p18"/>
          <p:cNvGrpSpPr/>
          <p:nvPr/>
        </p:nvGrpSpPr>
        <p:grpSpPr>
          <a:xfrm>
            <a:off x="14271275" y="411750"/>
            <a:ext cx="3309475" cy="1416000"/>
            <a:chOff x="14766800" y="370275"/>
            <a:chExt cx="3309475" cy="1416000"/>
          </a:xfrm>
        </p:grpSpPr>
        <p:pic>
          <p:nvPicPr>
            <p:cNvPr id="16" name="Google Shape;16;p18"/>
            <p:cNvPicPr preferRelativeResize="0"/>
            <p:nvPr/>
          </p:nvPicPr>
          <p:blipFill rotWithShape="1">
            <a:blip r:embed="rId2">
              <a:alphaModFix/>
            </a:blip>
            <a:srcRect b="0" l="47799" r="0" t="0"/>
            <a:stretch/>
          </p:blipFill>
          <p:spPr>
            <a:xfrm>
              <a:off x="14766800" y="370275"/>
              <a:ext cx="3309475" cy="10794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" name="Google Shape;17;p18"/>
            <p:cNvPicPr preferRelativeResize="0"/>
            <p:nvPr/>
          </p:nvPicPr>
          <p:blipFill rotWithShape="1">
            <a:blip r:embed="rId2">
              <a:alphaModFix/>
            </a:blip>
            <a:srcRect b="48747" l="0" r="71917" t="30074"/>
            <a:stretch/>
          </p:blipFill>
          <p:spPr>
            <a:xfrm>
              <a:off x="15839875" y="1343975"/>
              <a:ext cx="1780400" cy="228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" name="Google Shape;18;p18"/>
            <p:cNvPicPr preferRelativeResize="0"/>
            <p:nvPr/>
          </p:nvPicPr>
          <p:blipFill rotWithShape="1">
            <a:blip r:embed="rId2">
              <a:alphaModFix/>
            </a:blip>
            <a:srcRect b="48747" l="28188" r="53481" t="30074"/>
            <a:stretch/>
          </p:blipFill>
          <p:spPr>
            <a:xfrm>
              <a:off x="15839875" y="1557675"/>
              <a:ext cx="1162050" cy="2286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7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8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8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2" name="Google Shape;22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1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1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2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0" name="Google Shape;40;p22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1" name="Google Shape;41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3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23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8" name="Google Shape;48;p23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23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5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5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6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6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.png"/><Relationship Id="rId4" Type="http://schemas.openxmlformats.org/officeDocument/2006/relationships/image" Target="../media/image14.png"/><Relationship Id="rId9" Type="http://schemas.openxmlformats.org/officeDocument/2006/relationships/hyperlink" Target="http://www.planalto.gov.br/ccivil_03/_ato2011-2014/2014/lei/L13019compilado.htm" TargetMode="External"/><Relationship Id="rId5" Type="http://schemas.openxmlformats.org/officeDocument/2006/relationships/image" Target="../media/image15.png"/><Relationship Id="rId6" Type="http://schemas.openxmlformats.org/officeDocument/2006/relationships/image" Target="../media/image18.png"/><Relationship Id="rId7" Type="http://schemas.openxmlformats.org/officeDocument/2006/relationships/hyperlink" Target="https://www.planalto.gov.br/ccivil_03/_Ato2015-2018/2015/Lei/L13204.htm#art2" TargetMode="External"/><Relationship Id="rId8" Type="http://schemas.openxmlformats.org/officeDocument/2006/relationships/hyperlink" Target="https://www.planalto.gov.br/ccivil_03/_Ato2015-2018/2015/Lei/L13204.htm#art2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png"/><Relationship Id="rId4" Type="http://schemas.openxmlformats.org/officeDocument/2006/relationships/image" Target="../media/image2.png"/><Relationship Id="rId5" Type="http://schemas.openxmlformats.org/officeDocument/2006/relationships/image" Target="../media/image19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png"/><Relationship Id="rId4" Type="http://schemas.openxmlformats.org/officeDocument/2006/relationships/image" Target="../media/image2.png"/><Relationship Id="rId5" Type="http://schemas.openxmlformats.org/officeDocument/2006/relationships/image" Target="../media/image19.png"/><Relationship Id="rId6" Type="http://schemas.openxmlformats.org/officeDocument/2006/relationships/image" Target="../media/image25.png"/><Relationship Id="rId7" Type="http://schemas.openxmlformats.org/officeDocument/2006/relationships/image" Target="../media/image24.png"/><Relationship Id="rId8" Type="http://schemas.openxmlformats.org/officeDocument/2006/relationships/image" Target="../media/image3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9.png"/><Relationship Id="rId4" Type="http://schemas.openxmlformats.org/officeDocument/2006/relationships/image" Target="../media/image2.png"/><Relationship Id="rId5" Type="http://schemas.openxmlformats.org/officeDocument/2006/relationships/image" Target="../media/image19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9.png"/><Relationship Id="rId4" Type="http://schemas.openxmlformats.org/officeDocument/2006/relationships/image" Target="../media/image2.png"/><Relationship Id="rId5" Type="http://schemas.openxmlformats.org/officeDocument/2006/relationships/image" Target="../media/image19.png"/><Relationship Id="rId6" Type="http://schemas.openxmlformats.org/officeDocument/2006/relationships/image" Target="../media/image24.png"/><Relationship Id="rId7" Type="http://schemas.openxmlformats.org/officeDocument/2006/relationships/image" Target="../media/image32.png"/><Relationship Id="rId8" Type="http://schemas.openxmlformats.org/officeDocument/2006/relationships/image" Target="../media/image2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9.png"/><Relationship Id="rId4" Type="http://schemas.openxmlformats.org/officeDocument/2006/relationships/image" Target="../media/image2.png"/><Relationship Id="rId5" Type="http://schemas.openxmlformats.org/officeDocument/2006/relationships/image" Target="../media/image19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9.png"/><Relationship Id="rId4" Type="http://schemas.openxmlformats.org/officeDocument/2006/relationships/image" Target="../media/image14.png"/><Relationship Id="rId5" Type="http://schemas.openxmlformats.org/officeDocument/2006/relationships/image" Target="../media/image18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1.png"/><Relationship Id="rId4" Type="http://schemas.openxmlformats.org/officeDocument/2006/relationships/image" Target="../media/image9.png"/><Relationship Id="rId5" Type="http://schemas.openxmlformats.org/officeDocument/2006/relationships/hyperlink" Target="https://www.planalto.gov.br/ccivil_03/_Ato2015-2018/2015/Lei/L13204.htm#art2" TargetMode="External"/><Relationship Id="rId6" Type="http://schemas.openxmlformats.org/officeDocument/2006/relationships/image" Target="../media/image27.png"/><Relationship Id="rId7" Type="http://schemas.openxmlformats.org/officeDocument/2006/relationships/image" Target="../media/image22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7.png"/><Relationship Id="rId4" Type="http://schemas.openxmlformats.org/officeDocument/2006/relationships/image" Target="../media/image9.png"/><Relationship Id="rId5" Type="http://schemas.openxmlformats.org/officeDocument/2006/relationships/image" Target="../media/image21.png"/><Relationship Id="rId6" Type="http://schemas.openxmlformats.org/officeDocument/2006/relationships/hyperlink" Target="https://www.gov.br/empresas-e-negocios/pt-br/empreendedor/quero-ser-mei/atividades-permitidas" TargetMode="External"/><Relationship Id="rId7" Type="http://schemas.openxmlformats.org/officeDocument/2006/relationships/hyperlink" Target="https://www.gov.br/empresas-e-negocios/pt-br/empreendedor/quero-ser-mei/atividades-permitidas" TargetMode="Externa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9.png"/><Relationship Id="rId4" Type="http://schemas.openxmlformats.org/officeDocument/2006/relationships/image" Target="../media/image2.png"/><Relationship Id="rId5" Type="http://schemas.openxmlformats.org/officeDocument/2006/relationships/image" Target="../media/image1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6.png"/><Relationship Id="rId4" Type="http://schemas.openxmlformats.org/officeDocument/2006/relationships/image" Target="../media/image20.png"/><Relationship Id="rId9" Type="http://schemas.openxmlformats.org/officeDocument/2006/relationships/image" Target="../media/image5.png"/><Relationship Id="rId5" Type="http://schemas.openxmlformats.org/officeDocument/2006/relationships/image" Target="../media/image8.png"/><Relationship Id="rId6" Type="http://schemas.openxmlformats.org/officeDocument/2006/relationships/image" Target="../media/image30.png"/><Relationship Id="rId7" Type="http://schemas.openxmlformats.org/officeDocument/2006/relationships/image" Target="../media/image4.png"/><Relationship Id="rId8" Type="http://schemas.openxmlformats.org/officeDocument/2006/relationships/image" Target="../media/image3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7.png"/><Relationship Id="rId4" Type="http://schemas.openxmlformats.org/officeDocument/2006/relationships/image" Target="../media/image21.png"/><Relationship Id="rId5" Type="http://schemas.openxmlformats.org/officeDocument/2006/relationships/image" Target="../media/image9.png"/><Relationship Id="rId6" Type="http://schemas.openxmlformats.org/officeDocument/2006/relationships/image" Target="../media/image2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3.png"/><Relationship Id="rId4" Type="http://schemas.openxmlformats.org/officeDocument/2006/relationships/image" Target="../media/image25.png"/><Relationship Id="rId5" Type="http://schemas.openxmlformats.org/officeDocument/2006/relationships/image" Target="../media/image24.png"/><Relationship Id="rId6" Type="http://schemas.openxmlformats.org/officeDocument/2006/relationships/image" Target="../media/image32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8.png"/><Relationship Id="rId4" Type="http://schemas.openxmlformats.org/officeDocument/2006/relationships/image" Target="../media/image23.png"/><Relationship Id="rId5" Type="http://schemas.openxmlformats.org/officeDocument/2006/relationships/image" Target="../media/image9.png"/><Relationship Id="rId6" Type="http://schemas.openxmlformats.org/officeDocument/2006/relationships/image" Target="../media/image2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6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6.png"/><Relationship Id="rId4" Type="http://schemas.openxmlformats.org/officeDocument/2006/relationships/image" Target="../media/image20.png"/><Relationship Id="rId9" Type="http://schemas.openxmlformats.org/officeDocument/2006/relationships/image" Target="../media/image28.png"/><Relationship Id="rId5" Type="http://schemas.openxmlformats.org/officeDocument/2006/relationships/hyperlink" Target="https://forms.office.com/r/FUQ6x3i2jL?origin=lprLink" TargetMode="External"/><Relationship Id="rId6" Type="http://schemas.openxmlformats.org/officeDocument/2006/relationships/image" Target="../media/image8.png"/><Relationship Id="rId7" Type="http://schemas.openxmlformats.org/officeDocument/2006/relationships/image" Target="../media/image30.png"/><Relationship Id="rId8" Type="http://schemas.openxmlformats.org/officeDocument/2006/relationships/image" Target="../media/image4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6.png"/><Relationship Id="rId4" Type="http://schemas.openxmlformats.org/officeDocument/2006/relationships/image" Target="../media/image20.png"/><Relationship Id="rId5" Type="http://schemas.openxmlformats.org/officeDocument/2006/relationships/image" Target="../media/image8.png"/><Relationship Id="rId6" Type="http://schemas.openxmlformats.org/officeDocument/2006/relationships/image" Target="../media/image30.png"/><Relationship Id="rId7" Type="http://schemas.openxmlformats.org/officeDocument/2006/relationships/image" Target="../media/image4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6.png"/><Relationship Id="rId4" Type="http://schemas.openxmlformats.org/officeDocument/2006/relationships/image" Target="../media/image20.png"/><Relationship Id="rId5" Type="http://schemas.openxmlformats.org/officeDocument/2006/relationships/image" Target="../media/image8.png"/><Relationship Id="rId6" Type="http://schemas.openxmlformats.org/officeDocument/2006/relationships/image" Target="../media/image30.png"/><Relationship Id="rId7" Type="http://schemas.openxmlformats.org/officeDocument/2006/relationships/image" Target="../media/image4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6.png"/><Relationship Id="rId4" Type="http://schemas.openxmlformats.org/officeDocument/2006/relationships/image" Target="../media/image20.png"/><Relationship Id="rId5" Type="http://schemas.openxmlformats.org/officeDocument/2006/relationships/image" Target="../media/image8.png"/><Relationship Id="rId6" Type="http://schemas.openxmlformats.org/officeDocument/2006/relationships/image" Target="../media/image30.png"/><Relationship Id="rId7" Type="http://schemas.openxmlformats.org/officeDocument/2006/relationships/image" Target="../media/image4.png"/><Relationship Id="rId8" Type="http://schemas.openxmlformats.org/officeDocument/2006/relationships/image" Target="../media/image3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6.png"/><Relationship Id="rId4" Type="http://schemas.openxmlformats.org/officeDocument/2006/relationships/image" Target="../media/image20.png"/><Relationship Id="rId5" Type="http://schemas.openxmlformats.org/officeDocument/2006/relationships/image" Target="../media/image8.png"/><Relationship Id="rId6" Type="http://schemas.openxmlformats.org/officeDocument/2006/relationships/image" Target="../media/image30.png"/><Relationship Id="rId7" Type="http://schemas.openxmlformats.org/officeDocument/2006/relationships/image" Target="../media/image4.png"/><Relationship Id="rId8" Type="http://schemas.openxmlformats.org/officeDocument/2006/relationships/image" Target="../media/image3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6.png"/><Relationship Id="rId4" Type="http://schemas.openxmlformats.org/officeDocument/2006/relationships/image" Target="../media/image20.png"/><Relationship Id="rId5" Type="http://schemas.openxmlformats.org/officeDocument/2006/relationships/image" Target="../media/image8.png"/><Relationship Id="rId6" Type="http://schemas.openxmlformats.org/officeDocument/2006/relationships/image" Target="../media/image30.png"/><Relationship Id="rId7" Type="http://schemas.openxmlformats.org/officeDocument/2006/relationships/image" Target="../media/image4.png"/><Relationship Id="rId8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6.png"/><Relationship Id="rId4" Type="http://schemas.openxmlformats.org/officeDocument/2006/relationships/image" Target="../media/image20.png"/><Relationship Id="rId5" Type="http://schemas.openxmlformats.org/officeDocument/2006/relationships/image" Target="../media/image8.png"/><Relationship Id="rId6" Type="http://schemas.openxmlformats.org/officeDocument/2006/relationships/image" Target="../media/image30.png"/><Relationship Id="rId7" Type="http://schemas.openxmlformats.org/officeDocument/2006/relationships/image" Target="../media/image4.png"/><Relationship Id="rId8" Type="http://schemas.openxmlformats.org/officeDocument/2006/relationships/image" Target="../media/image3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6.png"/><Relationship Id="rId4" Type="http://schemas.openxmlformats.org/officeDocument/2006/relationships/image" Target="../media/image20.png"/><Relationship Id="rId5" Type="http://schemas.openxmlformats.org/officeDocument/2006/relationships/image" Target="../media/image8.png"/><Relationship Id="rId6" Type="http://schemas.openxmlformats.org/officeDocument/2006/relationships/image" Target="../media/image30.png"/><Relationship Id="rId7" Type="http://schemas.openxmlformats.org/officeDocument/2006/relationships/image" Target="../media/image4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16.png"/><Relationship Id="rId4" Type="http://schemas.openxmlformats.org/officeDocument/2006/relationships/image" Target="../media/image20.png"/><Relationship Id="rId5" Type="http://schemas.openxmlformats.org/officeDocument/2006/relationships/image" Target="../media/image8.png"/><Relationship Id="rId6" Type="http://schemas.openxmlformats.org/officeDocument/2006/relationships/image" Target="../media/image30.png"/><Relationship Id="rId7" Type="http://schemas.openxmlformats.org/officeDocument/2006/relationships/image" Target="../media/image4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6.png"/><Relationship Id="rId4" Type="http://schemas.openxmlformats.org/officeDocument/2006/relationships/image" Target="../media/image20.png"/><Relationship Id="rId5" Type="http://schemas.openxmlformats.org/officeDocument/2006/relationships/image" Target="../media/image8.png"/><Relationship Id="rId6" Type="http://schemas.openxmlformats.org/officeDocument/2006/relationships/image" Target="../media/image30.png"/><Relationship Id="rId7" Type="http://schemas.openxmlformats.org/officeDocument/2006/relationships/image" Target="../media/image4.png"/><Relationship Id="rId8" Type="http://schemas.openxmlformats.org/officeDocument/2006/relationships/image" Target="../media/image3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16.png"/><Relationship Id="rId4" Type="http://schemas.openxmlformats.org/officeDocument/2006/relationships/image" Target="../media/image20.png"/><Relationship Id="rId5" Type="http://schemas.openxmlformats.org/officeDocument/2006/relationships/image" Target="../media/image8.png"/><Relationship Id="rId6" Type="http://schemas.openxmlformats.org/officeDocument/2006/relationships/image" Target="../media/image30.png"/><Relationship Id="rId7" Type="http://schemas.openxmlformats.org/officeDocument/2006/relationships/image" Target="../media/image4.png"/><Relationship Id="rId8" Type="http://schemas.openxmlformats.org/officeDocument/2006/relationships/image" Target="../media/image3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16.png"/><Relationship Id="rId4" Type="http://schemas.openxmlformats.org/officeDocument/2006/relationships/image" Target="../media/image20.png"/><Relationship Id="rId5" Type="http://schemas.openxmlformats.org/officeDocument/2006/relationships/image" Target="../media/image8.png"/><Relationship Id="rId6" Type="http://schemas.openxmlformats.org/officeDocument/2006/relationships/image" Target="../media/image30.png"/><Relationship Id="rId7" Type="http://schemas.openxmlformats.org/officeDocument/2006/relationships/image" Target="../media/image4.png"/><Relationship Id="rId8" Type="http://schemas.openxmlformats.org/officeDocument/2006/relationships/image" Target="../media/image3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16.pn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6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Relationship Id="rId4" Type="http://schemas.openxmlformats.org/officeDocument/2006/relationships/image" Target="../media/image2.png"/><Relationship Id="rId5" Type="http://schemas.openxmlformats.org/officeDocument/2006/relationships/image" Target="../media/image12.png"/><Relationship Id="rId6" Type="http://schemas.openxmlformats.org/officeDocument/2006/relationships/image" Target="../media/image2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Relationship Id="rId4" Type="http://schemas.openxmlformats.org/officeDocument/2006/relationships/image" Target="../media/image2.png"/><Relationship Id="rId5" Type="http://schemas.openxmlformats.org/officeDocument/2006/relationships/image" Target="../media/image12.png"/><Relationship Id="rId6" Type="http://schemas.openxmlformats.org/officeDocument/2006/relationships/image" Target="../media/image26.png"/><Relationship Id="rId7" Type="http://schemas.openxmlformats.org/officeDocument/2006/relationships/hyperlink" Target="https://www.prefeitura.sp.gov.br/cidade/secretarias/upload/direitos_humanos/PARCERIAS/EDITAIS/2023/reabertura_edital_crm_casadamulher_maio23/SEI_084999299_Edital_CPB_003_2023_SMDHC_CPM.pdf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Relationship Id="rId4" Type="http://schemas.openxmlformats.org/officeDocument/2006/relationships/image" Target="../media/image2.png"/><Relationship Id="rId5" Type="http://schemas.openxmlformats.org/officeDocument/2006/relationships/image" Target="../media/image12.png"/><Relationship Id="rId6" Type="http://schemas.openxmlformats.org/officeDocument/2006/relationships/image" Target="../media/image2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Relationship Id="rId4" Type="http://schemas.openxmlformats.org/officeDocument/2006/relationships/image" Target="../media/image2.png"/><Relationship Id="rId5" Type="http://schemas.openxmlformats.org/officeDocument/2006/relationships/image" Target="../media/image12.png"/><Relationship Id="rId6" Type="http://schemas.openxmlformats.org/officeDocument/2006/relationships/image" Target="../media/image2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png"/><Relationship Id="rId4" Type="http://schemas.openxmlformats.org/officeDocument/2006/relationships/image" Target="../media/image14.png"/><Relationship Id="rId5" Type="http://schemas.openxmlformats.org/officeDocument/2006/relationships/image" Target="../media/image18.png"/><Relationship Id="rId6" Type="http://schemas.openxmlformats.org/officeDocument/2006/relationships/image" Target="../media/image1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Relationship Id="rId4" Type="http://schemas.openxmlformats.org/officeDocument/2006/relationships/image" Target="../media/image14.png"/><Relationship Id="rId5" Type="http://schemas.openxmlformats.org/officeDocument/2006/relationships/image" Target="../media/image18.png"/><Relationship Id="rId6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een Wavy Corner Border" id="88" name="Google Shape;88;p1"/>
          <p:cNvSpPr/>
          <p:nvPr/>
        </p:nvSpPr>
        <p:spPr>
          <a:xfrm rot="-7133115">
            <a:off x="-629562" y="6814518"/>
            <a:ext cx="5350632" cy="4689099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89" name="Google Shape;89;p1"/>
          <p:cNvSpPr/>
          <p:nvPr/>
        </p:nvSpPr>
        <p:spPr>
          <a:xfrm rot="1688332">
            <a:off x="-2545275" y="-1296673"/>
            <a:ext cx="4656667" cy="411480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90" name="Google Shape;90;p1"/>
          <p:cNvSpPr/>
          <p:nvPr/>
        </p:nvSpPr>
        <p:spPr>
          <a:xfrm rot="-10736244">
            <a:off x="16557000" y="6675012"/>
            <a:ext cx="4656667" cy="411480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1" name="Google Shape;91;p1"/>
          <p:cNvSpPr/>
          <p:nvPr/>
        </p:nvSpPr>
        <p:spPr>
          <a:xfrm rot="-860641">
            <a:off x="2665669" y="1714596"/>
            <a:ext cx="1737858" cy="1583030"/>
          </a:xfrm>
          <a:custGeom>
            <a:rect b="b" l="l" r="r" t="t"/>
            <a:pathLst>
              <a:path extrusionOk="0" h="1583030" w="1737858">
                <a:moveTo>
                  <a:pt x="0" y="0"/>
                </a:moveTo>
                <a:lnTo>
                  <a:pt x="1737858" y="0"/>
                </a:lnTo>
                <a:lnTo>
                  <a:pt x="1737858" y="1583031"/>
                </a:lnTo>
                <a:lnTo>
                  <a:pt x="0" y="15830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2" name="Google Shape;92;p1"/>
          <p:cNvSpPr txBox="1"/>
          <p:nvPr/>
        </p:nvSpPr>
        <p:spPr>
          <a:xfrm>
            <a:off x="4503400" y="2861575"/>
            <a:ext cx="10507800" cy="70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9900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-US" sz="4600"/>
              <a:t>Recursos Humanos nas Parcerias</a:t>
            </a:r>
            <a:endParaRPr b="1" sz="4600"/>
          </a:p>
        </p:txBody>
      </p:sp>
      <p:sp>
        <p:nvSpPr>
          <p:cNvPr id="93" name="Google Shape;93;p1"/>
          <p:cNvSpPr txBox="1"/>
          <p:nvPr/>
        </p:nvSpPr>
        <p:spPr>
          <a:xfrm>
            <a:off x="3837300" y="4900246"/>
            <a:ext cx="11029200" cy="315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Lei Federal nº 13.019/2014</a:t>
            </a:r>
            <a:endParaRPr sz="4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Decreto Municipal nº 57.575/2016</a:t>
            </a:r>
            <a:endParaRPr sz="4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99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239"/>
          </a:p>
        </p:txBody>
      </p:sp>
      <p:sp>
        <p:nvSpPr>
          <p:cNvPr id="94" name="Google Shape;94;p1"/>
          <p:cNvSpPr/>
          <p:nvPr/>
        </p:nvSpPr>
        <p:spPr>
          <a:xfrm rot="-1399026">
            <a:off x="15284165" y="2839405"/>
            <a:ext cx="1719464" cy="2465181"/>
          </a:xfrm>
          <a:custGeom>
            <a:rect b="b" l="l" r="r" t="t"/>
            <a:pathLst>
              <a:path extrusionOk="0" h="2465181" w="1719464">
                <a:moveTo>
                  <a:pt x="0" y="0"/>
                </a:moveTo>
                <a:lnTo>
                  <a:pt x="1719464" y="0"/>
                </a:lnTo>
                <a:lnTo>
                  <a:pt x="1719464" y="2465180"/>
                </a:lnTo>
                <a:lnTo>
                  <a:pt x="0" y="24651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5" name="Google Shape;95;p1"/>
          <p:cNvSpPr txBox="1"/>
          <p:nvPr/>
        </p:nvSpPr>
        <p:spPr>
          <a:xfrm>
            <a:off x="6015448" y="8249100"/>
            <a:ext cx="62571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/>
              <a:t>Débora La</a:t>
            </a:r>
            <a:r>
              <a:rPr lang="en-US" sz="3300"/>
              <a:t>i</a:t>
            </a:r>
            <a:r>
              <a:rPr lang="en-US" sz="3300"/>
              <a:t>s Oliveira da Silva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een Wavy Corner Border" id="226" name="Google Shape;226;g1e98dbe1a95_0_131"/>
          <p:cNvSpPr/>
          <p:nvPr/>
        </p:nvSpPr>
        <p:spPr>
          <a:xfrm rot="-7002030">
            <a:off x="-926766" y="6976338"/>
            <a:ext cx="5060946" cy="4217909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227" name="Google Shape;227;g1e98dbe1a95_0_131"/>
          <p:cNvSpPr/>
          <p:nvPr/>
        </p:nvSpPr>
        <p:spPr>
          <a:xfrm rot="1689905">
            <a:off x="-2547892" y="-1295296"/>
            <a:ext cx="4661467" cy="4119041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228" name="Google Shape;228;g1e98dbe1a95_0_131"/>
          <p:cNvSpPr/>
          <p:nvPr/>
        </p:nvSpPr>
        <p:spPr>
          <a:xfrm rot="-10739846">
            <a:off x="16554094" y="6676776"/>
            <a:ext cx="4657380" cy="411543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9" name="Google Shape;229;g1e98dbe1a95_0_131"/>
          <p:cNvSpPr/>
          <p:nvPr/>
        </p:nvSpPr>
        <p:spPr>
          <a:xfrm>
            <a:off x="2089525" y="1982725"/>
            <a:ext cx="6799053" cy="6702390"/>
          </a:xfrm>
          <a:custGeom>
            <a:rect b="b" l="l" r="r" t="t"/>
            <a:pathLst>
              <a:path extrusionOk="0" h="7573322" w="6003579">
                <a:moveTo>
                  <a:pt x="0" y="0"/>
                </a:moveTo>
                <a:lnTo>
                  <a:pt x="6003579" y="0"/>
                </a:lnTo>
                <a:lnTo>
                  <a:pt x="6003579" y="7573322"/>
                </a:lnTo>
                <a:lnTo>
                  <a:pt x="0" y="757332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30" name="Google Shape;230;g1e98dbe1a95_0_131"/>
          <p:cNvGrpSpPr/>
          <p:nvPr/>
        </p:nvGrpSpPr>
        <p:grpSpPr>
          <a:xfrm>
            <a:off x="9132625" y="1981225"/>
            <a:ext cx="6152395" cy="6702141"/>
            <a:chOff x="0" y="0"/>
            <a:chExt cx="12654042" cy="10284089"/>
          </a:xfrm>
        </p:grpSpPr>
        <p:sp>
          <p:nvSpPr>
            <p:cNvPr id="231" name="Google Shape;231;g1e98dbe1a95_0_131"/>
            <p:cNvSpPr/>
            <p:nvPr/>
          </p:nvSpPr>
          <p:spPr>
            <a:xfrm>
              <a:off x="31750" y="31750"/>
              <a:ext cx="12590542" cy="10220589"/>
            </a:xfrm>
            <a:custGeom>
              <a:rect b="b" l="l" r="r" t="t"/>
              <a:pathLst>
                <a:path extrusionOk="0" h="10220589" w="12590542">
                  <a:moveTo>
                    <a:pt x="12497832" y="10220589"/>
                  </a:moveTo>
                  <a:lnTo>
                    <a:pt x="92710" y="10220589"/>
                  </a:lnTo>
                  <a:cubicBezTo>
                    <a:pt x="41910" y="10220589"/>
                    <a:pt x="0" y="10178679"/>
                    <a:pt x="0" y="1012787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2496562" y="0"/>
                  </a:lnTo>
                  <a:cubicBezTo>
                    <a:pt x="12547362" y="0"/>
                    <a:pt x="12589272" y="41910"/>
                    <a:pt x="12589272" y="92710"/>
                  </a:cubicBezTo>
                  <a:lnTo>
                    <a:pt x="12589272" y="10126609"/>
                  </a:lnTo>
                  <a:cubicBezTo>
                    <a:pt x="12590542" y="10178679"/>
                    <a:pt x="12548632" y="10220589"/>
                    <a:pt x="12497832" y="10220589"/>
                  </a:cubicBezTo>
                  <a:close/>
                </a:path>
              </a:pathLst>
            </a:custGeom>
            <a:solidFill>
              <a:srgbClr val="A6847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" name="Google Shape;232;g1e98dbe1a95_0_131"/>
            <p:cNvSpPr/>
            <p:nvPr/>
          </p:nvSpPr>
          <p:spPr>
            <a:xfrm>
              <a:off x="0" y="0"/>
              <a:ext cx="12654042" cy="10284089"/>
            </a:xfrm>
            <a:custGeom>
              <a:rect b="b" l="l" r="r" t="t"/>
              <a:pathLst>
                <a:path extrusionOk="0" h="10284089" w="12654042">
                  <a:moveTo>
                    <a:pt x="12529582" y="59690"/>
                  </a:moveTo>
                  <a:cubicBezTo>
                    <a:pt x="12565142" y="59690"/>
                    <a:pt x="12594352" y="88900"/>
                    <a:pt x="12594352" y="124460"/>
                  </a:cubicBezTo>
                  <a:lnTo>
                    <a:pt x="12594352" y="10159629"/>
                  </a:lnTo>
                  <a:cubicBezTo>
                    <a:pt x="12594352" y="10195189"/>
                    <a:pt x="12565142" y="10224399"/>
                    <a:pt x="12529582" y="10224399"/>
                  </a:cubicBezTo>
                  <a:lnTo>
                    <a:pt x="124460" y="10224399"/>
                  </a:lnTo>
                  <a:cubicBezTo>
                    <a:pt x="88900" y="10224399"/>
                    <a:pt x="59690" y="10195189"/>
                    <a:pt x="59690" y="10159629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2529582" y="59690"/>
                  </a:lnTo>
                  <a:moveTo>
                    <a:pt x="12529582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159629"/>
                  </a:lnTo>
                  <a:cubicBezTo>
                    <a:pt x="0" y="10228209"/>
                    <a:pt x="55880" y="10284089"/>
                    <a:pt x="124460" y="10284089"/>
                  </a:cubicBezTo>
                  <a:lnTo>
                    <a:pt x="12529582" y="10284089"/>
                  </a:lnTo>
                  <a:cubicBezTo>
                    <a:pt x="12598162" y="10284089"/>
                    <a:pt x="12654042" y="10228209"/>
                    <a:pt x="12654042" y="10159629"/>
                  </a:cubicBezTo>
                  <a:lnTo>
                    <a:pt x="12654042" y="124460"/>
                  </a:lnTo>
                  <a:cubicBezTo>
                    <a:pt x="12654042" y="55880"/>
                    <a:pt x="12598162" y="0"/>
                    <a:pt x="12529582" y="0"/>
                  </a:cubicBezTo>
                  <a:close/>
                </a:path>
              </a:pathLst>
            </a:custGeom>
            <a:solidFill>
              <a:srgbClr val="F5C8B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33" name="Google Shape;233;g1e98dbe1a95_0_131"/>
          <p:cNvSpPr/>
          <p:nvPr/>
        </p:nvSpPr>
        <p:spPr>
          <a:xfrm>
            <a:off x="9452312" y="2297800"/>
            <a:ext cx="5513033" cy="6072254"/>
          </a:xfrm>
          <a:custGeom>
            <a:rect b="b" l="l" r="r" t="t"/>
            <a:pathLst>
              <a:path extrusionOk="0" h="1979545" w="1979545">
                <a:moveTo>
                  <a:pt x="0" y="0"/>
                </a:moveTo>
                <a:lnTo>
                  <a:pt x="1979545" y="0"/>
                </a:lnTo>
                <a:lnTo>
                  <a:pt x="1979545" y="1979546"/>
                </a:lnTo>
                <a:lnTo>
                  <a:pt x="0" y="19795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4" name="Google Shape;234;g1e98dbe1a95_0_131"/>
          <p:cNvSpPr txBox="1"/>
          <p:nvPr/>
        </p:nvSpPr>
        <p:spPr>
          <a:xfrm>
            <a:off x="2559550" y="2801275"/>
            <a:ext cx="6046800" cy="531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rPr b="1" lang="en-US" sz="2100">
                <a:solidFill>
                  <a:srgbClr val="333333"/>
                </a:solidFill>
              </a:rPr>
              <a:t>Art. 46.</a:t>
            </a:r>
            <a:r>
              <a:rPr lang="en-US" sz="2100">
                <a:solidFill>
                  <a:srgbClr val="333333"/>
                </a:solidFill>
              </a:rPr>
              <a:t> Poderão ser pagas, entre outras despesas, com recursos vinculados à parceria: </a:t>
            </a:r>
            <a:r>
              <a:rPr lang="en-US" sz="2100">
                <a:solidFill>
                  <a:srgbClr val="333333"/>
                </a:solidFill>
                <a:uFill>
                  <a:noFill/>
                </a:u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(Redação dada pela Lei nº 13.204, de 2015)</a:t>
            </a:r>
            <a:endParaRPr sz="2100">
              <a:solidFill>
                <a:srgbClr val="333333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rPr b="1" lang="en-US" sz="2100">
                <a:solidFill>
                  <a:srgbClr val="333333"/>
                </a:solidFill>
              </a:rPr>
              <a:t>I -</a:t>
            </a:r>
            <a:r>
              <a:rPr lang="en-US" sz="2100">
                <a:solidFill>
                  <a:srgbClr val="333333"/>
                </a:solidFill>
              </a:rPr>
              <a:t> remuneração da equipe encarregada da execução do plano de trabalho, inclusive de pessoal próprio da organização da sociedade civil, durante a vigência da parceria, compreendendo as despesas com pagamentos de impostos, contribuições sociais, Fundo de Garantia do Tempo de Serviço - FGTS, férias, décimo terceiro salário, salários proporcionais, verbas rescisórias e demais encargos sociais e trabalhistas; </a:t>
            </a:r>
            <a:r>
              <a:rPr lang="en-US" sz="2100">
                <a:solidFill>
                  <a:srgbClr val="333333"/>
                </a:solidFill>
                <a:uFill>
                  <a:noFill/>
                </a:uFill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(Redação dada pela Lei nº 13.204, de 2015)</a:t>
            </a:r>
            <a:endParaRPr sz="2100">
              <a:solidFill>
                <a:srgbClr val="333333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100"/>
              <a:buNone/>
            </a:pPr>
            <a:br>
              <a:rPr lang="en-US" sz="2000">
                <a:solidFill>
                  <a:srgbClr val="333333"/>
                </a:solidFill>
              </a:rPr>
            </a:br>
            <a:r>
              <a:rPr lang="en-US" sz="2000">
                <a:solidFill>
                  <a:srgbClr val="333333"/>
                </a:solidFill>
              </a:rPr>
              <a:t>MROSC (Lei nº 13.019/2014)</a:t>
            </a:r>
            <a:endParaRPr sz="1151"/>
          </a:p>
        </p:txBody>
      </p:sp>
      <p:sp>
        <p:nvSpPr>
          <p:cNvPr id="235" name="Google Shape;235;g1e98dbe1a95_0_131"/>
          <p:cNvSpPr txBox="1"/>
          <p:nvPr/>
        </p:nvSpPr>
        <p:spPr>
          <a:xfrm>
            <a:off x="9842725" y="3829800"/>
            <a:ext cx="4732200" cy="337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2100">
                <a:solidFill>
                  <a:srgbClr val="333333"/>
                </a:solidFill>
              </a:rPr>
              <a:t>Art. 40</a:t>
            </a:r>
            <a:r>
              <a:rPr lang="en-US" sz="2100">
                <a:solidFill>
                  <a:srgbClr val="333333"/>
                </a:solidFill>
              </a:rPr>
              <a:t>. Poderá ser paga com recursos da parceria a </a:t>
            </a:r>
            <a:r>
              <a:rPr b="1" lang="en-US" sz="2100">
                <a:solidFill>
                  <a:srgbClr val="333333"/>
                </a:solidFill>
              </a:rPr>
              <a:t>remuneração da equipe dimensionada no plano de trabalho</a:t>
            </a:r>
            <a:r>
              <a:rPr lang="en-US" sz="2100">
                <a:solidFill>
                  <a:srgbClr val="333333"/>
                </a:solidFill>
              </a:rPr>
              <a:t>, inclusive de pessoal próprio da organização da sociedade civil, observados os requisitos do artigo 46 da </a:t>
            </a:r>
            <a:r>
              <a:rPr lang="en-US" sz="2100">
                <a:solidFill>
                  <a:srgbClr val="333333"/>
                </a:solidFill>
                <a:uFill>
                  <a:noFill/>
                </a:uFill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Lei Federal nº 13.019, de 2014</a:t>
            </a:r>
            <a:r>
              <a:rPr lang="en-US" sz="2100">
                <a:solidFill>
                  <a:srgbClr val="333333"/>
                </a:solidFill>
              </a:rPr>
              <a:t>.</a:t>
            </a:r>
            <a:endParaRPr sz="2400">
              <a:solidFill>
                <a:srgbClr val="333333"/>
              </a:solidFill>
            </a:endParaRPr>
          </a:p>
          <a:p>
            <a:pPr indent="0" lvl="0" marL="0" marR="0" rtl="0" algn="l">
              <a:lnSpc>
                <a:spcPct val="13204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54"/>
          </a:p>
          <a:p>
            <a:pPr indent="0" lvl="0" marL="0" rtl="0" algn="ctr">
              <a:lnSpc>
                <a:spcPct val="178500"/>
              </a:lnSpc>
              <a:spcBef>
                <a:spcPts val="0"/>
              </a:spcBef>
              <a:spcAft>
                <a:spcPts val="1100"/>
              </a:spcAft>
              <a:buSzPts val="1100"/>
              <a:buNone/>
            </a:pPr>
            <a:r>
              <a:rPr lang="en-US" sz="1900">
                <a:solidFill>
                  <a:srgbClr val="333333"/>
                </a:solidFill>
              </a:rPr>
              <a:t>DECRETO Nº 57.575/2016</a:t>
            </a:r>
            <a:endParaRPr sz="2154"/>
          </a:p>
        </p:txBody>
      </p:sp>
      <p:sp>
        <p:nvSpPr>
          <p:cNvPr id="236" name="Google Shape;236;g1e98dbe1a95_0_131"/>
          <p:cNvSpPr txBox="1"/>
          <p:nvPr/>
        </p:nvSpPr>
        <p:spPr>
          <a:xfrm>
            <a:off x="4393789" y="552574"/>
            <a:ext cx="9500400" cy="7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97"/>
              <a:t>Recursos Humanos</a:t>
            </a:r>
            <a:endParaRPr b="1" sz="27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een Wavy Corner Border" id="241" name="Google Shape;241;g1e98dbe1a95_0_79"/>
          <p:cNvSpPr/>
          <p:nvPr/>
        </p:nvSpPr>
        <p:spPr>
          <a:xfrm rot="-7131579">
            <a:off x="-850268" y="8115021"/>
            <a:ext cx="3436532" cy="3253036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242" name="Google Shape;242;g1e98dbe1a95_0_79"/>
          <p:cNvSpPr/>
          <p:nvPr/>
        </p:nvSpPr>
        <p:spPr>
          <a:xfrm rot="1689492">
            <a:off x="-2423122" y="-1399759"/>
            <a:ext cx="4119785" cy="3732367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243" name="Google Shape;243;g1e98dbe1a95_0_79"/>
          <p:cNvSpPr/>
          <p:nvPr/>
        </p:nvSpPr>
        <p:spPr>
          <a:xfrm rot="-10735319">
            <a:off x="15427093" y="7393103"/>
            <a:ext cx="4331467" cy="3703834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44" name="Google Shape;244;g1e98dbe1a95_0_79"/>
          <p:cNvGrpSpPr/>
          <p:nvPr/>
        </p:nvGrpSpPr>
        <p:grpSpPr>
          <a:xfrm>
            <a:off x="1816450" y="701399"/>
            <a:ext cx="12149141" cy="8685238"/>
            <a:chOff x="0" y="0"/>
            <a:chExt cx="16549709" cy="10778404"/>
          </a:xfrm>
        </p:grpSpPr>
        <p:sp>
          <p:nvSpPr>
            <p:cNvPr id="245" name="Google Shape;245;g1e98dbe1a95_0_79"/>
            <p:cNvSpPr/>
            <p:nvPr/>
          </p:nvSpPr>
          <p:spPr>
            <a:xfrm>
              <a:off x="31750" y="31750"/>
              <a:ext cx="16486209" cy="10714903"/>
            </a:xfrm>
            <a:custGeom>
              <a:rect b="b" l="l" r="r" t="t"/>
              <a:pathLst>
                <a:path extrusionOk="0" h="10714903" w="16486209">
                  <a:moveTo>
                    <a:pt x="16393499" y="10714903"/>
                  </a:moveTo>
                  <a:lnTo>
                    <a:pt x="92710" y="10714903"/>
                  </a:lnTo>
                  <a:cubicBezTo>
                    <a:pt x="41910" y="10714903"/>
                    <a:pt x="0" y="10672993"/>
                    <a:pt x="0" y="10622193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6392229" y="0"/>
                  </a:lnTo>
                  <a:cubicBezTo>
                    <a:pt x="16443029" y="0"/>
                    <a:pt x="16484940" y="41910"/>
                    <a:pt x="16484940" y="92710"/>
                  </a:cubicBezTo>
                  <a:lnTo>
                    <a:pt x="16484940" y="10620924"/>
                  </a:lnTo>
                  <a:cubicBezTo>
                    <a:pt x="16486209" y="10672993"/>
                    <a:pt x="16444299" y="10714903"/>
                    <a:pt x="16393499" y="107149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g1e98dbe1a95_0_79"/>
            <p:cNvSpPr/>
            <p:nvPr/>
          </p:nvSpPr>
          <p:spPr>
            <a:xfrm>
              <a:off x="0" y="0"/>
              <a:ext cx="16549709" cy="10778404"/>
            </a:xfrm>
            <a:custGeom>
              <a:rect b="b" l="l" r="r" t="t"/>
              <a:pathLst>
                <a:path extrusionOk="0" h="10778404" w="16549709">
                  <a:moveTo>
                    <a:pt x="16425249" y="59690"/>
                  </a:moveTo>
                  <a:cubicBezTo>
                    <a:pt x="16460809" y="59690"/>
                    <a:pt x="16490018" y="88900"/>
                    <a:pt x="16490018" y="124460"/>
                  </a:cubicBezTo>
                  <a:lnTo>
                    <a:pt x="16490018" y="10653944"/>
                  </a:lnTo>
                  <a:cubicBezTo>
                    <a:pt x="16490018" y="10689504"/>
                    <a:pt x="16460809" y="10718714"/>
                    <a:pt x="16425249" y="10718714"/>
                  </a:cubicBezTo>
                  <a:lnTo>
                    <a:pt x="124460" y="10718714"/>
                  </a:lnTo>
                  <a:cubicBezTo>
                    <a:pt x="88900" y="10718714"/>
                    <a:pt x="59690" y="10689504"/>
                    <a:pt x="59690" y="10653944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6425249" y="59690"/>
                  </a:lnTo>
                  <a:moveTo>
                    <a:pt x="1642524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653944"/>
                  </a:lnTo>
                  <a:cubicBezTo>
                    <a:pt x="0" y="10722524"/>
                    <a:pt x="55880" y="10778404"/>
                    <a:pt x="124460" y="10778404"/>
                  </a:cubicBezTo>
                  <a:lnTo>
                    <a:pt x="16425249" y="10778404"/>
                  </a:lnTo>
                  <a:cubicBezTo>
                    <a:pt x="16493829" y="10778404"/>
                    <a:pt x="16549709" y="10722524"/>
                    <a:pt x="16549709" y="10653944"/>
                  </a:cubicBezTo>
                  <a:lnTo>
                    <a:pt x="16549709" y="124460"/>
                  </a:lnTo>
                  <a:cubicBezTo>
                    <a:pt x="16549709" y="55880"/>
                    <a:pt x="16493829" y="0"/>
                    <a:pt x="16425249" y="0"/>
                  </a:cubicBezTo>
                  <a:close/>
                </a:path>
              </a:pathLst>
            </a:custGeom>
            <a:solidFill>
              <a:srgbClr val="F5C8B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247" name="Google Shape;247;g1e98dbe1a95_0_79"/>
          <p:cNvCxnSpPr/>
          <p:nvPr/>
        </p:nvCxnSpPr>
        <p:spPr>
          <a:xfrm rot="10800000">
            <a:off x="1967700" y="1809500"/>
            <a:ext cx="11665500" cy="114000"/>
          </a:xfrm>
          <a:prstGeom prst="straightConnector1">
            <a:avLst/>
          </a:prstGeom>
          <a:noFill/>
          <a:ln cap="flat" cmpd="sng" w="38100">
            <a:solidFill>
              <a:srgbClr val="8B6B5E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48" name="Google Shape;248;g1e98dbe1a95_0_79"/>
          <p:cNvSpPr txBox="1"/>
          <p:nvPr/>
        </p:nvSpPr>
        <p:spPr>
          <a:xfrm>
            <a:off x="1967700" y="998400"/>
            <a:ext cx="11846700" cy="6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800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4299"/>
              <a:t>Contratação do Pessoal da OSC e de Dirigentes</a:t>
            </a:r>
            <a:endParaRPr sz="1300"/>
          </a:p>
        </p:txBody>
      </p:sp>
      <p:sp>
        <p:nvSpPr>
          <p:cNvPr id="249" name="Google Shape;249;g1e98dbe1a95_0_79"/>
          <p:cNvSpPr/>
          <p:nvPr/>
        </p:nvSpPr>
        <p:spPr>
          <a:xfrm rot="-3586473">
            <a:off x="219521" y="5882917"/>
            <a:ext cx="1511410" cy="1376757"/>
          </a:xfrm>
          <a:custGeom>
            <a:rect b="b" l="l" r="r" t="t"/>
            <a:pathLst>
              <a:path extrusionOk="0" h="1379233" w="1514128">
                <a:moveTo>
                  <a:pt x="0" y="0"/>
                </a:moveTo>
                <a:lnTo>
                  <a:pt x="1514129" y="0"/>
                </a:lnTo>
                <a:lnTo>
                  <a:pt x="1514129" y="1379233"/>
                </a:lnTo>
                <a:lnTo>
                  <a:pt x="0" y="137923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0" name="Google Shape;250;g1e98dbe1a95_0_79"/>
          <p:cNvSpPr txBox="1"/>
          <p:nvPr/>
        </p:nvSpPr>
        <p:spPr>
          <a:xfrm>
            <a:off x="3021250" y="3743400"/>
            <a:ext cx="9697500" cy="253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900">
                <a:solidFill>
                  <a:srgbClr val="333333"/>
                </a:solidFill>
              </a:rPr>
              <a:t>O que é considerado equipe de trabalho para a parceria?</a:t>
            </a:r>
            <a:r>
              <a:rPr b="1" lang="en-US" sz="3200">
                <a:solidFill>
                  <a:srgbClr val="333333"/>
                </a:solidFill>
              </a:rPr>
              <a:t> </a:t>
            </a:r>
            <a:endParaRPr b="1" sz="3200">
              <a:solidFill>
                <a:srgbClr val="333333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000">
                <a:solidFill>
                  <a:srgbClr val="333333"/>
                </a:solidFill>
              </a:rPr>
            </a:br>
            <a:endParaRPr sz="2000">
              <a:solidFill>
                <a:srgbClr val="333333"/>
              </a:solidFill>
            </a:endParaRPr>
          </a:p>
          <a:p>
            <a:pPr indent="0" lvl="0" marL="0" rtl="0" algn="ctr">
              <a:lnSpc>
                <a:spcPct val="178500"/>
              </a:lnSpc>
              <a:spcBef>
                <a:spcPts val="0"/>
              </a:spcBef>
              <a:spcAft>
                <a:spcPts val="1100"/>
              </a:spcAft>
              <a:buNone/>
            </a:pPr>
            <a:r>
              <a:t/>
            </a:r>
            <a:endParaRPr sz="1708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een Wavy Corner Border" id="255" name="Google Shape;255;g1e98dbe1a95_2_247"/>
          <p:cNvSpPr/>
          <p:nvPr/>
        </p:nvSpPr>
        <p:spPr>
          <a:xfrm rot="-7131579">
            <a:off x="-850268" y="8115021"/>
            <a:ext cx="3436532" cy="3253036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256" name="Google Shape;256;g1e98dbe1a95_2_247"/>
          <p:cNvSpPr/>
          <p:nvPr/>
        </p:nvSpPr>
        <p:spPr>
          <a:xfrm rot="1689492">
            <a:off x="-2423122" y="-1399759"/>
            <a:ext cx="4119785" cy="3732367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257" name="Google Shape;257;g1e98dbe1a95_2_247"/>
          <p:cNvSpPr/>
          <p:nvPr/>
        </p:nvSpPr>
        <p:spPr>
          <a:xfrm rot="-10735319">
            <a:off x="15427093" y="7393103"/>
            <a:ext cx="4331467" cy="3703834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58" name="Google Shape;258;g1e98dbe1a95_2_247"/>
          <p:cNvGrpSpPr/>
          <p:nvPr/>
        </p:nvGrpSpPr>
        <p:grpSpPr>
          <a:xfrm>
            <a:off x="1816450" y="701399"/>
            <a:ext cx="12149141" cy="8685238"/>
            <a:chOff x="0" y="0"/>
            <a:chExt cx="16549709" cy="10778404"/>
          </a:xfrm>
        </p:grpSpPr>
        <p:sp>
          <p:nvSpPr>
            <p:cNvPr id="259" name="Google Shape;259;g1e98dbe1a95_2_247"/>
            <p:cNvSpPr/>
            <p:nvPr/>
          </p:nvSpPr>
          <p:spPr>
            <a:xfrm>
              <a:off x="31750" y="31750"/>
              <a:ext cx="16486209" cy="10714903"/>
            </a:xfrm>
            <a:custGeom>
              <a:rect b="b" l="l" r="r" t="t"/>
              <a:pathLst>
                <a:path extrusionOk="0" h="10714903" w="16486209">
                  <a:moveTo>
                    <a:pt x="16393499" y="10714903"/>
                  </a:moveTo>
                  <a:lnTo>
                    <a:pt x="92710" y="10714903"/>
                  </a:lnTo>
                  <a:cubicBezTo>
                    <a:pt x="41910" y="10714903"/>
                    <a:pt x="0" y="10672993"/>
                    <a:pt x="0" y="10622193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6392229" y="0"/>
                  </a:lnTo>
                  <a:cubicBezTo>
                    <a:pt x="16443029" y="0"/>
                    <a:pt x="16484940" y="41910"/>
                    <a:pt x="16484940" y="92710"/>
                  </a:cubicBezTo>
                  <a:lnTo>
                    <a:pt x="16484940" y="10620924"/>
                  </a:lnTo>
                  <a:cubicBezTo>
                    <a:pt x="16486209" y="10672993"/>
                    <a:pt x="16444299" y="10714903"/>
                    <a:pt x="16393499" y="107149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g1e98dbe1a95_2_247"/>
            <p:cNvSpPr/>
            <p:nvPr/>
          </p:nvSpPr>
          <p:spPr>
            <a:xfrm>
              <a:off x="0" y="0"/>
              <a:ext cx="16549709" cy="10778404"/>
            </a:xfrm>
            <a:custGeom>
              <a:rect b="b" l="l" r="r" t="t"/>
              <a:pathLst>
                <a:path extrusionOk="0" h="10778404" w="16549709">
                  <a:moveTo>
                    <a:pt x="16425249" y="59690"/>
                  </a:moveTo>
                  <a:cubicBezTo>
                    <a:pt x="16460809" y="59690"/>
                    <a:pt x="16490018" y="88900"/>
                    <a:pt x="16490018" y="124460"/>
                  </a:cubicBezTo>
                  <a:lnTo>
                    <a:pt x="16490018" y="10653944"/>
                  </a:lnTo>
                  <a:cubicBezTo>
                    <a:pt x="16490018" y="10689504"/>
                    <a:pt x="16460809" y="10718714"/>
                    <a:pt x="16425249" y="10718714"/>
                  </a:cubicBezTo>
                  <a:lnTo>
                    <a:pt x="124460" y="10718714"/>
                  </a:lnTo>
                  <a:cubicBezTo>
                    <a:pt x="88900" y="10718714"/>
                    <a:pt x="59690" y="10689504"/>
                    <a:pt x="59690" y="10653944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6425249" y="59690"/>
                  </a:lnTo>
                  <a:moveTo>
                    <a:pt x="1642524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653944"/>
                  </a:lnTo>
                  <a:cubicBezTo>
                    <a:pt x="0" y="10722524"/>
                    <a:pt x="55880" y="10778404"/>
                    <a:pt x="124460" y="10778404"/>
                  </a:cubicBezTo>
                  <a:lnTo>
                    <a:pt x="16425249" y="10778404"/>
                  </a:lnTo>
                  <a:cubicBezTo>
                    <a:pt x="16493829" y="10778404"/>
                    <a:pt x="16549709" y="10722524"/>
                    <a:pt x="16549709" y="10653944"/>
                  </a:cubicBezTo>
                  <a:lnTo>
                    <a:pt x="16549709" y="124460"/>
                  </a:lnTo>
                  <a:cubicBezTo>
                    <a:pt x="16549709" y="55880"/>
                    <a:pt x="16493829" y="0"/>
                    <a:pt x="16425249" y="0"/>
                  </a:cubicBezTo>
                  <a:close/>
                </a:path>
              </a:pathLst>
            </a:custGeom>
            <a:solidFill>
              <a:srgbClr val="F5C8B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261" name="Google Shape;261;g1e98dbe1a95_2_247"/>
          <p:cNvCxnSpPr/>
          <p:nvPr/>
        </p:nvCxnSpPr>
        <p:spPr>
          <a:xfrm rot="10800000">
            <a:off x="1967700" y="1809500"/>
            <a:ext cx="11665500" cy="114000"/>
          </a:xfrm>
          <a:prstGeom prst="straightConnector1">
            <a:avLst/>
          </a:prstGeom>
          <a:noFill/>
          <a:ln cap="flat" cmpd="sng" w="38100">
            <a:solidFill>
              <a:srgbClr val="8B6B5E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62" name="Google Shape;262;g1e98dbe1a95_2_247"/>
          <p:cNvSpPr txBox="1"/>
          <p:nvPr/>
        </p:nvSpPr>
        <p:spPr>
          <a:xfrm>
            <a:off x="1967700" y="998400"/>
            <a:ext cx="11846700" cy="6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800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4299"/>
              <a:t>Contratação do Pessoal da OSC e de Dirigentes</a:t>
            </a:r>
            <a:endParaRPr sz="1300"/>
          </a:p>
        </p:txBody>
      </p:sp>
      <p:sp>
        <p:nvSpPr>
          <p:cNvPr id="263" name="Google Shape;263;g1e98dbe1a95_2_247"/>
          <p:cNvSpPr/>
          <p:nvPr/>
        </p:nvSpPr>
        <p:spPr>
          <a:xfrm rot="-3586473">
            <a:off x="219521" y="5882917"/>
            <a:ext cx="1511410" cy="1376757"/>
          </a:xfrm>
          <a:custGeom>
            <a:rect b="b" l="l" r="r" t="t"/>
            <a:pathLst>
              <a:path extrusionOk="0" h="1379233" w="1514128">
                <a:moveTo>
                  <a:pt x="0" y="0"/>
                </a:moveTo>
                <a:lnTo>
                  <a:pt x="1514129" y="0"/>
                </a:lnTo>
                <a:lnTo>
                  <a:pt x="1514129" y="1379233"/>
                </a:lnTo>
                <a:lnTo>
                  <a:pt x="0" y="137923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64" name="Google Shape;264;g1e98dbe1a95_2_247"/>
          <p:cNvSpPr txBox="1"/>
          <p:nvPr/>
        </p:nvSpPr>
        <p:spPr>
          <a:xfrm>
            <a:off x="1982263" y="3084425"/>
            <a:ext cx="11846700" cy="44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/>
              <a:t>O que é considerado equipe de trabalho para a parceria?</a:t>
            </a:r>
            <a:r>
              <a:rPr lang="en-US" sz="1700"/>
              <a:t> </a:t>
            </a:r>
            <a:endParaRPr sz="1700"/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300">
                <a:solidFill>
                  <a:srgbClr val="333333"/>
                </a:solidFill>
              </a:rPr>
              <a:t>Art. 40</a:t>
            </a:r>
            <a:br>
              <a:rPr lang="en-US" sz="2300">
                <a:solidFill>
                  <a:srgbClr val="333333"/>
                </a:solidFill>
              </a:rPr>
            </a:br>
            <a:r>
              <a:rPr b="1" lang="en-US" sz="2300">
                <a:solidFill>
                  <a:srgbClr val="333333"/>
                </a:solidFill>
              </a:rPr>
              <a:t>§ 1º </a:t>
            </a:r>
            <a:r>
              <a:rPr lang="en-US" sz="2300">
                <a:solidFill>
                  <a:srgbClr val="333333"/>
                </a:solidFill>
              </a:rPr>
              <a:t>Para os fins deste decreto, considera-se </a:t>
            </a:r>
            <a:r>
              <a:rPr b="1" lang="en-US" sz="2300">
                <a:solidFill>
                  <a:srgbClr val="333333"/>
                </a:solidFill>
              </a:rPr>
              <a:t>equipe de trabalho</a:t>
            </a:r>
            <a:r>
              <a:rPr lang="en-US" sz="2300">
                <a:solidFill>
                  <a:srgbClr val="333333"/>
                </a:solidFill>
              </a:rPr>
              <a:t> o pessoal necessário à execução do objeto da parceria, que poderá incluir pessoas pertencentes ao quadro da organização da sociedade civil ou que vierem a ser contratadas, inclusive os </a:t>
            </a:r>
            <a:r>
              <a:rPr b="1" lang="en-US" sz="2300">
                <a:solidFill>
                  <a:srgbClr val="333333"/>
                </a:solidFill>
              </a:rPr>
              <a:t>dirigentes</a:t>
            </a:r>
            <a:r>
              <a:rPr lang="en-US" sz="2300">
                <a:solidFill>
                  <a:srgbClr val="333333"/>
                </a:solidFill>
              </a:rPr>
              <a:t>, desde que exerçam ação prevista no plano de trabalho aprovado, nos termos da legislação cível e trabalhista.</a:t>
            </a:r>
            <a:br>
              <a:rPr lang="en-US" sz="2000">
                <a:solidFill>
                  <a:srgbClr val="333333"/>
                </a:solidFill>
              </a:rPr>
            </a:br>
            <a:endParaRPr sz="2000">
              <a:solidFill>
                <a:srgbClr val="333333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8">
                <a:solidFill>
                  <a:srgbClr val="333333"/>
                </a:solidFill>
                <a:highlight>
                  <a:srgbClr val="00FFFF"/>
                </a:highlight>
              </a:rPr>
              <a:t> </a:t>
            </a:r>
            <a:endParaRPr sz="1308">
              <a:solidFill>
                <a:srgbClr val="333333"/>
              </a:solidFill>
              <a:highlight>
                <a:srgbClr val="00FFFF"/>
              </a:highlight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8">
              <a:solidFill>
                <a:srgbClr val="333333"/>
              </a:solidFill>
              <a:highlight>
                <a:srgbClr val="00FFFF"/>
              </a:highlight>
            </a:endParaRPr>
          </a:p>
          <a:p>
            <a:pPr indent="0" lvl="0" marL="0" rtl="0" algn="ctr">
              <a:lnSpc>
                <a:spcPct val="178500"/>
              </a:lnSpc>
              <a:spcBef>
                <a:spcPts val="0"/>
              </a:spcBef>
              <a:spcAft>
                <a:spcPts val="1100"/>
              </a:spcAft>
              <a:buNone/>
            </a:pPr>
            <a:r>
              <a:rPr lang="en-US" sz="1900">
                <a:solidFill>
                  <a:srgbClr val="333333"/>
                </a:solidFill>
              </a:rPr>
              <a:t>DECRETO Nº 57.575/2016</a:t>
            </a:r>
            <a:endParaRPr sz="1708">
              <a:solidFill>
                <a:schemeClr val="dk1"/>
              </a:solidFill>
            </a:endParaRPr>
          </a:p>
        </p:txBody>
      </p:sp>
      <p:sp>
        <p:nvSpPr>
          <p:cNvPr id="265" name="Google Shape;265;g1e98dbe1a95_2_247"/>
          <p:cNvSpPr/>
          <p:nvPr/>
        </p:nvSpPr>
        <p:spPr>
          <a:xfrm>
            <a:off x="15321875" y="2267125"/>
            <a:ext cx="2697130" cy="4790499"/>
          </a:xfrm>
          <a:custGeom>
            <a:rect b="b" l="l" r="r" t="t"/>
            <a:pathLst>
              <a:path extrusionOk="0" h="1979545" w="1979545">
                <a:moveTo>
                  <a:pt x="0" y="0"/>
                </a:moveTo>
                <a:lnTo>
                  <a:pt x="1979546" y="0"/>
                </a:lnTo>
                <a:lnTo>
                  <a:pt x="1979546" y="1979545"/>
                </a:lnTo>
                <a:lnTo>
                  <a:pt x="0" y="197954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66" name="Google Shape;266;g1e98dbe1a95_2_247"/>
          <p:cNvSpPr txBox="1"/>
          <p:nvPr/>
        </p:nvSpPr>
        <p:spPr>
          <a:xfrm>
            <a:off x="15519325" y="2888950"/>
            <a:ext cx="2355900" cy="38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rPr b="1" lang="en-US" sz="1908">
                <a:solidFill>
                  <a:schemeClr val="dk1"/>
                </a:solidFill>
              </a:rPr>
              <a:t>Dirigente </a:t>
            </a:r>
            <a:r>
              <a:rPr lang="en-US" sz="1908">
                <a:solidFill>
                  <a:schemeClr val="dk1"/>
                </a:solidFill>
              </a:rPr>
              <a:t>pessoa que detenha poderes de administração, gestão ou controle da </a:t>
            </a:r>
            <a:r>
              <a:rPr lang="en-US" sz="1908">
                <a:solidFill>
                  <a:schemeClr val="dk1"/>
                </a:solidFill>
              </a:rPr>
              <a:t>OSC.</a:t>
            </a:r>
            <a:endParaRPr sz="1908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rPr lang="en-US" sz="1908">
                <a:solidFill>
                  <a:schemeClr val="dk1"/>
                </a:solidFill>
              </a:rPr>
              <a:t>Em regra, não possuem vínculo empregatício com a OSC.</a:t>
            </a:r>
            <a:endParaRPr sz="1908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SzPts val="1100"/>
              <a:buNone/>
            </a:pPr>
            <a:r>
              <a:rPr lang="en-US" sz="1908">
                <a:solidFill>
                  <a:schemeClr val="dk1"/>
                </a:solidFill>
              </a:rPr>
              <a:t>São eleitos por votação em Assembleia Geral</a:t>
            </a:r>
            <a:endParaRPr sz="1908">
              <a:solidFill>
                <a:schemeClr val="dk1"/>
              </a:solidFill>
            </a:endParaRPr>
          </a:p>
        </p:txBody>
      </p:sp>
      <p:sp>
        <p:nvSpPr>
          <p:cNvPr id="267" name="Google Shape;267;g1e98dbe1a95_2_247"/>
          <p:cNvSpPr/>
          <p:nvPr/>
        </p:nvSpPr>
        <p:spPr>
          <a:xfrm flipH="1" rot="-9503113">
            <a:off x="14134641" y="3179740"/>
            <a:ext cx="979407" cy="1286400"/>
          </a:xfrm>
          <a:custGeom>
            <a:rect b="b" l="l" r="r" t="t"/>
            <a:pathLst>
              <a:path extrusionOk="0" h="3641221" w="3435988">
                <a:moveTo>
                  <a:pt x="0" y="3641220"/>
                </a:moveTo>
                <a:lnTo>
                  <a:pt x="3435988" y="3641220"/>
                </a:lnTo>
                <a:lnTo>
                  <a:pt x="3435988" y="0"/>
                </a:lnTo>
                <a:lnTo>
                  <a:pt x="0" y="0"/>
                </a:lnTo>
                <a:lnTo>
                  <a:pt x="0" y="364122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68" name="Google Shape;268;g1e98dbe1a95_2_247"/>
          <p:cNvSpPr/>
          <p:nvPr/>
        </p:nvSpPr>
        <p:spPr>
          <a:xfrm rot="-1877204">
            <a:off x="13821902" y="3685666"/>
            <a:ext cx="1670441" cy="321073"/>
          </a:xfrm>
          <a:custGeom>
            <a:rect b="b" l="l" r="r" t="t"/>
            <a:pathLst>
              <a:path extrusionOk="0" h="611817" w="2196191">
                <a:moveTo>
                  <a:pt x="0" y="0"/>
                </a:moveTo>
                <a:lnTo>
                  <a:pt x="2196190" y="0"/>
                </a:lnTo>
                <a:lnTo>
                  <a:pt x="2196190" y="611816"/>
                </a:lnTo>
                <a:lnTo>
                  <a:pt x="0" y="61181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-233077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een Wavy Corner Border" id="273" name="Google Shape;273;g1e98dbe1a95_2_321"/>
          <p:cNvSpPr/>
          <p:nvPr/>
        </p:nvSpPr>
        <p:spPr>
          <a:xfrm rot="-7131579">
            <a:off x="-850268" y="8115021"/>
            <a:ext cx="3436532" cy="3253036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274" name="Google Shape;274;g1e98dbe1a95_2_321"/>
          <p:cNvSpPr/>
          <p:nvPr/>
        </p:nvSpPr>
        <p:spPr>
          <a:xfrm rot="1689492">
            <a:off x="-2423122" y="-1399759"/>
            <a:ext cx="4119785" cy="3732367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275" name="Google Shape;275;g1e98dbe1a95_2_321"/>
          <p:cNvSpPr/>
          <p:nvPr/>
        </p:nvSpPr>
        <p:spPr>
          <a:xfrm rot="-10735319">
            <a:off x="15427093" y="7393103"/>
            <a:ext cx="4331467" cy="3703834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76" name="Google Shape;276;g1e98dbe1a95_2_321"/>
          <p:cNvGrpSpPr/>
          <p:nvPr/>
        </p:nvGrpSpPr>
        <p:grpSpPr>
          <a:xfrm>
            <a:off x="1816450" y="701399"/>
            <a:ext cx="12149141" cy="8685238"/>
            <a:chOff x="0" y="0"/>
            <a:chExt cx="16549709" cy="10778404"/>
          </a:xfrm>
        </p:grpSpPr>
        <p:sp>
          <p:nvSpPr>
            <p:cNvPr id="277" name="Google Shape;277;g1e98dbe1a95_2_321"/>
            <p:cNvSpPr/>
            <p:nvPr/>
          </p:nvSpPr>
          <p:spPr>
            <a:xfrm>
              <a:off x="31750" y="31750"/>
              <a:ext cx="16486209" cy="10714903"/>
            </a:xfrm>
            <a:custGeom>
              <a:rect b="b" l="l" r="r" t="t"/>
              <a:pathLst>
                <a:path extrusionOk="0" h="10714903" w="16486209">
                  <a:moveTo>
                    <a:pt x="16393499" y="10714903"/>
                  </a:moveTo>
                  <a:lnTo>
                    <a:pt x="92710" y="10714903"/>
                  </a:lnTo>
                  <a:cubicBezTo>
                    <a:pt x="41910" y="10714903"/>
                    <a:pt x="0" y="10672993"/>
                    <a:pt x="0" y="10622193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6392229" y="0"/>
                  </a:lnTo>
                  <a:cubicBezTo>
                    <a:pt x="16443029" y="0"/>
                    <a:pt x="16484940" y="41910"/>
                    <a:pt x="16484940" y="92710"/>
                  </a:cubicBezTo>
                  <a:lnTo>
                    <a:pt x="16484940" y="10620924"/>
                  </a:lnTo>
                  <a:cubicBezTo>
                    <a:pt x="16486209" y="10672993"/>
                    <a:pt x="16444299" y="10714903"/>
                    <a:pt x="16393499" y="107149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" name="Google Shape;278;g1e98dbe1a95_2_321"/>
            <p:cNvSpPr/>
            <p:nvPr/>
          </p:nvSpPr>
          <p:spPr>
            <a:xfrm>
              <a:off x="0" y="0"/>
              <a:ext cx="16549709" cy="10778404"/>
            </a:xfrm>
            <a:custGeom>
              <a:rect b="b" l="l" r="r" t="t"/>
              <a:pathLst>
                <a:path extrusionOk="0" h="10778404" w="16549709">
                  <a:moveTo>
                    <a:pt x="16425249" y="59690"/>
                  </a:moveTo>
                  <a:cubicBezTo>
                    <a:pt x="16460809" y="59690"/>
                    <a:pt x="16490018" y="88900"/>
                    <a:pt x="16490018" y="124460"/>
                  </a:cubicBezTo>
                  <a:lnTo>
                    <a:pt x="16490018" y="10653944"/>
                  </a:lnTo>
                  <a:cubicBezTo>
                    <a:pt x="16490018" y="10689504"/>
                    <a:pt x="16460809" y="10718714"/>
                    <a:pt x="16425249" y="10718714"/>
                  </a:cubicBezTo>
                  <a:lnTo>
                    <a:pt x="124460" y="10718714"/>
                  </a:lnTo>
                  <a:cubicBezTo>
                    <a:pt x="88900" y="10718714"/>
                    <a:pt x="59690" y="10689504"/>
                    <a:pt x="59690" y="10653944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6425249" y="59690"/>
                  </a:lnTo>
                  <a:moveTo>
                    <a:pt x="1642524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653944"/>
                  </a:lnTo>
                  <a:cubicBezTo>
                    <a:pt x="0" y="10722524"/>
                    <a:pt x="55880" y="10778404"/>
                    <a:pt x="124460" y="10778404"/>
                  </a:cubicBezTo>
                  <a:lnTo>
                    <a:pt x="16425249" y="10778404"/>
                  </a:lnTo>
                  <a:cubicBezTo>
                    <a:pt x="16493829" y="10778404"/>
                    <a:pt x="16549709" y="10722524"/>
                    <a:pt x="16549709" y="10653944"/>
                  </a:cubicBezTo>
                  <a:lnTo>
                    <a:pt x="16549709" y="124460"/>
                  </a:lnTo>
                  <a:cubicBezTo>
                    <a:pt x="16549709" y="55880"/>
                    <a:pt x="16493829" y="0"/>
                    <a:pt x="16425249" y="0"/>
                  </a:cubicBezTo>
                  <a:close/>
                </a:path>
              </a:pathLst>
            </a:custGeom>
            <a:solidFill>
              <a:srgbClr val="F5C8B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279" name="Google Shape;279;g1e98dbe1a95_2_321"/>
          <p:cNvCxnSpPr/>
          <p:nvPr/>
        </p:nvCxnSpPr>
        <p:spPr>
          <a:xfrm rot="10800000">
            <a:off x="1967700" y="1809500"/>
            <a:ext cx="11665500" cy="114000"/>
          </a:xfrm>
          <a:prstGeom prst="straightConnector1">
            <a:avLst/>
          </a:prstGeom>
          <a:noFill/>
          <a:ln cap="flat" cmpd="sng" w="38100">
            <a:solidFill>
              <a:srgbClr val="8B6B5E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80" name="Google Shape;280;g1e98dbe1a95_2_321"/>
          <p:cNvSpPr txBox="1"/>
          <p:nvPr/>
        </p:nvSpPr>
        <p:spPr>
          <a:xfrm>
            <a:off x="1967700" y="998400"/>
            <a:ext cx="11846700" cy="6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800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4299"/>
              <a:t>Contratação do Pessoal da OSC e de Dirigentes</a:t>
            </a:r>
            <a:endParaRPr sz="1300"/>
          </a:p>
        </p:txBody>
      </p:sp>
      <p:sp>
        <p:nvSpPr>
          <p:cNvPr id="281" name="Google Shape;281;g1e98dbe1a95_2_321"/>
          <p:cNvSpPr/>
          <p:nvPr/>
        </p:nvSpPr>
        <p:spPr>
          <a:xfrm rot="-3586473">
            <a:off x="219521" y="5882917"/>
            <a:ext cx="1511410" cy="1376757"/>
          </a:xfrm>
          <a:custGeom>
            <a:rect b="b" l="l" r="r" t="t"/>
            <a:pathLst>
              <a:path extrusionOk="0" h="1379233" w="1514128">
                <a:moveTo>
                  <a:pt x="0" y="0"/>
                </a:moveTo>
                <a:lnTo>
                  <a:pt x="1514129" y="0"/>
                </a:lnTo>
                <a:lnTo>
                  <a:pt x="1514129" y="1379233"/>
                </a:lnTo>
                <a:lnTo>
                  <a:pt x="0" y="137923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2" name="Google Shape;282;g1e98dbe1a95_2_321"/>
          <p:cNvSpPr txBox="1"/>
          <p:nvPr/>
        </p:nvSpPr>
        <p:spPr>
          <a:xfrm>
            <a:off x="3021250" y="3743400"/>
            <a:ext cx="9697500" cy="15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100">
                <a:solidFill>
                  <a:schemeClr val="dk1"/>
                </a:solidFill>
              </a:rPr>
              <a:t>A Administração Pública pode influenciar na contratação da equipe?</a:t>
            </a:r>
            <a:endParaRPr sz="3000">
              <a:solidFill>
                <a:srgbClr val="333333"/>
              </a:solidFill>
            </a:endParaRPr>
          </a:p>
          <a:p>
            <a:pPr indent="0" lvl="0" marL="0" rtl="0" algn="ctr">
              <a:lnSpc>
                <a:spcPct val="178500"/>
              </a:lnSpc>
              <a:spcBef>
                <a:spcPts val="0"/>
              </a:spcBef>
              <a:spcAft>
                <a:spcPts val="1100"/>
              </a:spcAft>
              <a:buNone/>
            </a:pPr>
            <a:r>
              <a:t/>
            </a:r>
            <a:endParaRPr sz="1708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een Wavy Corner Border" id="287" name="Google Shape;287;g1e98dbe1a95_2_299"/>
          <p:cNvSpPr/>
          <p:nvPr/>
        </p:nvSpPr>
        <p:spPr>
          <a:xfrm rot="-7131579">
            <a:off x="-850268" y="8115021"/>
            <a:ext cx="3436532" cy="3253036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288" name="Google Shape;288;g1e98dbe1a95_2_299"/>
          <p:cNvSpPr/>
          <p:nvPr/>
        </p:nvSpPr>
        <p:spPr>
          <a:xfrm rot="1689492">
            <a:off x="-2423122" y="-1399759"/>
            <a:ext cx="4119785" cy="3732367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289" name="Google Shape;289;g1e98dbe1a95_2_299"/>
          <p:cNvSpPr/>
          <p:nvPr/>
        </p:nvSpPr>
        <p:spPr>
          <a:xfrm rot="-10735319">
            <a:off x="15427093" y="7774103"/>
            <a:ext cx="4331467" cy="3703834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90" name="Google Shape;290;g1e98dbe1a95_2_299"/>
          <p:cNvGrpSpPr/>
          <p:nvPr/>
        </p:nvGrpSpPr>
        <p:grpSpPr>
          <a:xfrm>
            <a:off x="1816450" y="701399"/>
            <a:ext cx="12149141" cy="8685238"/>
            <a:chOff x="0" y="0"/>
            <a:chExt cx="16549709" cy="10778404"/>
          </a:xfrm>
        </p:grpSpPr>
        <p:sp>
          <p:nvSpPr>
            <p:cNvPr id="291" name="Google Shape;291;g1e98dbe1a95_2_299"/>
            <p:cNvSpPr/>
            <p:nvPr/>
          </p:nvSpPr>
          <p:spPr>
            <a:xfrm>
              <a:off x="31750" y="31750"/>
              <a:ext cx="16486209" cy="10714903"/>
            </a:xfrm>
            <a:custGeom>
              <a:rect b="b" l="l" r="r" t="t"/>
              <a:pathLst>
                <a:path extrusionOk="0" h="10714903" w="16486209">
                  <a:moveTo>
                    <a:pt x="16393499" y="10714903"/>
                  </a:moveTo>
                  <a:lnTo>
                    <a:pt x="92710" y="10714903"/>
                  </a:lnTo>
                  <a:cubicBezTo>
                    <a:pt x="41910" y="10714903"/>
                    <a:pt x="0" y="10672993"/>
                    <a:pt x="0" y="10622193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6392229" y="0"/>
                  </a:lnTo>
                  <a:cubicBezTo>
                    <a:pt x="16443029" y="0"/>
                    <a:pt x="16484940" y="41910"/>
                    <a:pt x="16484940" y="92710"/>
                  </a:cubicBezTo>
                  <a:lnTo>
                    <a:pt x="16484940" y="10620924"/>
                  </a:lnTo>
                  <a:cubicBezTo>
                    <a:pt x="16486209" y="10672993"/>
                    <a:pt x="16444299" y="10714903"/>
                    <a:pt x="16393499" y="107149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" name="Google Shape;292;g1e98dbe1a95_2_299"/>
            <p:cNvSpPr/>
            <p:nvPr/>
          </p:nvSpPr>
          <p:spPr>
            <a:xfrm>
              <a:off x="0" y="0"/>
              <a:ext cx="16549709" cy="10778404"/>
            </a:xfrm>
            <a:custGeom>
              <a:rect b="b" l="l" r="r" t="t"/>
              <a:pathLst>
                <a:path extrusionOk="0" h="10778404" w="16549709">
                  <a:moveTo>
                    <a:pt x="16425249" y="59690"/>
                  </a:moveTo>
                  <a:cubicBezTo>
                    <a:pt x="16460809" y="59690"/>
                    <a:pt x="16490018" y="88900"/>
                    <a:pt x="16490018" y="124460"/>
                  </a:cubicBezTo>
                  <a:lnTo>
                    <a:pt x="16490018" y="10653944"/>
                  </a:lnTo>
                  <a:cubicBezTo>
                    <a:pt x="16490018" y="10689504"/>
                    <a:pt x="16460809" y="10718714"/>
                    <a:pt x="16425249" y="10718714"/>
                  </a:cubicBezTo>
                  <a:lnTo>
                    <a:pt x="124460" y="10718714"/>
                  </a:lnTo>
                  <a:cubicBezTo>
                    <a:pt x="88900" y="10718714"/>
                    <a:pt x="59690" y="10689504"/>
                    <a:pt x="59690" y="10653944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6425249" y="59690"/>
                  </a:lnTo>
                  <a:moveTo>
                    <a:pt x="1642524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653944"/>
                  </a:lnTo>
                  <a:cubicBezTo>
                    <a:pt x="0" y="10722524"/>
                    <a:pt x="55880" y="10778404"/>
                    <a:pt x="124460" y="10778404"/>
                  </a:cubicBezTo>
                  <a:lnTo>
                    <a:pt x="16425249" y="10778404"/>
                  </a:lnTo>
                  <a:cubicBezTo>
                    <a:pt x="16493829" y="10778404"/>
                    <a:pt x="16549709" y="10722524"/>
                    <a:pt x="16549709" y="10653944"/>
                  </a:cubicBezTo>
                  <a:lnTo>
                    <a:pt x="16549709" y="124460"/>
                  </a:lnTo>
                  <a:cubicBezTo>
                    <a:pt x="16549709" y="55880"/>
                    <a:pt x="16493829" y="0"/>
                    <a:pt x="16425249" y="0"/>
                  </a:cubicBezTo>
                  <a:close/>
                </a:path>
              </a:pathLst>
            </a:custGeom>
            <a:solidFill>
              <a:srgbClr val="F5C8B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293" name="Google Shape;293;g1e98dbe1a95_2_299"/>
          <p:cNvCxnSpPr/>
          <p:nvPr/>
        </p:nvCxnSpPr>
        <p:spPr>
          <a:xfrm rot="10800000">
            <a:off x="1967700" y="1809500"/>
            <a:ext cx="11665500" cy="114000"/>
          </a:xfrm>
          <a:prstGeom prst="straightConnector1">
            <a:avLst/>
          </a:prstGeom>
          <a:noFill/>
          <a:ln cap="flat" cmpd="sng" w="38100">
            <a:solidFill>
              <a:srgbClr val="8B6B5E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94" name="Google Shape;294;g1e98dbe1a95_2_299"/>
          <p:cNvSpPr txBox="1"/>
          <p:nvPr/>
        </p:nvSpPr>
        <p:spPr>
          <a:xfrm>
            <a:off x="1967700" y="998400"/>
            <a:ext cx="11846700" cy="6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800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4299"/>
              <a:t>Contratação do Pessoal da OSC e de Dirigentes</a:t>
            </a:r>
            <a:endParaRPr sz="1300"/>
          </a:p>
        </p:txBody>
      </p:sp>
      <p:sp>
        <p:nvSpPr>
          <p:cNvPr id="295" name="Google Shape;295;g1e98dbe1a95_2_299"/>
          <p:cNvSpPr/>
          <p:nvPr/>
        </p:nvSpPr>
        <p:spPr>
          <a:xfrm rot="-3586473">
            <a:off x="219521" y="5882917"/>
            <a:ext cx="1511410" cy="1376757"/>
          </a:xfrm>
          <a:custGeom>
            <a:rect b="b" l="l" r="r" t="t"/>
            <a:pathLst>
              <a:path extrusionOk="0" h="1379233" w="1514128">
                <a:moveTo>
                  <a:pt x="0" y="0"/>
                </a:moveTo>
                <a:lnTo>
                  <a:pt x="1514129" y="0"/>
                </a:lnTo>
                <a:lnTo>
                  <a:pt x="1514129" y="1379233"/>
                </a:lnTo>
                <a:lnTo>
                  <a:pt x="0" y="137923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96" name="Google Shape;296;g1e98dbe1a95_2_299"/>
          <p:cNvSpPr txBox="1"/>
          <p:nvPr/>
        </p:nvSpPr>
        <p:spPr>
          <a:xfrm>
            <a:off x="1967675" y="2114725"/>
            <a:ext cx="11846700" cy="67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/>
              <a:t>A Administração Pública pode influenciar na contratação da equipe?</a:t>
            </a:r>
            <a:endParaRPr b="1" sz="2100"/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333333"/>
                </a:solidFill>
              </a:rPr>
              <a:t>Art. 45. </a:t>
            </a:r>
            <a:r>
              <a:rPr lang="en-US" sz="2000">
                <a:solidFill>
                  <a:srgbClr val="333333"/>
                </a:solidFill>
              </a:rPr>
              <a:t>Para a </a:t>
            </a:r>
            <a:r>
              <a:rPr b="1" lang="en-US" sz="2000">
                <a:solidFill>
                  <a:srgbClr val="333333"/>
                </a:solidFill>
              </a:rPr>
              <a:t>contratação de equipe</a:t>
            </a:r>
            <a:r>
              <a:rPr lang="en-US" sz="2000">
                <a:solidFill>
                  <a:srgbClr val="333333"/>
                </a:solidFill>
              </a:rPr>
              <a:t> dimensionada no plano de trabalho, a organização da sociedade civil poderá </a:t>
            </a:r>
            <a:r>
              <a:rPr b="1" lang="en-US" sz="2000">
                <a:solidFill>
                  <a:srgbClr val="333333"/>
                </a:solidFill>
              </a:rPr>
              <a:t>adotar procedimento de seleção com métodos usualmente utilizados pelo setor privado.</a:t>
            </a:r>
            <a:endParaRPr b="1" sz="2000">
              <a:solidFill>
                <a:srgbClr val="333333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33333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333333"/>
                </a:solidFill>
              </a:rPr>
              <a:t>Parágrafo único.</a:t>
            </a:r>
            <a:r>
              <a:rPr lang="en-US" sz="2000">
                <a:solidFill>
                  <a:srgbClr val="333333"/>
                </a:solidFill>
              </a:rPr>
              <a:t> Fica vedada à Administração Pública Municipal a prática de atos de </a:t>
            </a:r>
            <a:r>
              <a:rPr b="1" lang="en-US" sz="2000">
                <a:solidFill>
                  <a:srgbClr val="333333"/>
                </a:solidFill>
              </a:rPr>
              <a:t>ingerência</a:t>
            </a:r>
            <a:r>
              <a:rPr lang="en-US" sz="2000">
                <a:solidFill>
                  <a:srgbClr val="333333"/>
                </a:solidFill>
              </a:rPr>
              <a:t>  direta na seleção e na contratação de pessoal pela organização da sociedade civil ou que direcionem o recrutamento de pessoas para trabalhar ou prestar serviços na referida organização.</a:t>
            </a:r>
            <a:endParaRPr sz="2000">
              <a:solidFill>
                <a:srgbClr val="333333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8">
                <a:solidFill>
                  <a:srgbClr val="333333"/>
                </a:solidFill>
                <a:highlight>
                  <a:srgbClr val="00FFFF"/>
                </a:highlight>
              </a:rPr>
              <a:t> </a:t>
            </a:r>
            <a:endParaRPr sz="1308">
              <a:solidFill>
                <a:srgbClr val="333333"/>
              </a:solidFill>
              <a:highlight>
                <a:srgbClr val="00FFFF"/>
              </a:highlight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8">
              <a:solidFill>
                <a:srgbClr val="333333"/>
              </a:solidFill>
              <a:highlight>
                <a:srgbClr val="00FFFF"/>
              </a:highlight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8">
              <a:solidFill>
                <a:srgbClr val="333333"/>
              </a:solidFill>
              <a:highlight>
                <a:srgbClr val="00FFFF"/>
              </a:highlight>
            </a:endParaRPr>
          </a:p>
          <a:p>
            <a:pPr indent="0" lvl="0" marL="0" rtl="0" algn="ctr">
              <a:lnSpc>
                <a:spcPct val="178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rgbClr val="333333"/>
                </a:solidFill>
              </a:rPr>
              <a:t>DECRETO Nº 57.575/2016</a:t>
            </a:r>
            <a:endParaRPr sz="1900">
              <a:solidFill>
                <a:srgbClr val="333333"/>
              </a:solidFill>
            </a:endParaRPr>
          </a:p>
          <a:p>
            <a:pPr indent="0" lvl="0" marL="0" rtl="0" algn="l">
              <a:lnSpc>
                <a:spcPct val="1785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333333"/>
              </a:solidFill>
            </a:endParaRPr>
          </a:p>
          <a:p>
            <a:pPr indent="0" lvl="0" marL="0" rtl="0" algn="ctr">
              <a:lnSpc>
                <a:spcPct val="1785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333333"/>
              </a:solidFill>
            </a:endParaRPr>
          </a:p>
          <a:p>
            <a:pPr indent="0" lvl="0" marL="0" rtl="0" algn="l">
              <a:lnSpc>
                <a:spcPct val="178500"/>
              </a:lnSpc>
              <a:spcBef>
                <a:spcPts val="1100"/>
              </a:spcBef>
              <a:spcAft>
                <a:spcPts val="1100"/>
              </a:spcAft>
              <a:buNone/>
            </a:pPr>
            <a:r>
              <a:t/>
            </a:r>
            <a:endParaRPr sz="1900">
              <a:solidFill>
                <a:srgbClr val="333333"/>
              </a:solidFill>
            </a:endParaRPr>
          </a:p>
        </p:txBody>
      </p:sp>
      <p:sp>
        <p:nvSpPr>
          <p:cNvPr id="297" name="Google Shape;297;g1e98dbe1a95_2_299"/>
          <p:cNvSpPr/>
          <p:nvPr/>
        </p:nvSpPr>
        <p:spPr>
          <a:xfrm flipH="1" rot="-6609105">
            <a:off x="14131996" y="4386454"/>
            <a:ext cx="997362" cy="1128558"/>
          </a:xfrm>
          <a:custGeom>
            <a:rect b="b" l="l" r="r" t="t"/>
            <a:pathLst>
              <a:path extrusionOk="0" h="3641221" w="3435988">
                <a:moveTo>
                  <a:pt x="0" y="3641220"/>
                </a:moveTo>
                <a:lnTo>
                  <a:pt x="3435988" y="3641220"/>
                </a:lnTo>
                <a:lnTo>
                  <a:pt x="3435988" y="0"/>
                </a:lnTo>
                <a:lnTo>
                  <a:pt x="0" y="0"/>
                </a:lnTo>
                <a:lnTo>
                  <a:pt x="0" y="364122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98" name="Google Shape;298;g1e98dbe1a95_2_299"/>
          <p:cNvSpPr/>
          <p:nvPr/>
        </p:nvSpPr>
        <p:spPr>
          <a:xfrm rot="986423">
            <a:off x="14013548" y="4867533"/>
            <a:ext cx="1396784" cy="321284"/>
          </a:xfrm>
          <a:custGeom>
            <a:rect b="b" l="l" r="r" t="t"/>
            <a:pathLst>
              <a:path extrusionOk="0" h="611817" w="2196191">
                <a:moveTo>
                  <a:pt x="0" y="0"/>
                </a:moveTo>
                <a:lnTo>
                  <a:pt x="2196190" y="0"/>
                </a:lnTo>
                <a:lnTo>
                  <a:pt x="2196190" y="611816"/>
                </a:lnTo>
                <a:lnTo>
                  <a:pt x="0" y="61181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-233077" r="0" t="0"/>
            </a:stretch>
          </a:blipFill>
          <a:ln>
            <a:noFill/>
          </a:ln>
        </p:spPr>
      </p:sp>
      <p:sp>
        <p:nvSpPr>
          <p:cNvPr id="299" name="Google Shape;299;g1e98dbe1a95_2_299"/>
          <p:cNvSpPr/>
          <p:nvPr/>
        </p:nvSpPr>
        <p:spPr>
          <a:xfrm>
            <a:off x="15348727" y="4735225"/>
            <a:ext cx="2697130" cy="2058727"/>
          </a:xfrm>
          <a:custGeom>
            <a:rect b="b" l="l" r="r" t="t"/>
            <a:pathLst>
              <a:path extrusionOk="0" h="1979545" w="1979545">
                <a:moveTo>
                  <a:pt x="0" y="0"/>
                </a:moveTo>
                <a:lnTo>
                  <a:pt x="1979546" y="0"/>
                </a:lnTo>
                <a:lnTo>
                  <a:pt x="1979546" y="1979545"/>
                </a:lnTo>
                <a:lnTo>
                  <a:pt x="0" y="197954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00" name="Google Shape;300;g1e98dbe1a95_2_299"/>
          <p:cNvSpPr txBox="1"/>
          <p:nvPr/>
        </p:nvSpPr>
        <p:spPr>
          <a:xfrm>
            <a:off x="15519328" y="5254598"/>
            <a:ext cx="2355900" cy="10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100"/>
              <a:buNone/>
            </a:pPr>
            <a:r>
              <a:rPr b="1" lang="en-US" sz="2008">
                <a:solidFill>
                  <a:schemeClr val="dk1"/>
                </a:solidFill>
              </a:rPr>
              <a:t>Ingerência </a:t>
            </a:r>
            <a:r>
              <a:rPr lang="en-US" sz="2008">
                <a:solidFill>
                  <a:schemeClr val="dk1"/>
                </a:solidFill>
              </a:rPr>
              <a:t>significa intervir, intrometer, influenciar. </a:t>
            </a:r>
            <a:endParaRPr sz="2008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een Wavy Corner Border" id="305" name="Google Shape;305;g1e98dbe1a95_2_335"/>
          <p:cNvSpPr/>
          <p:nvPr/>
        </p:nvSpPr>
        <p:spPr>
          <a:xfrm rot="-7131579">
            <a:off x="-850268" y="8115021"/>
            <a:ext cx="3436532" cy="3253036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306" name="Google Shape;306;g1e98dbe1a95_2_335"/>
          <p:cNvSpPr/>
          <p:nvPr/>
        </p:nvSpPr>
        <p:spPr>
          <a:xfrm rot="1689492">
            <a:off x="-2423122" y="-1399759"/>
            <a:ext cx="4119785" cy="3732367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307" name="Google Shape;307;g1e98dbe1a95_2_335"/>
          <p:cNvSpPr/>
          <p:nvPr/>
        </p:nvSpPr>
        <p:spPr>
          <a:xfrm rot="-10735319">
            <a:off x="15427093" y="7393103"/>
            <a:ext cx="4331467" cy="3703834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308" name="Google Shape;308;g1e98dbe1a95_2_335"/>
          <p:cNvGrpSpPr/>
          <p:nvPr/>
        </p:nvGrpSpPr>
        <p:grpSpPr>
          <a:xfrm>
            <a:off x="1816450" y="701399"/>
            <a:ext cx="12149141" cy="8685238"/>
            <a:chOff x="0" y="0"/>
            <a:chExt cx="16549709" cy="10778404"/>
          </a:xfrm>
        </p:grpSpPr>
        <p:sp>
          <p:nvSpPr>
            <p:cNvPr id="309" name="Google Shape;309;g1e98dbe1a95_2_335"/>
            <p:cNvSpPr/>
            <p:nvPr/>
          </p:nvSpPr>
          <p:spPr>
            <a:xfrm>
              <a:off x="31750" y="31750"/>
              <a:ext cx="16486209" cy="10714903"/>
            </a:xfrm>
            <a:custGeom>
              <a:rect b="b" l="l" r="r" t="t"/>
              <a:pathLst>
                <a:path extrusionOk="0" h="10714903" w="16486209">
                  <a:moveTo>
                    <a:pt x="16393499" y="10714903"/>
                  </a:moveTo>
                  <a:lnTo>
                    <a:pt x="92710" y="10714903"/>
                  </a:lnTo>
                  <a:cubicBezTo>
                    <a:pt x="41910" y="10714903"/>
                    <a:pt x="0" y="10672993"/>
                    <a:pt x="0" y="10622193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6392229" y="0"/>
                  </a:lnTo>
                  <a:cubicBezTo>
                    <a:pt x="16443029" y="0"/>
                    <a:pt x="16484940" y="41910"/>
                    <a:pt x="16484940" y="92710"/>
                  </a:cubicBezTo>
                  <a:lnTo>
                    <a:pt x="16484940" y="10620924"/>
                  </a:lnTo>
                  <a:cubicBezTo>
                    <a:pt x="16486209" y="10672993"/>
                    <a:pt x="16444299" y="10714903"/>
                    <a:pt x="16393499" y="107149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" name="Google Shape;310;g1e98dbe1a95_2_335"/>
            <p:cNvSpPr/>
            <p:nvPr/>
          </p:nvSpPr>
          <p:spPr>
            <a:xfrm>
              <a:off x="0" y="0"/>
              <a:ext cx="16549709" cy="10778404"/>
            </a:xfrm>
            <a:custGeom>
              <a:rect b="b" l="l" r="r" t="t"/>
              <a:pathLst>
                <a:path extrusionOk="0" h="10778404" w="16549709">
                  <a:moveTo>
                    <a:pt x="16425249" y="59690"/>
                  </a:moveTo>
                  <a:cubicBezTo>
                    <a:pt x="16460809" y="59690"/>
                    <a:pt x="16490018" y="88900"/>
                    <a:pt x="16490018" y="124460"/>
                  </a:cubicBezTo>
                  <a:lnTo>
                    <a:pt x="16490018" y="10653944"/>
                  </a:lnTo>
                  <a:cubicBezTo>
                    <a:pt x="16490018" y="10689504"/>
                    <a:pt x="16460809" y="10718714"/>
                    <a:pt x="16425249" y="10718714"/>
                  </a:cubicBezTo>
                  <a:lnTo>
                    <a:pt x="124460" y="10718714"/>
                  </a:lnTo>
                  <a:cubicBezTo>
                    <a:pt x="88900" y="10718714"/>
                    <a:pt x="59690" y="10689504"/>
                    <a:pt x="59690" y="10653944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6425249" y="59690"/>
                  </a:lnTo>
                  <a:moveTo>
                    <a:pt x="1642524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653944"/>
                  </a:lnTo>
                  <a:cubicBezTo>
                    <a:pt x="0" y="10722524"/>
                    <a:pt x="55880" y="10778404"/>
                    <a:pt x="124460" y="10778404"/>
                  </a:cubicBezTo>
                  <a:lnTo>
                    <a:pt x="16425249" y="10778404"/>
                  </a:lnTo>
                  <a:cubicBezTo>
                    <a:pt x="16493829" y="10778404"/>
                    <a:pt x="16549709" y="10722524"/>
                    <a:pt x="16549709" y="10653944"/>
                  </a:cubicBezTo>
                  <a:lnTo>
                    <a:pt x="16549709" y="124460"/>
                  </a:lnTo>
                  <a:cubicBezTo>
                    <a:pt x="16549709" y="55880"/>
                    <a:pt x="16493829" y="0"/>
                    <a:pt x="16425249" y="0"/>
                  </a:cubicBezTo>
                  <a:close/>
                </a:path>
              </a:pathLst>
            </a:custGeom>
            <a:solidFill>
              <a:srgbClr val="F5C8B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311" name="Google Shape;311;g1e98dbe1a95_2_335"/>
          <p:cNvCxnSpPr/>
          <p:nvPr/>
        </p:nvCxnSpPr>
        <p:spPr>
          <a:xfrm rot="10800000">
            <a:off x="1967700" y="1809500"/>
            <a:ext cx="11665500" cy="114000"/>
          </a:xfrm>
          <a:prstGeom prst="straightConnector1">
            <a:avLst/>
          </a:prstGeom>
          <a:noFill/>
          <a:ln cap="flat" cmpd="sng" w="38100">
            <a:solidFill>
              <a:srgbClr val="8B6B5E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12" name="Google Shape;312;g1e98dbe1a95_2_335"/>
          <p:cNvSpPr txBox="1"/>
          <p:nvPr/>
        </p:nvSpPr>
        <p:spPr>
          <a:xfrm>
            <a:off x="1967700" y="998400"/>
            <a:ext cx="11846700" cy="7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3997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4897">
                <a:solidFill>
                  <a:schemeClr val="dk1"/>
                </a:solidFill>
              </a:rPr>
              <a:t>Responsabilidade Trabalhista</a:t>
            </a:r>
            <a:endParaRPr sz="1300"/>
          </a:p>
        </p:txBody>
      </p:sp>
      <p:sp>
        <p:nvSpPr>
          <p:cNvPr id="313" name="Google Shape;313;g1e98dbe1a95_2_335"/>
          <p:cNvSpPr/>
          <p:nvPr/>
        </p:nvSpPr>
        <p:spPr>
          <a:xfrm rot="-3586473">
            <a:off x="219521" y="5882917"/>
            <a:ext cx="1511410" cy="1376757"/>
          </a:xfrm>
          <a:custGeom>
            <a:rect b="b" l="l" r="r" t="t"/>
            <a:pathLst>
              <a:path extrusionOk="0" h="1379233" w="1514128">
                <a:moveTo>
                  <a:pt x="0" y="0"/>
                </a:moveTo>
                <a:lnTo>
                  <a:pt x="1514129" y="0"/>
                </a:lnTo>
                <a:lnTo>
                  <a:pt x="1514129" y="1379233"/>
                </a:lnTo>
                <a:lnTo>
                  <a:pt x="0" y="137923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14" name="Google Shape;314;g1e98dbe1a95_2_335"/>
          <p:cNvSpPr txBox="1"/>
          <p:nvPr/>
        </p:nvSpPr>
        <p:spPr>
          <a:xfrm>
            <a:off x="3021250" y="3743400"/>
            <a:ext cx="9697500" cy="15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100">
                <a:solidFill>
                  <a:schemeClr val="dk1"/>
                </a:solidFill>
              </a:rPr>
              <a:t>A Administração Pública pode arcar com os pagamentos de encargos sociais e trabalhistas?</a:t>
            </a:r>
            <a:endParaRPr sz="3000">
              <a:solidFill>
                <a:srgbClr val="333333"/>
              </a:solidFill>
            </a:endParaRPr>
          </a:p>
          <a:p>
            <a:pPr indent="0" lvl="0" marL="0" rtl="0" algn="ctr">
              <a:lnSpc>
                <a:spcPct val="178500"/>
              </a:lnSpc>
              <a:spcBef>
                <a:spcPts val="0"/>
              </a:spcBef>
              <a:spcAft>
                <a:spcPts val="1100"/>
              </a:spcAft>
              <a:buNone/>
            </a:pPr>
            <a:r>
              <a:t/>
            </a:r>
            <a:endParaRPr sz="1708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een Wavy Corner Border" id="319" name="Google Shape;319;g1e98dbe1a95_0_115"/>
          <p:cNvSpPr/>
          <p:nvPr/>
        </p:nvSpPr>
        <p:spPr>
          <a:xfrm rot="-7008657">
            <a:off x="-730428" y="8294032"/>
            <a:ext cx="4181588" cy="2860855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320" name="Google Shape;320;g1e98dbe1a95_0_115"/>
          <p:cNvSpPr/>
          <p:nvPr/>
        </p:nvSpPr>
        <p:spPr>
          <a:xfrm rot="1689905">
            <a:off x="-2547892" y="-1295296"/>
            <a:ext cx="4661467" cy="4119041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321" name="Google Shape;321;g1e98dbe1a95_0_115"/>
          <p:cNvSpPr/>
          <p:nvPr/>
        </p:nvSpPr>
        <p:spPr>
          <a:xfrm rot="-10739846">
            <a:off x="16554094" y="6676776"/>
            <a:ext cx="4657380" cy="411543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322" name="Google Shape;322;g1e98dbe1a95_0_115"/>
          <p:cNvGrpSpPr/>
          <p:nvPr/>
        </p:nvGrpSpPr>
        <p:grpSpPr>
          <a:xfrm>
            <a:off x="1651750" y="1792425"/>
            <a:ext cx="13544887" cy="7866300"/>
            <a:chOff x="0" y="0"/>
            <a:chExt cx="12654042" cy="10284089"/>
          </a:xfrm>
        </p:grpSpPr>
        <p:sp>
          <p:nvSpPr>
            <p:cNvPr id="323" name="Google Shape;323;g1e98dbe1a95_0_115"/>
            <p:cNvSpPr/>
            <p:nvPr/>
          </p:nvSpPr>
          <p:spPr>
            <a:xfrm>
              <a:off x="31750" y="31750"/>
              <a:ext cx="12590542" cy="10220589"/>
            </a:xfrm>
            <a:custGeom>
              <a:rect b="b" l="l" r="r" t="t"/>
              <a:pathLst>
                <a:path extrusionOk="0" h="10220589" w="12590542">
                  <a:moveTo>
                    <a:pt x="12497832" y="10220589"/>
                  </a:moveTo>
                  <a:lnTo>
                    <a:pt x="92710" y="10220589"/>
                  </a:lnTo>
                  <a:cubicBezTo>
                    <a:pt x="41910" y="10220589"/>
                    <a:pt x="0" y="10178679"/>
                    <a:pt x="0" y="1012787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2496562" y="0"/>
                  </a:lnTo>
                  <a:cubicBezTo>
                    <a:pt x="12547362" y="0"/>
                    <a:pt x="12589272" y="41910"/>
                    <a:pt x="12589272" y="92710"/>
                  </a:cubicBezTo>
                  <a:lnTo>
                    <a:pt x="12589272" y="10126609"/>
                  </a:lnTo>
                  <a:cubicBezTo>
                    <a:pt x="12590542" y="10178679"/>
                    <a:pt x="12548632" y="10220589"/>
                    <a:pt x="12497832" y="10220589"/>
                  </a:cubicBezTo>
                  <a:close/>
                </a:path>
              </a:pathLst>
            </a:custGeom>
            <a:solidFill>
              <a:srgbClr val="A6847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" name="Google Shape;324;g1e98dbe1a95_0_115"/>
            <p:cNvSpPr/>
            <p:nvPr/>
          </p:nvSpPr>
          <p:spPr>
            <a:xfrm>
              <a:off x="0" y="0"/>
              <a:ext cx="12654042" cy="10284089"/>
            </a:xfrm>
            <a:custGeom>
              <a:rect b="b" l="l" r="r" t="t"/>
              <a:pathLst>
                <a:path extrusionOk="0" h="10284089" w="12654042">
                  <a:moveTo>
                    <a:pt x="12529582" y="59690"/>
                  </a:moveTo>
                  <a:cubicBezTo>
                    <a:pt x="12565142" y="59690"/>
                    <a:pt x="12594352" y="88900"/>
                    <a:pt x="12594352" y="124460"/>
                  </a:cubicBezTo>
                  <a:lnTo>
                    <a:pt x="12594352" y="10159629"/>
                  </a:lnTo>
                  <a:cubicBezTo>
                    <a:pt x="12594352" y="10195189"/>
                    <a:pt x="12565142" y="10224399"/>
                    <a:pt x="12529582" y="10224399"/>
                  </a:cubicBezTo>
                  <a:lnTo>
                    <a:pt x="124460" y="10224399"/>
                  </a:lnTo>
                  <a:cubicBezTo>
                    <a:pt x="88900" y="10224399"/>
                    <a:pt x="59690" y="10195189"/>
                    <a:pt x="59690" y="10159629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2529582" y="59690"/>
                  </a:lnTo>
                  <a:moveTo>
                    <a:pt x="12529582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159629"/>
                  </a:lnTo>
                  <a:cubicBezTo>
                    <a:pt x="0" y="10228209"/>
                    <a:pt x="55880" y="10284089"/>
                    <a:pt x="124460" y="10284089"/>
                  </a:cubicBezTo>
                  <a:lnTo>
                    <a:pt x="12529582" y="10284089"/>
                  </a:lnTo>
                  <a:cubicBezTo>
                    <a:pt x="12598162" y="10284089"/>
                    <a:pt x="12654042" y="10228209"/>
                    <a:pt x="12654042" y="10159629"/>
                  </a:cubicBezTo>
                  <a:lnTo>
                    <a:pt x="12654042" y="124460"/>
                  </a:lnTo>
                  <a:cubicBezTo>
                    <a:pt x="12654042" y="55880"/>
                    <a:pt x="12598162" y="0"/>
                    <a:pt x="12529582" y="0"/>
                  </a:cubicBezTo>
                  <a:close/>
                </a:path>
              </a:pathLst>
            </a:custGeom>
            <a:solidFill>
              <a:srgbClr val="F5C8B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25" name="Google Shape;325;g1e98dbe1a95_0_115"/>
          <p:cNvSpPr/>
          <p:nvPr/>
        </p:nvSpPr>
        <p:spPr>
          <a:xfrm>
            <a:off x="1987250" y="1961725"/>
            <a:ext cx="12827452" cy="7477731"/>
          </a:xfrm>
          <a:custGeom>
            <a:rect b="b" l="l" r="r" t="t"/>
            <a:pathLst>
              <a:path extrusionOk="0" h="1979545" w="1979545">
                <a:moveTo>
                  <a:pt x="0" y="0"/>
                </a:moveTo>
                <a:lnTo>
                  <a:pt x="1979545" y="0"/>
                </a:lnTo>
                <a:lnTo>
                  <a:pt x="1979545" y="1979546"/>
                </a:lnTo>
                <a:lnTo>
                  <a:pt x="0" y="19795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26" name="Google Shape;326;g1e98dbe1a95_0_115"/>
          <p:cNvSpPr txBox="1"/>
          <p:nvPr/>
        </p:nvSpPr>
        <p:spPr>
          <a:xfrm>
            <a:off x="2233575" y="3269325"/>
            <a:ext cx="12334800" cy="4912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100">
                <a:solidFill>
                  <a:schemeClr val="dk1"/>
                </a:solidFill>
              </a:rPr>
              <a:t>A Administração Pública pode arcar com os pagamentos de encargos sociais e trabalhistas?</a:t>
            </a:r>
            <a:endParaRPr sz="2000">
              <a:solidFill>
                <a:srgbClr val="333333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2000">
              <a:solidFill>
                <a:srgbClr val="333333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2000">
                <a:solidFill>
                  <a:srgbClr val="333333"/>
                </a:solidFill>
              </a:rPr>
              <a:t>Art. 40</a:t>
            </a:r>
            <a:endParaRPr b="1" sz="2000">
              <a:solidFill>
                <a:srgbClr val="333333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2000">
                <a:solidFill>
                  <a:srgbClr val="333333"/>
                </a:solidFill>
              </a:rPr>
              <a:t>§ 2º</a:t>
            </a:r>
            <a:r>
              <a:rPr lang="en-US" sz="2000">
                <a:solidFill>
                  <a:srgbClr val="333333"/>
                </a:solidFill>
              </a:rPr>
              <a:t> As despesas com a remuneração da equipe de trabalho durante a vigência da parceria poderá contemplar as </a:t>
            </a:r>
            <a:r>
              <a:rPr b="1" lang="en-US" sz="2000">
                <a:solidFill>
                  <a:srgbClr val="333333"/>
                </a:solidFill>
              </a:rPr>
              <a:t>despesas com pagamentos de impostos, contribuições sociais, Fundo de Garantia do Tempo de Serviço - FGTS, férias, décimo-terceiro salário, salários proporcionais, verbas rescisórias e demais encargos sociais e trabalhistas</a:t>
            </a:r>
            <a:r>
              <a:rPr lang="en-US" sz="2000">
                <a:solidFill>
                  <a:srgbClr val="333333"/>
                </a:solidFill>
              </a:rPr>
              <a:t>, desde que tais valores:</a:t>
            </a:r>
            <a:br>
              <a:rPr lang="en-US" sz="2000">
                <a:solidFill>
                  <a:srgbClr val="333333"/>
                </a:solidFill>
              </a:rPr>
            </a:br>
            <a:endParaRPr sz="2000">
              <a:solidFill>
                <a:srgbClr val="333333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2000">
                <a:solidFill>
                  <a:srgbClr val="333333"/>
                </a:solidFill>
              </a:rPr>
              <a:t>I -</a:t>
            </a:r>
            <a:r>
              <a:rPr lang="en-US" sz="2000">
                <a:solidFill>
                  <a:srgbClr val="333333"/>
                </a:solidFill>
              </a:rPr>
              <a:t> estejam previstos no plano de trabalho e sejam proporcionais ao tempo efetivamente dedicado à parceria;</a:t>
            </a:r>
            <a:endParaRPr sz="2000">
              <a:solidFill>
                <a:srgbClr val="333333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2000">
                <a:solidFill>
                  <a:srgbClr val="333333"/>
                </a:solidFill>
              </a:rPr>
              <a:t>II -</a:t>
            </a:r>
            <a:r>
              <a:rPr lang="en-US" sz="2000">
                <a:solidFill>
                  <a:srgbClr val="333333"/>
                </a:solidFill>
              </a:rPr>
              <a:t> sejam compatíveis com o valor de mercado e observem os acordos e as convenções coletivas de trabalho e, em seu valor bruto e individual, o teto da remuneração do Poder Executivo Municipal.</a:t>
            </a:r>
            <a:br>
              <a:rPr lang="en-US" sz="2000">
                <a:solidFill>
                  <a:srgbClr val="333333"/>
                </a:solidFill>
              </a:rPr>
            </a:br>
            <a:endParaRPr sz="2000">
              <a:solidFill>
                <a:srgbClr val="333333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2000">
              <a:solidFill>
                <a:srgbClr val="333333"/>
              </a:solidFill>
            </a:endParaRPr>
          </a:p>
          <a:p>
            <a:pPr indent="0" lvl="0" marL="0" rtl="0" algn="ctr">
              <a:lnSpc>
                <a:spcPct val="178500"/>
              </a:lnSpc>
              <a:spcBef>
                <a:spcPts val="0"/>
              </a:spcBef>
              <a:spcAft>
                <a:spcPts val="11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00">
                <a:solidFill>
                  <a:srgbClr val="333333"/>
                </a:solidFill>
              </a:rPr>
              <a:t>DECRETO Nº 57.575/2016</a:t>
            </a:r>
            <a:endParaRPr sz="2154"/>
          </a:p>
        </p:txBody>
      </p:sp>
      <p:sp>
        <p:nvSpPr>
          <p:cNvPr id="327" name="Google Shape;327;g1e98dbe1a95_0_115"/>
          <p:cNvSpPr txBox="1"/>
          <p:nvPr/>
        </p:nvSpPr>
        <p:spPr>
          <a:xfrm>
            <a:off x="3761652" y="552574"/>
            <a:ext cx="9500400" cy="7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77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4897"/>
              <a:t>Responsabilidade Trabalhista</a:t>
            </a:r>
            <a:endParaRPr b="1" sz="4897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Organic Abstract Shape      " id="332" name="Google Shape;332;g1e98dbe1a95_0_238"/>
          <p:cNvSpPr/>
          <p:nvPr/>
        </p:nvSpPr>
        <p:spPr>
          <a:xfrm rot="1695614">
            <a:off x="-1916424" y="-961139"/>
            <a:ext cx="3343916" cy="337354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Green Wavy Corner Border" id="333" name="Google Shape;333;g1e98dbe1a95_0_238"/>
          <p:cNvSpPr/>
          <p:nvPr/>
        </p:nvSpPr>
        <p:spPr>
          <a:xfrm rot="-7137502">
            <a:off x="-947195" y="8030577"/>
            <a:ext cx="3867868" cy="3210920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334" name="Google Shape;334;g1e98dbe1a95_0_238"/>
          <p:cNvGrpSpPr/>
          <p:nvPr/>
        </p:nvGrpSpPr>
        <p:grpSpPr>
          <a:xfrm>
            <a:off x="4715725" y="1815100"/>
            <a:ext cx="13172334" cy="8108495"/>
            <a:chOff x="0" y="0"/>
            <a:chExt cx="14302208" cy="10431616"/>
          </a:xfrm>
        </p:grpSpPr>
        <p:sp>
          <p:nvSpPr>
            <p:cNvPr id="335" name="Google Shape;335;g1e98dbe1a95_0_238"/>
            <p:cNvSpPr/>
            <p:nvPr/>
          </p:nvSpPr>
          <p:spPr>
            <a:xfrm>
              <a:off x="31750" y="31750"/>
              <a:ext cx="14238708" cy="10368115"/>
            </a:xfrm>
            <a:custGeom>
              <a:rect b="b" l="l" r="r" t="t"/>
              <a:pathLst>
                <a:path extrusionOk="0" h="10368115" w="14238708">
                  <a:moveTo>
                    <a:pt x="14145997" y="10368115"/>
                  </a:moveTo>
                  <a:lnTo>
                    <a:pt x="92710" y="10368115"/>
                  </a:lnTo>
                  <a:cubicBezTo>
                    <a:pt x="41910" y="10368115"/>
                    <a:pt x="0" y="10326205"/>
                    <a:pt x="0" y="10275405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4144727" y="0"/>
                  </a:lnTo>
                  <a:cubicBezTo>
                    <a:pt x="14195527" y="0"/>
                    <a:pt x="14237438" y="41910"/>
                    <a:pt x="14237438" y="92710"/>
                  </a:cubicBezTo>
                  <a:lnTo>
                    <a:pt x="14237438" y="10274136"/>
                  </a:lnTo>
                  <a:cubicBezTo>
                    <a:pt x="14238708" y="10326205"/>
                    <a:pt x="14196797" y="10368115"/>
                    <a:pt x="14145997" y="103681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" name="Google Shape;336;g1e98dbe1a95_0_238"/>
            <p:cNvSpPr/>
            <p:nvPr/>
          </p:nvSpPr>
          <p:spPr>
            <a:xfrm>
              <a:off x="0" y="0"/>
              <a:ext cx="14302208" cy="10431616"/>
            </a:xfrm>
            <a:custGeom>
              <a:rect b="b" l="l" r="r" t="t"/>
              <a:pathLst>
                <a:path extrusionOk="0" h="10431616" w="14302208">
                  <a:moveTo>
                    <a:pt x="14177747" y="59690"/>
                  </a:moveTo>
                  <a:cubicBezTo>
                    <a:pt x="14213308" y="59690"/>
                    <a:pt x="14242518" y="88900"/>
                    <a:pt x="14242518" y="124460"/>
                  </a:cubicBezTo>
                  <a:lnTo>
                    <a:pt x="14242518" y="10307155"/>
                  </a:lnTo>
                  <a:cubicBezTo>
                    <a:pt x="14242518" y="10342716"/>
                    <a:pt x="14213308" y="10371926"/>
                    <a:pt x="14177747" y="10371926"/>
                  </a:cubicBezTo>
                  <a:lnTo>
                    <a:pt x="124460" y="10371926"/>
                  </a:lnTo>
                  <a:cubicBezTo>
                    <a:pt x="88900" y="10371926"/>
                    <a:pt x="59690" y="10342716"/>
                    <a:pt x="59690" y="10307155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4177749" y="59690"/>
                  </a:lnTo>
                  <a:moveTo>
                    <a:pt x="1417774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307155"/>
                  </a:lnTo>
                  <a:cubicBezTo>
                    <a:pt x="0" y="10375736"/>
                    <a:pt x="55880" y="10431616"/>
                    <a:pt x="124460" y="10431616"/>
                  </a:cubicBezTo>
                  <a:lnTo>
                    <a:pt x="14177749" y="10431616"/>
                  </a:lnTo>
                  <a:cubicBezTo>
                    <a:pt x="14246327" y="10431616"/>
                    <a:pt x="14302208" y="10375736"/>
                    <a:pt x="14302208" y="10307155"/>
                  </a:cubicBezTo>
                  <a:lnTo>
                    <a:pt x="14302208" y="124460"/>
                  </a:lnTo>
                  <a:cubicBezTo>
                    <a:pt x="14302208" y="55880"/>
                    <a:pt x="14246327" y="0"/>
                    <a:pt x="14177749" y="0"/>
                  </a:cubicBezTo>
                  <a:close/>
                </a:path>
              </a:pathLst>
            </a:custGeom>
            <a:solidFill>
              <a:srgbClr val="F5C8B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37" name="Google Shape;337;g1e98dbe1a95_0_238"/>
          <p:cNvSpPr txBox="1"/>
          <p:nvPr/>
        </p:nvSpPr>
        <p:spPr>
          <a:xfrm>
            <a:off x="4369050" y="2012000"/>
            <a:ext cx="13172100" cy="65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50">
                <a:solidFill>
                  <a:schemeClr val="dk1"/>
                </a:solidFill>
              </a:rPr>
              <a:t>Art. 42.</a:t>
            </a:r>
            <a:r>
              <a:rPr lang="en-US" sz="2150">
                <a:solidFill>
                  <a:schemeClr val="dk1"/>
                </a:solidFill>
              </a:rPr>
              <a:t> As parcerias serão formalizadas mediante a celebração de termo de colaboração, de termo de fomento ou de acordo de cooperação, conforme o caso, que terá como cláusulas essenciais: </a:t>
            </a:r>
            <a:br>
              <a:rPr lang="en-US" sz="2150">
                <a:solidFill>
                  <a:schemeClr val="dk1"/>
                </a:solidFill>
              </a:rPr>
            </a:br>
            <a:endParaRPr sz="2150">
              <a:solidFill>
                <a:schemeClr val="dk1"/>
              </a:solidFill>
            </a:endParaRPr>
          </a:p>
          <a:p>
            <a:pPr indent="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50">
                <a:solidFill>
                  <a:schemeClr val="dk1"/>
                </a:solidFill>
              </a:rPr>
              <a:t>XX</a:t>
            </a:r>
            <a:r>
              <a:rPr lang="en-US" sz="2150">
                <a:solidFill>
                  <a:schemeClr val="dk1"/>
                </a:solidFill>
              </a:rPr>
              <a:t> - a </a:t>
            </a:r>
            <a:r>
              <a:rPr b="1" lang="en-US" sz="2150">
                <a:solidFill>
                  <a:schemeClr val="dk1"/>
                </a:solidFill>
              </a:rPr>
              <a:t>responsabilidade exclusiva</a:t>
            </a:r>
            <a:r>
              <a:rPr lang="en-US" sz="2150">
                <a:solidFill>
                  <a:schemeClr val="dk1"/>
                </a:solidFill>
              </a:rPr>
              <a:t> da organização da sociedade civil pelo pagamento dos encargos trabalhistas, previdenciários, fiscais e comerciais relacionados à execução do objeto previsto no termo de colaboração ou de fomento, </a:t>
            </a:r>
            <a:r>
              <a:rPr b="1" lang="en-US" sz="2150">
                <a:solidFill>
                  <a:schemeClr val="dk1"/>
                </a:solidFill>
              </a:rPr>
              <a:t>não implicando responsabilidade solidária ou subsidiária da administração pública a inadimplência</a:t>
            </a:r>
            <a:r>
              <a:rPr lang="en-US" sz="2150">
                <a:solidFill>
                  <a:schemeClr val="dk1"/>
                </a:solidFill>
              </a:rPr>
              <a:t> da organização da sociedade civil em relação ao referido pagamento, os ônus incidentes sobre o objeto da parceria ou os danos decorrentes de restrição à sua execução. </a:t>
            </a:r>
            <a:endParaRPr sz="2150">
              <a:solidFill>
                <a:schemeClr val="dk1"/>
              </a:solidFill>
            </a:endParaRPr>
          </a:p>
          <a:p>
            <a:pPr indent="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50">
              <a:solidFill>
                <a:srgbClr val="333333"/>
              </a:solidFill>
            </a:endParaRPr>
          </a:p>
          <a:p>
            <a:pPr indent="0" lvl="0" marL="9144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US" sz="2150">
                <a:solidFill>
                  <a:schemeClr val="dk1"/>
                </a:solidFill>
              </a:rPr>
              <a:t>Art. 46.</a:t>
            </a:r>
            <a:r>
              <a:rPr lang="en-US" sz="2150">
                <a:solidFill>
                  <a:schemeClr val="dk1"/>
                </a:solidFill>
              </a:rPr>
              <a:t> </a:t>
            </a:r>
            <a:endParaRPr sz="2150">
              <a:solidFill>
                <a:schemeClr val="dk1"/>
              </a:solidFill>
            </a:endParaRPr>
          </a:p>
          <a:p>
            <a:pPr indent="0" lvl="0" marL="9144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US" sz="2150">
                <a:solidFill>
                  <a:schemeClr val="dk1"/>
                </a:solidFill>
              </a:rPr>
              <a:t>§ 3º</a:t>
            </a:r>
            <a:r>
              <a:rPr lang="en-US" sz="2150">
                <a:solidFill>
                  <a:schemeClr val="dk1"/>
                </a:solidFill>
              </a:rPr>
              <a:t> O pagamento de remuneração da equipe contratada pela organização da sociedade civil com recursos da parceria </a:t>
            </a:r>
            <a:r>
              <a:rPr b="1" lang="en-US" sz="2150">
                <a:solidFill>
                  <a:schemeClr val="dk1"/>
                </a:solidFill>
              </a:rPr>
              <a:t>não gera vínculo trabalhista com o poder público</a:t>
            </a:r>
            <a:r>
              <a:rPr lang="en-US" sz="2150">
                <a:solidFill>
                  <a:schemeClr val="dk1"/>
                </a:solidFill>
              </a:rPr>
              <a:t>. </a:t>
            </a:r>
            <a:r>
              <a:rPr lang="en-US" sz="2150">
                <a:solidFill>
                  <a:schemeClr val="dk1"/>
                </a:solidFill>
                <a:uFill>
                  <a:noFill/>
                </a:u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(Redação dada pela Lei nº 13.204, de 2015)</a:t>
            </a:r>
            <a:endParaRPr sz="215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33333"/>
                </a:solidFill>
              </a:rPr>
              <a:t>MROSC (Lei nº 13.019/2014)</a:t>
            </a:r>
            <a:endParaRPr sz="1151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40005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333333"/>
              </a:solidFill>
            </a:endParaRPr>
          </a:p>
        </p:txBody>
      </p:sp>
      <p:sp>
        <p:nvSpPr>
          <p:cNvPr id="338" name="Google Shape;338;g1e98dbe1a95_0_238"/>
          <p:cNvSpPr/>
          <p:nvPr/>
        </p:nvSpPr>
        <p:spPr>
          <a:xfrm rot="111215">
            <a:off x="242728" y="2084286"/>
            <a:ext cx="4631517" cy="6166955"/>
          </a:xfrm>
          <a:custGeom>
            <a:rect b="b" l="l" r="r" t="t"/>
            <a:pathLst>
              <a:path extrusionOk="0" h="8469716" w="5992354">
                <a:moveTo>
                  <a:pt x="0" y="0"/>
                </a:moveTo>
                <a:lnTo>
                  <a:pt x="5992354" y="0"/>
                </a:lnTo>
                <a:lnTo>
                  <a:pt x="5992354" y="8469715"/>
                </a:lnTo>
                <a:lnTo>
                  <a:pt x="0" y="84697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-55029" l="0" r="0" t="0"/>
            </a:stretch>
          </a:blipFill>
          <a:ln>
            <a:noFill/>
          </a:ln>
          <a:effectLst>
            <a:outerShdw blurRad="57150" rotWithShape="0" algn="bl" dir="5820000" dist="19050">
              <a:srgbClr val="000000">
                <a:alpha val="90000"/>
              </a:srgbClr>
            </a:outerShdw>
          </a:effectLst>
        </p:spPr>
      </p:sp>
      <p:sp>
        <p:nvSpPr>
          <p:cNvPr id="339" name="Google Shape;339;g1e98dbe1a95_0_238"/>
          <p:cNvSpPr txBox="1"/>
          <p:nvPr/>
        </p:nvSpPr>
        <p:spPr>
          <a:xfrm rot="-27612">
            <a:off x="388732" y="2766187"/>
            <a:ext cx="4183335" cy="423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54"/>
          </a:p>
          <a:p>
            <a:pPr indent="0" lvl="0" marL="0" marR="0" rtl="0" algn="l">
              <a:lnSpc>
                <a:spcPct val="14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54"/>
          </a:p>
          <a:p>
            <a:pPr indent="0" lvl="0" marL="0" marR="0" rtl="0" algn="l">
              <a:lnSpc>
                <a:spcPct val="14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54"/>
          </a:p>
          <a:p>
            <a:pPr indent="0" lvl="0" marL="0" marR="0" rtl="0" algn="ctr">
              <a:lnSpc>
                <a:spcPct val="14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/>
              <a:t>RESPONSABILIDADE</a:t>
            </a:r>
            <a:r>
              <a:rPr lang="en-US" sz="2154"/>
              <a:t> </a:t>
            </a:r>
            <a:endParaRPr sz="2154"/>
          </a:p>
          <a:p>
            <a:pPr indent="0" lvl="0" marL="0" marR="0" rtl="0" algn="ctr">
              <a:lnSpc>
                <a:spcPct val="14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754"/>
              <a:t>TRABALHISTA</a:t>
            </a:r>
            <a:endParaRPr sz="3754"/>
          </a:p>
          <a:p>
            <a:pPr indent="0" lvl="0" marL="0" marR="0" rtl="0" algn="ctr">
              <a:lnSpc>
                <a:spcPct val="14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754"/>
          </a:p>
          <a:p>
            <a:pPr indent="0" lvl="0" marL="0" marR="0" rtl="0" algn="ctr">
              <a:lnSpc>
                <a:spcPct val="14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54"/>
          </a:p>
        </p:txBody>
      </p:sp>
      <p:pic>
        <p:nvPicPr>
          <p:cNvPr id="340" name="Google Shape;340;g1e98dbe1a95_0_23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519162" y="6044549"/>
            <a:ext cx="2078650" cy="1385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1e98dbe1a95_0_150"/>
          <p:cNvSpPr/>
          <p:nvPr/>
        </p:nvSpPr>
        <p:spPr>
          <a:xfrm rot="109678">
            <a:off x="2650684" y="1869179"/>
            <a:ext cx="5635681" cy="6548643"/>
          </a:xfrm>
          <a:custGeom>
            <a:rect b="b" l="l" r="r" t="t"/>
            <a:pathLst>
              <a:path extrusionOk="0" h="8469716" w="5992354">
                <a:moveTo>
                  <a:pt x="0" y="0"/>
                </a:moveTo>
                <a:lnTo>
                  <a:pt x="5992354" y="0"/>
                </a:lnTo>
                <a:lnTo>
                  <a:pt x="5992354" y="8469715"/>
                </a:lnTo>
                <a:lnTo>
                  <a:pt x="0" y="84697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-55029" l="0" r="0" t="0"/>
            </a:stretch>
          </a:blipFill>
          <a:ln>
            <a:noFill/>
          </a:ln>
          <a:effectLst>
            <a:outerShdw blurRad="57150" rotWithShape="0" algn="bl" dir="5400000" dist="19050">
              <a:srgbClr val="000000">
                <a:alpha val="81000"/>
              </a:srgbClr>
            </a:outerShdw>
          </a:effectLst>
        </p:spPr>
      </p:sp>
      <p:sp>
        <p:nvSpPr>
          <p:cNvPr descr="Green Wavy Corner Border" id="346" name="Google Shape;346;g1e98dbe1a95_0_150"/>
          <p:cNvSpPr/>
          <p:nvPr/>
        </p:nvSpPr>
        <p:spPr>
          <a:xfrm rot="-7132416">
            <a:off x="-627353" y="6819239"/>
            <a:ext cx="5346433" cy="4685420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347" name="Google Shape;347;g1e98dbe1a95_0_150"/>
          <p:cNvSpPr/>
          <p:nvPr/>
        </p:nvSpPr>
        <p:spPr>
          <a:xfrm rot="1689905">
            <a:off x="-2547892" y="-1295296"/>
            <a:ext cx="4661467" cy="4119041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348" name="Google Shape;348;g1e98dbe1a95_0_150"/>
          <p:cNvSpPr/>
          <p:nvPr/>
        </p:nvSpPr>
        <p:spPr>
          <a:xfrm rot="-10739846">
            <a:off x="16554094" y="6676776"/>
            <a:ext cx="4657380" cy="411543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49" name="Google Shape;349;g1e98dbe1a95_0_150"/>
          <p:cNvSpPr txBox="1"/>
          <p:nvPr/>
        </p:nvSpPr>
        <p:spPr>
          <a:xfrm>
            <a:off x="3452675" y="3126425"/>
            <a:ext cx="4031700" cy="70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567"/>
              <a:t>Requisitos CLT</a:t>
            </a:r>
            <a:endParaRPr/>
          </a:p>
        </p:txBody>
      </p:sp>
      <p:sp>
        <p:nvSpPr>
          <p:cNvPr id="350" name="Google Shape;350;g1e98dbe1a95_0_150"/>
          <p:cNvSpPr txBox="1"/>
          <p:nvPr/>
        </p:nvSpPr>
        <p:spPr>
          <a:xfrm>
            <a:off x="3214725" y="4376463"/>
            <a:ext cx="4328100" cy="24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4074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2451"/>
              <a:t>Pessoa física, pessoalidade, não eventualidade, subordinação e onerosidade.</a:t>
            </a:r>
            <a:endParaRPr sz="2451"/>
          </a:p>
          <a:p>
            <a:pPr indent="0" lvl="0" marL="0" marR="0" rtl="0" algn="l">
              <a:lnSpc>
                <a:spcPct val="114074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2251"/>
          </a:p>
          <a:p>
            <a:pPr indent="0" lvl="0" marL="0" marR="0" rtl="0" algn="ctr">
              <a:lnSpc>
                <a:spcPct val="11407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251"/>
              <a:t>art. 3º da CLT</a:t>
            </a:r>
            <a:endParaRPr b="1" sz="2251"/>
          </a:p>
          <a:p>
            <a:pPr indent="0" lvl="0" marL="0" marR="0" rtl="0" algn="l">
              <a:lnSpc>
                <a:spcPct val="11407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51"/>
          </a:p>
          <a:p>
            <a:pPr indent="0" lvl="0" marL="0" marR="0" rtl="0" algn="l">
              <a:lnSpc>
                <a:spcPct val="11407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sz="1151"/>
          </a:p>
        </p:txBody>
      </p:sp>
      <p:grpSp>
        <p:nvGrpSpPr>
          <p:cNvPr id="351" name="Google Shape;351;g1e98dbe1a95_0_150"/>
          <p:cNvGrpSpPr/>
          <p:nvPr/>
        </p:nvGrpSpPr>
        <p:grpSpPr>
          <a:xfrm>
            <a:off x="1472397" y="475025"/>
            <a:ext cx="11983190" cy="5304349"/>
            <a:chOff x="0" y="-6335980"/>
            <a:chExt cx="15977587" cy="7072466"/>
          </a:xfrm>
        </p:grpSpPr>
        <p:grpSp>
          <p:nvGrpSpPr>
            <p:cNvPr id="352" name="Google Shape;352;g1e98dbe1a95_0_150"/>
            <p:cNvGrpSpPr/>
            <p:nvPr/>
          </p:nvGrpSpPr>
          <p:grpSpPr>
            <a:xfrm>
              <a:off x="0" y="0"/>
              <a:ext cx="739811" cy="736486"/>
              <a:chOff x="0" y="0"/>
              <a:chExt cx="812800" cy="809147"/>
            </a:xfrm>
          </p:grpSpPr>
          <p:sp>
            <p:nvSpPr>
              <p:cNvPr id="353" name="Google Shape;353;g1e98dbe1a95_0_150"/>
              <p:cNvSpPr/>
              <p:nvPr/>
            </p:nvSpPr>
            <p:spPr>
              <a:xfrm>
                <a:off x="0" y="0"/>
                <a:ext cx="812800" cy="809147"/>
              </a:xfrm>
              <a:custGeom>
                <a:rect b="b" l="l" r="r" t="t"/>
                <a:pathLst>
                  <a:path extrusionOk="0" h="809147" w="812800">
                    <a:moveTo>
                      <a:pt x="406400" y="0"/>
                    </a:moveTo>
                    <a:cubicBezTo>
                      <a:pt x="181951" y="0"/>
                      <a:pt x="0" y="181134"/>
                      <a:pt x="0" y="404574"/>
                    </a:cubicBezTo>
                    <a:cubicBezTo>
                      <a:pt x="0" y="628013"/>
                      <a:pt x="181951" y="809147"/>
                      <a:pt x="406400" y="809147"/>
                    </a:cubicBezTo>
                    <a:cubicBezTo>
                      <a:pt x="630849" y="809147"/>
                      <a:pt x="812800" y="628013"/>
                      <a:pt x="812800" y="404574"/>
                    </a:cubicBezTo>
                    <a:cubicBezTo>
                      <a:pt x="812800" y="181134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4" name="Google Shape;354;g1e98dbe1a95_0_150"/>
              <p:cNvSpPr txBox="1"/>
              <p:nvPr/>
            </p:nvSpPr>
            <p:spPr>
              <a:xfrm>
                <a:off x="76200" y="9525"/>
                <a:ext cx="660300" cy="72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241055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55" name="Google Shape;355;g1e98dbe1a95_0_150"/>
            <p:cNvSpPr txBox="1"/>
            <p:nvPr/>
          </p:nvSpPr>
          <p:spPr>
            <a:xfrm>
              <a:off x="2100787" y="-6335980"/>
              <a:ext cx="13876800" cy="106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19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5197"/>
                <a:t>Vínculo Contratual</a:t>
              </a:r>
              <a:endParaRPr sz="3436"/>
            </a:p>
          </p:txBody>
        </p:sp>
      </p:grpSp>
      <p:sp>
        <p:nvSpPr>
          <p:cNvPr id="356" name="Google Shape;356;g1e98dbe1a95_0_150"/>
          <p:cNvSpPr/>
          <p:nvPr/>
        </p:nvSpPr>
        <p:spPr>
          <a:xfrm rot="109678">
            <a:off x="9180584" y="1869179"/>
            <a:ext cx="5635681" cy="6548643"/>
          </a:xfrm>
          <a:custGeom>
            <a:rect b="b" l="l" r="r" t="t"/>
            <a:pathLst>
              <a:path extrusionOk="0" h="8469716" w="5992354">
                <a:moveTo>
                  <a:pt x="0" y="0"/>
                </a:moveTo>
                <a:lnTo>
                  <a:pt x="5992354" y="0"/>
                </a:lnTo>
                <a:lnTo>
                  <a:pt x="5992354" y="8469715"/>
                </a:lnTo>
                <a:lnTo>
                  <a:pt x="0" y="84697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-55029" l="0" r="0" t="0"/>
            </a:stretch>
          </a:blipFill>
          <a:ln>
            <a:noFill/>
          </a:ln>
          <a:effectLst>
            <a:outerShdw blurRad="57150" rotWithShape="0" algn="bl" dir="5400000" dist="19050">
              <a:srgbClr val="000000">
                <a:alpha val="88000"/>
              </a:srgbClr>
            </a:outerShdw>
          </a:effectLst>
        </p:spPr>
      </p:sp>
      <p:sp>
        <p:nvSpPr>
          <p:cNvPr id="357" name="Google Shape;357;g1e98dbe1a95_0_150"/>
          <p:cNvSpPr txBox="1"/>
          <p:nvPr/>
        </p:nvSpPr>
        <p:spPr>
          <a:xfrm>
            <a:off x="9686175" y="3126425"/>
            <a:ext cx="4328100" cy="145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67"/>
              <a:t>Quem pode ser MEI?</a:t>
            </a:r>
            <a:endParaRPr sz="1100"/>
          </a:p>
        </p:txBody>
      </p:sp>
      <p:sp>
        <p:nvSpPr>
          <p:cNvPr id="358" name="Google Shape;358;g1e98dbe1a95_0_150"/>
          <p:cNvSpPr txBox="1"/>
          <p:nvPr/>
        </p:nvSpPr>
        <p:spPr>
          <a:xfrm>
            <a:off x="9520625" y="4638375"/>
            <a:ext cx="4814700" cy="410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4074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2451"/>
          </a:p>
          <a:p>
            <a:pPr indent="0" lvl="0" marL="0" marR="0" rtl="0" algn="ctr">
              <a:lnSpc>
                <a:spcPct val="114074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2400"/>
              <a:t>Mais de 400 ocupações/atividades permitidas</a:t>
            </a:r>
            <a:endParaRPr sz="2400"/>
          </a:p>
          <a:p>
            <a:pPr indent="0" lvl="0" marL="0" marR="0" rtl="0" algn="l">
              <a:lnSpc>
                <a:spcPct val="114074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2251"/>
          </a:p>
          <a:p>
            <a:pPr indent="0" lvl="0" marL="0" marR="0" rtl="0" algn="l">
              <a:lnSpc>
                <a:spcPct val="114074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2251"/>
          </a:p>
          <a:p>
            <a:pPr indent="0" lvl="0" marL="0" marR="0" rtl="0" algn="l">
              <a:lnSpc>
                <a:spcPct val="114074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2251"/>
              <a:t>        </a:t>
            </a:r>
            <a:r>
              <a:rPr b="1" lang="en-US" sz="2251" u="sng">
                <a:solidFill>
                  <a:schemeClr val="dk1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Atividades permitidas</a:t>
            </a:r>
            <a:endParaRPr b="1" sz="2251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14074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1651" u="sng">
                <a:solidFill>
                  <a:schemeClr val="hlink"/>
                </a:solidFill>
                <a:hlinkClick r:id="rId7"/>
              </a:rPr>
              <a:t>https://www.gov.br/empresas-e-negocios/pt-br/empreendedor/quero-ser-mei/atividades-permitidas</a:t>
            </a:r>
            <a:endParaRPr b="1" sz="1651"/>
          </a:p>
          <a:p>
            <a:pPr indent="0" lvl="0" marL="0" marR="0" rtl="0" algn="ctr">
              <a:lnSpc>
                <a:spcPct val="114074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251"/>
          </a:p>
          <a:p>
            <a:pPr indent="0" lvl="0" marL="0" marR="0" rtl="0" algn="l">
              <a:lnSpc>
                <a:spcPct val="114074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151"/>
          </a:p>
          <a:p>
            <a:pPr indent="0" lvl="0" marL="0" marR="0" rtl="0" algn="l">
              <a:lnSpc>
                <a:spcPct val="11407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1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een Wavy Corner Border" id="363" name="Google Shape;363;g1e98dbe1a95_2_348"/>
          <p:cNvSpPr/>
          <p:nvPr/>
        </p:nvSpPr>
        <p:spPr>
          <a:xfrm rot="-7131579">
            <a:off x="-850268" y="8115021"/>
            <a:ext cx="3436532" cy="3253036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364" name="Google Shape;364;g1e98dbe1a95_2_348"/>
          <p:cNvSpPr/>
          <p:nvPr/>
        </p:nvSpPr>
        <p:spPr>
          <a:xfrm rot="1689492">
            <a:off x="-2423122" y="-1399759"/>
            <a:ext cx="4119785" cy="3732367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365" name="Google Shape;365;g1e98dbe1a95_2_348"/>
          <p:cNvSpPr/>
          <p:nvPr/>
        </p:nvSpPr>
        <p:spPr>
          <a:xfrm rot="-10735319">
            <a:off x="15427093" y="7393103"/>
            <a:ext cx="4331467" cy="3703834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366" name="Google Shape;366;g1e98dbe1a95_2_348"/>
          <p:cNvGrpSpPr/>
          <p:nvPr/>
        </p:nvGrpSpPr>
        <p:grpSpPr>
          <a:xfrm>
            <a:off x="1816450" y="701399"/>
            <a:ext cx="12149141" cy="8685238"/>
            <a:chOff x="0" y="0"/>
            <a:chExt cx="16549709" cy="10778404"/>
          </a:xfrm>
        </p:grpSpPr>
        <p:sp>
          <p:nvSpPr>
            <p:cNvPr id="367" name="Google Shape;367;g1e98dbe1a95_2_348"/>
            <p:cNvSpPr/>
            <p:nvPr/>
          </p:nvSpPr>
          <p:spPr>
            <a:xfrm>
              <a:off x="31750" y="31750"/>
              <a:ext cx="16486209" cy="10714903"/>
            </a:xfrm>
            <a:custGeom>
              <a:rect b="b" l="l" r="r" t="t"/>
              <a:pathLst>
                <a:path extrusionOk="0" h="10714903" w="16486209">
                  <a:moveTo>
                    <a:pt x="16393499" y="10714903"/>
                  </a:moveTo>
                  <a:lnTo>
                    <a:pt x="92710" y="10714903"/>
                  </a:lnTo>
                  <a:cubicBezTo>
                    <a:pt x="41910" y="10714903"/>
                    <a:pt x="0" y="10672993"/>
                    <a:pt x="0" y="10622193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6392229" y="0"/>
                  </a:lnTo>
                  <a:cubicBezTo>
                    <a:pt x="16443029" y="0"/>
                    <a:pt x="16484940" y="41910"/>
                    <a:pt x="16484940" y="92710"/>
                  </a:cubicBezTo>
                  <a:lnTo>
                    <a:pt x="16484940" y="10620924"/>
                  </a:lnTo>
                  <a:cubicBezTo>
                    <a:pt x="16486209" y="10672993"/>
                    <a:pt x="16444299" y="10714903"/>
                    <a:pt x="16393499" y="107149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8" name="Google Shape;368;g1e98dbe1a95_2_348"/>
            <p:cNvSpPr/>
            <p:nvPr/>
          </p:nvSpPr>
          <p:spPr>
            <a:xfrm>
              <a:off x="0" y="0"/>
              <a:ext cx="16549709" cy="10778404"/>
            </a:xfrm>
            <a:custGeom>
              <a:rect b="b" l="l" r="r" t="t"/>
              <a:pathLst>
                <a:path extrusionOk="0" h="10778404" w="16549709">
                  <a:moveTo>
                    <a:pt x="16425249" y="59690"/>
                  </a:moveTo>
                  <a:cubicBezTo>
                    <a:pt x="16460809" y="59690"/>
                    <a:pt x="16490018" y="88900"/>
                    <a:pt x="16490018" y="124460"/>
                  </a:cubicBezTo>
                  <a:lnTo>
                    <a:pt x="16490018" y="10653944"/>
                  </a:lnTo>
                  <a:cubicBezTo>
                    <a:pt x="16490018" y="10689504"/>
                    <a:pt x="16460809" y="10718714"/>
                    <a:pt x="16425249" y="10718714"/>
                  </a:cubicBezTo>
                  <a:lnTo>
                    <a:pt x="124460" y="10718714"/>
                  </a:lnTo>
                  <a:cubicBezTo>
                    <a:pt x="88900" y="10718714"/>
                    <a:pt x="59690" y="10689504"/>
                    <a:pt x="59690" y="10653944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6425249" y="59690"/>
                  </a:lnTo>
                  <a:moveTo>
                    <a:pt x="1642524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653944"/>
                  </a:lnTo>
                  <a:cubicBezTo>
                    <a:pt x="0" y="10722524"/>
                    <a:pt x="55880" y="10778404"/>
                    <a:pt x="124460" y="10778404"/>
                  </a:cubicBezTo>
                  <a:lnTo>
                    <a:pt x="16425249" y="10778404"/>
                  </a:lnTo>
                  <a:cubicBezTo>
                    <a:pt x="16493829" y="10778404"/>
                    <a:pt x="16549709" y="10722524"/>
                    <a:pt x="16549709" y="10653944"/>
                  </a:cubicBezTo>
                  <a:lnTo>
                    <a:pt x="16549709" y="124460"/>
                  </a:lnTo>
                  <a:cubicBezTo>
                    <a:pt x="16549709" y="55880"/>
                    <a:pt x="16493829" y="0"/>
                    <a:pt x="16425249" y="0"/>
                  </a:cubicBezTo>
                  <a:close/>
                </a:path>
              </a:pathLst>
            </a:custGeom>
            <a:solidFill>
              <a:srgbClr val="F5C8B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369" name="Google Shape;369;g1e98dbe1a95_2_348"/>
          <p:cNvCxnSpPr/>
          <p:nvPr/>
        </p:nvCxnSpPr>
        <p:spPr>
          <a:xfrm rot="10800000">
            <a:off x="1967700" y="1809500"/>
            <a:ext cx="11665500" cy="114000"/>
          </a:xfrm>
          <a:prstGeom prst="straightConnector1">
            <a:avLst/>
          </a:prstGeom>
          <a:noFill/>
          <a:ln cap="flat" cmpd="sng" w="38100">
            <a:solidFill>
              <a:srgbClr val="8B6B5E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70" name="Google Shape;370;g1e98dbe1a95_2_348"/>
          <p:cNvSpPr txBox="1"/>
          <p:nvPr/>
        </p:nvSpPr>
        <p:spPr>
          <a:xfrm>
            <a:off x="1967700" y="998400"/>
            <a:ext cx="11846700" cy="7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3997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4897">
                <a:solidFill>
                  <a:schemeClr val="dk1"/>
                </a:solidFill>
              </a:rPr>
              <a:t>Responsabilidade Trabalhista</a:t>
            </a:r>
            <a:endParaRPr sz="1300"/>
          </a:p>
        </p:txBody>
      </p:sp>
      <p:sp>
        <p:nvSpPr>
          <p:cNvPr id="371" name="Google Shape;371;g1e98dbe1a95_2_348"/>
          <p:cNvSpPr/>
          <p:nvPr/>
        </p:nvSpPr>
        <p:spPr>
          <a:xfrm rot="-3586473">
            <a:off x="219521" y="5882917"/>
            <a:ext cx="1511410" cy="1376757"/>
          </a:xfrm>
          <a:custGeom>
            <a:rect b="b" l="l" r="r" t="t"/>
            <a:pathLst>
              <a:path extrusionOk="0" h="1379233" w="1514128">
                <a:moveTo>
                  <a:pt x="0" y="0"/>
                </a:moveTo>
                <a:lnTo>
                  <a:pt x="1514129" y="0"/>
                </a:lnTo>
                <a:lnTo>
                  <a:pt x="1514129" y="1379233"/>
                </a:lnTo>
                <a:lnTo>
                  <a:pt x="0" y="137923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72" name="Google Shape;372;g1e98dbe1a95_2_348"/>
          <p:cNvSpPr txBox="1"/>
          <p:nvPr/>
        </p:nvSpPr>
        <p:spPr>
          <a:xfrm>
            <a:off x="3021250" y="3743400"/>
            <a:ext cx="9697500" cy="26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100">
                <a:solidFill>
                  <a:schemeClr val="dk1"/>
                </a:solidFill>
              </a:rPr>
              <a:t>Nos casos em que </a:t>
            </a:r>
            <a:r>
              <a:rPr b="1" lang="en-US" sz="3100">
                <a:solidFill>
                  <a:schemeClr val="dk1"/>
                </a:solidFill>
              </a:rPr>
              <a:t>o(a)</a:t>
            </a:r>
            <a:r>
              <a:rPr b="1" lang="en-US" sz="3100">
                <a:solidFill>
                  <a:schemeClr val="dk1"/>
                </a:solidFill>
              </a:rPr>
              <a:t> profissional é da OSC ou a OSC decidiu permanecer com o(a) profissional, o que fazer com o fundo provisionado quando a parceria encerra</a:t>
            </a:r>
            <a:r>
              <a:rPr b="1" lang="en-US" sz="3100">
                <a:solidFill>
                  <a:schemeClr val="dk1"/>
                </a:solidFill>
              </a:rPr>
              <a:t>?</a:t>
            </a:r>
            <a:endParaRPr sz="3000">
              <a:solidFill>
                <a:srgbClr val="333333"/>
              </a:solidFill>
            </a:endParaRPr>
          </a:p>
          <a:p>
            <a:pPr indent="0" lvl="0" marL="0" rtl="0" algn="ctr">
              <a:lnSpc>
                <a:spcPct val="178500"/>
              </a:lnSpc>
              <a:spcBef>
                <a:spcPts val="0"/>
              </a:spcBef>
              <a:spcAft>
                <a:spcPts val="1100"/>
              </a:spcAft>
              <a:buNone/>
            </a:pPr>
            <a:r>
              <a:t/>
            </a:r>
            <a:endParaRPr sz="1708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een Wavy Corner Border" id="100" name="Google Shape;100;g1e98dbe1a95_2_100"/>
          <p:cNvSpPr/>
          <p:nvPr/>
        </p:nvSpPr>
        <p:spPr>
          <a:xfrm rot="-7132416">
            <a:off x="-1513653" y="7127814"/>
            <a:ext cx="5346433" cy="4685420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101" name="Google Shape;101;g1e98dbe1a95_2_100"/>
          <p:cNvSpPr/>
          <p:nvPr/>
        </p:nvSpPr>
        <p:spPr>
          <a:xfrm rot="1689905">
            <a:off x="-2547892" y="-1295296"/>
            <a:ext cx="4661467" cy="4119041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102" name="Google Shape;102;g1e98dbe1a95_2_100"/>
          <p:cNvSpPr/>
          <p:nvPr/>
        </p:nvSpPr>
        <p:spPr>
          <a:xfrm rot="-10739846">
            <a:off x="16554094" y="6676776"/>
            <a:ext cx="4657380" cy="411543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3" name="Google Shape;103;g1e98dbe1a95_2_100"/>
          <p:cNvSpPr/>
          <p:nvPr/>
        </p:nvSpPr>
        <p:spPr>
          <a:xfrm>
            <a:off x="4590307" y="1208776"/>
            <a:ext cx="9699658" cy="3103890"/>
          </a:xfrm>
          <a:custGeom>
            <a:rect b="b" l="l" r="r" t="t"/>
            <a:pathLst>
              <a:path extrusionOk="0" h="3103890" w="9699658">
                <a:moveTo>
                  <a:pt x="0" y="0"/>
                </a:moveTo>
                <a:lnTo>
                  <a:pt x="9699657" y="0"/>
                </a:lnTo>
                <a:lnTo>
                  <a:pt x="9699657" y="3103891"/>
                </a:lnTo>
                <a:lnTo>
                  <a:pt x="0" y="310389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4" name="Google Shape;104;g1e98dbe1a95_2_100"/>
          <p:cNvSpPr txBox="1"/>
          <p:nvPr/>
        </p:nvSpPr>
        <p:spPr>
          <a:xfrm rot="-166778">
            <a:off x="6111759" y="1927461"/>
            <a:ext cx="7083234" cy="120052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799"/>
              <a:t>Instrumentos</a:t>
            </a:r>
            <a:endParaRPr/>
          </a:p>
        </p:txBody>
      </p:sp>
      <p:sp>
        <p:nvSpPr>
          <p:cNvPr id="105" name="Google Shape;105;g1e98dbe1a95_2_100"/>
          <p:cNvSpPr txBox="1"/>
          <p:nvPr/>
        </p:nvSpPr>
        <p:spPr>
          <a:xfrm>
            <a:off x="2742313" y="5004000"/>
            <a:ext cx="52377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99"/>
              <a:t>Termo de Colaboração</a:t>
            </a:r>
            <a:endParaRPr b="1"/>
          </a:p>
        </p:txBody>
      </p:sp>
      <p:sp>
        <p:nvSpPr>
          <p:cNvPr id="106" name="Google Shape;106;g1e98dbe1a95_2_100"/>
          <p:cNvSpPr txBox="1"/>
          <p:nvPr/>
        </p:nvSpPr>
        <p:spPr>
          <a:xfrm>
            <a:off x="3424825" y="6718175"/>
            <a:ext cx="35679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propostas pela administração pública</a:t>
            </a:r>
            <a:endParaRPr sz="28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7" name="Google Shape;107;g1e98dbe1a95_2_100"/>
          <p:cNvSpPr txBox="1"/>
          <p:nvPr/>
        </p:nvSpPr>
        <p:spPr>
          <a:xfrm>
            <a:off x="9895311" y="5003988"/>
            <a:ext cx="44751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99"/>
              <a:t>Termo de Fomento</a:t>
            </a:r>
            <a:endParaRPr b="1"/>
          </a:p>
        </p:txBody>
      </p:sp>
      <p:sp>
        <p:nvSpPr>
          <p:cNvPr id="108" name="Google Shape;108;g1e98dbe1a95_2_100"/>
          <p:cNvSpPr/>
          <p:nvPr/>
        </p:nvSpPr>
        <p:spPr>
          <a:xfrm>
            <a:off x="10385797" y="3063543"/>
            <a:ext cx="2704795" cy="1249123"/>
          </a:xfrm>
          <a:custGeom>
            <a:rect b="b" l="l" r="r" t="t"/>
            <a:pathLst>
              <a:path extrusionOk="0" h="1249123" w="2704795">
                <a:moveTo>
                  <a:pt x="0" y="0"/>
                </a:moveTo>
                <a:lnTo>
                  <a:pt x="2704795" y="0"/>
                </a:lnTo>
                <a:lnTo>
                  <a:pt x="2704795" y="1249124"/>
                </a:lnTo>
                <a:lnTo>
                  <a:pt x="0" y="12491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9" name="Google Shape;109;g1e98dbe1a95_2_100"/>
          <p:cNvSpPr/>
          <p:nvPr/>
        </p:nvSpPr>
        <p:spPr>
          <a:xfrm rot="-491452">
            <a:off x="4239992" y="569299"/>
            <a:ext cx="2242333" cy="2042562"/>
          </a:xfrm>
          <a:custGeom>
            <a:rect b="b" l="l" r="r" t="t"/>
            <a:pathLst>
              <a:path extrusionOk="0" h="2042147" w="2241878">
                <a:moveTo>
                  <a:pt x="0" y="0"/>
                </a:moveTo>
                <a:lnTo>
                  <a:pt x="2241878" y="0"/>
                </a:lnTo>
                <a:lnTo>
                  <a:pt x="2241878" y="2042147"/>
                </a:lnTo>
                <a:lnTo>
                  <a:pt x="0" y="204214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0" name="Google Shape;110;g1e98dbe1a95_2_100"/>
          <p:cNvSpPr/>
          <p:nvPr/>
        </p:nvSpPr>
        <p:spPr>
          <a:xfrm rot="-1566986">
            <a:off x="15724723" y="2539389"/>
            <a:ext cx="1447128" cy="2074734"/>
          </a:xfrm>
          <a:custGeom>
            <a:rect b="b" l="l" r="r" t="t"/>
            <a:pathLst>
              <a:path extrusionOk="0" h="2075662" w="1447775">
                <a:moveTo>
                  <a:pt x="0" y="0"/>
                </a:moveTo>
                <a:lnTo>
                  <a:pt x="1447774" y="0"/>
                </a:lnTo>
                <a:lnTo>
                  <a:pt x="1447774" y="2075662"/>
                </a:lnTo>
                <a:lnTo>
                  <a:pt x="0" y="207566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pic>
        <p:nvPicPr>
          <p:cNvPr id="111" name="Google Shape;111;g1e98dbe1a95_2_10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8644777" y="7790652"/>
            <a:ext cx="998450" cy="9984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2" name="Google Shape;112;g1e98dbe1a95_2_100"/>
          <p:cNvCxnSpPr/>
          <p:nvPr/>
        </p:nvCxnSpPr>
        <p:spPr>
          <a:xfrm>
            <a:off x="12018750" y="5717950"/>
            <a:ext cx="17100" cy="663300"/>
          </a:xfrm>
          <a:prstGeom prst="straightConnector1">
            <a:avLst/>
          </a:prstGeom>
          <a:noFill/>
          <a:ln cap="flat" cmpd="sng" w="28575">
            <a:solidFill>
              <a:srgbClr val="8B6B5E"/>
            </a:solidFill>
            <a:prstDash val="dashDot"/>
            <a:round/>
            <a:headEnd len="med" w="med" type="none"/>
            <a:tailEnd len="med" w="med" type="triangle"/>
          </a:ln>
        </p:spPr>
      </p:cxnSp>
      <p:sp>
        <p:nvSpPr>
          <p:cNvPr id="113" name="Google Shape;113;g1e98dbe1a95_2_100"/>
          <p:cNvSpPr txBox="1"/>
          <p:nvPr/>
        </p:nvSpPr>
        <p:spPr>
          <a:xfrm>
            <a:off x="10282825" y="6718175"/>
            <a:ext cx="35679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propostas pela OSC</a:t>
            </a:r>
            <a:endParaRPr sz="28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14" name="Google Shape;114;g1e98dbe1a95_2_100"/>
          <p:cNvCxnSpPr/>
          <p:nvPr/>
        </p:nvCxnSpPr>
        <p:spPr>
          <a:xfrm>
            <a:off x="5160750" y="5717950"/>
            <a:ext cx="17100" cy="663300"/>
          </a:xfrm>
          <a:prstGeom prst="straightConnector1">
            <a:avLst/>
          </a:prstGeom>
          <a:noFill/>
          <a:ln cap="flat" cmpd="sng" w="28575">
            <a:solidFill>
              <a:srgbClr val="8B6B5E"/>
            </a:solidFill>
            <a:prstDash val="dashDot"/>
            <a:round/>
            <a:headEnd len="med" w="med" type="none"/>
            <a:tailEnd len="med" w="med" type="triangle"/>
          </a:ln>
        </p:spPr>
      </p:cxnSp>
      <p:sp>
        <p:nvSpPr>
          <p:cNvPr id="115" name="Google Shape;115;g1e98dbe1a95_2_100"/>
          <p:cNvSpPr txBox="1"/>
          <p:nvPr/>
        </p:nvSpPr>
        <p:spPr>
          <a:xfrm>
            <a:off x="4742250" y="9110225"/>
            <a:ext cx="86511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A partir de que momento devo me preocupar com as questões que envolvem os </a:t>
            </a:r>
            <a:r>
              <a:rPr b="1" lang="en-US" sz="2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Recursos Humanos</a:t>
            </a:r>
            <a:r>
              <a:rPr lang="en-US" sz="2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?</a:t>
            </a:r>
            <a:endParaRPr sz="28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g1e98dbe1a95_2_374"/>
          <p:cNvSpPr/>
          <p:nvPr/>
        </p:nvSpPr>
        <p:spPr>
          <a:xfrm rot="101454">
            <a:off x="303951" y="2346110"/>
            <a:ext cx="4061588" cy="5679488"/>
          </a:xfrm>
          <a:custGeom>
            <a:rect b="b" l="l" r="r" t="t"/>
            <a:pathLst>
              <a:path extrusionOk="0" h="8469716" w="5992354">
                <a:moveTo>
                  <a:pt x="0" y="0"/>
                </a:moveTo>
                <a:lnTo>
                  <a:pt x="5992354" y="0"/>
                </a:lnTo>
                <a:lnTo>
                  <a:pt x="5992354" y="8469715"/>
                </a:lnTo>
                <a:lnTo>
                  <a:pt x="0" y="84697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-55029" l="0" r="0" t="0"/>
            </a:stretch>
          </a:blipFill>
          <a:ln>
            <a:noFill/>
          </a:ln>
          <a:effectLst>
            <a:outerShdw blurRad="57150" rotWithShape="0" algn="bl" dir="5820000" dist="19050">
              <a:srgbClr val="000000">
                <a:alpha val="90000"/>
              </a:srgbClr>
            </a:outerShdw>
          </a:effectLst>
        </p:spPr>
      </p:sp>
      <p:sp>
        <p:nvSpPr>
          <p:cNvPr descr="Organic Abstract Shape      " id="378" name="Google Shape;378;g1e98dbe1a95_2_374"/>
          <p:cNvSpPr/>
          <p:nvPr/>
        </p:nvSpPr>
        <p:spPr>
          <a:xfrm rot="1695614">
            <a:off x="-1916424" y="-961139"/>
            <a:ext cx="3343916" cy="337354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Green Wavy Corner Border" id="379" name="Google Shape;379;g1e98dbe1a95_2_374"/>
          <p:cNvSpPr/>
          <p:nvPr/>
        </p:nvSpPr>
        <p:spPr>
          <a:xfrm rot="-7137502">
            <a:off x="-947195" y="8030577"/>
            <a:ext cx="3867868" cy="3210920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380" name="Google Shape;380;g1e98dbe1a95_2_374"/>
          <p:cNvGrpSpPr/>
          <p:nvPr/>
        </p:nvGrpSpPr>
        <p:grpSpPr>
          <a:xfrm>
            <a:off x="4325225" y="1839775"/>
            <a:ext cx="13867421" cy="8108495"/>
            <a:chOff x="0" y="31745"/>
            <a:chExt cx="14302208" cy="10431616"/>
          </a:xfrm>
        </p:grpSpPr>
        <p:sp>
          <p:nvSpPr>
            <p:cNvPr id="381" name="Google Shape;381;g1e98dbe1a95_2_374"/>
            <p:cNvSpPr/>
            <p:nvPr/>
          </p:nvSpPr>
          <p:spPr>
            <a:xfrm>
              <a:off x="31750" y="31750"/>
              <a:ext cx="14238708" cy="10368115"/>
            </a:xfrm>
            <a:custGeom>
              <a:rect b="b" l="l" r="r" t="t"/>
              <a:pathLst>
                <a:path extrusionOk="0" h="10368115" w="14238708">
                  <a:moveTo>
                    <a:pt x="14145997" y="10368115"/>
                  </a:moveTo>
                  <a:lnTo>
                    <a:pt x="92710" y="10368115"/>
                  </a:lnTo>
                  <a:cubicBezTo>
                    <a:pt x="41910" y="10368115"/>
                    <a:pt x="0" y="10326205"/>
                    <a:pt x="0" y="10275405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4144727" y="0"/>
                  </a:lnTo>
                  <a:cubicBezTo>
                    <a:pt x="14195527" y="0"/>
                    <a:pt x="14237438" y="41910"/>
                    <a:pt x="14237438" y="92710"/>
                  </a:cubicBezTo>
                  <a:lnTo>
                    <a:pt x="14237438" y="10274136"/>
                  </a:lnTo>
                  <a:cubicBezTo>
                    <a:pt x="14238708" y="10326205"/>
                    <a:pt x="14196797" y="10368115"/>
                    <a:pt x="14145997" y="103681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2" name="Google Shape;382;g1e98dbe1a95_2_374"/>
            <p:cNvSpPr/>
            <p:nvPr/>
          </p:nvSpPr>
          <p:spPr>
            <a:xfrm>
              <a:off x="0" y="31744"/>
              <a:ext cx="14302208" cy="10431616"/>
            </a:xfrm>
            <a:custGeom>
              <a:rect b="b" l="l" r="r" t="t"/>
              <a:pathLst>
                <a:path extrusionOk="0" h="10431616" w="14302208">
                  <a:moveTo>
                    <a:pt x="14177747" y="59690"/>
                  </a:moveTo>
                  <a:cubicBezTo>
                    <a:pt x="14213308" y="59690"/>
                    <a:pt x="14242518" y="88900"/>
                    <a:pt x="14242518" y="124460"/>
                  </a:cubicBezTo>
                  <a:lnTo>
                    <a:pt x="14242518" y="10307155"/>
                  </a:lnTo>
                  <a:cubicBezTo>
                    <a:pt x="14242518" y="10342716"/>
                    <a:pt x="14213308" y="10371926"/>
                    <a:pt x="14177747" y="10371926"/>
                  </a:cubicBezTo>
                  <a:lnTo>
                    <a:pt x="124460" y="10371926"/>
                  </a:lnTo>
                  <a:cubicBezTo>
                    <a:pt x="88900" y="10371926"/>
                    <a:pt x="59690" y="10342716"/>
                    <a:pt x="59690" y="10307155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4177749" y="59690"/>
                  </a:lnTo>
                  <a:moveTo>
                    <a:pt x="1417774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307155"/>
                  </a:lnTo>
                  <a:cubicBezTo>
                    <a:pt x="0" y="10375736"/>
                    <a:pt x="55880" y="10431616"/>
                    <a:pt x="124460" y="10431616"/>
                  </a:cubicBezTo>
                  <a:lnTo>
                    <a:pt x="14177749" y="10431616"/>
                  </a:lnTo>
                  <a:cubicBezTo>
                    <a:pt x="14246327" y="10431616"/>
                    <a:pt x="14302208" y="10375736"/>
                    <a:pt x="14302208" y="10307155"/>
                  </a:cubicBezTo>
                  <a:lnTo>
                    <a:pt x="14302208" y="124460"/>
                  </a:lnTo>
                  <a:cubicBezTo>
                    <a:pt x="14302208" y="55880"/>
                    <a:pt x="14246327" y="0"/>
                    <a:pt x="14177749" y="0"/>
                  </a:cubicBezTo>
                  <a:close/>
                </a:path>
              </a:pathLst>
            </a:custGeom>
            <a:solidFill>
              <a:srgbClr val="F5C8B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83" name="Google Shape;383;g1e98dbe1a95_2_374"/>
          <p:cNvSpPr txBox="1"/>
          <p:nvPr/>
        </p:nvSpPr>
        <p:spPr>
          <a:xfrm>
            <a:off x="4572000" y="2012000"/>
            <a:ext cx="13503300" cy="54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300">
                <a:solidFill>
                  <a:schemeClr val="dk1"/>
                </a:solidFill>
              </a:rPr>
              <a:t>Nos casos em que o(a) profissional é da OSC ou a OSC decidiu permanecer com o(a) profissional, o que fazer com o fundo provisionado quando a parceria encerra?</a:t>
            </a:r>
            <a:endParaRPr sz="2200">
              <a:solidFill>
                <a:srgbClr val="333333"/>
              </a:solidFill>
            </a:endParaRPr>
          </a:p>
          <a:p>
            <a:pPr indent="0" lvl="0" marL="0" rtl="0" algn="ctr">
              <a:lnSpc>
                <a:spcPct val="178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708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-US" sz="1900"/>
            </a:br>
            <a:r>
              <a:rPr b="1" lang="en-US" sz="1900"/>
              <a:t>Art. 40</a:t>
            </a:r>
            <a:endParaRPr b="1" sz="1900"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900"/>
              <a:t>§ 8º </a:t>
            </a:r>
            <a:r>
              <a:rPr lang="en-US" sz="1900"/>
              <a:t>Para pagamento das verbas rescisórias de </a:t>
            </a:r>
            <a:r>
              <a:rPr b="1" lang="en-US" sz="1900"/>
              <a:t>empregados mantidos na organização</a:t>
            </a:r>
            <a:r>
              <a:rPr lang="en-US" sz="1900"/>
              <a:t> da sociedade civil após o encerramento da vigência da parceria, a entidade deverá </a:t>
            </a:r>
            <a:r>
              <a:rPr b="1" lang="en-US" sz="1900"/>
              <a:t>efetuar a transferência dos valores para a sua conta institucional</a:t>
            </a:r>
            <a:r>
              <a:rPr lang="en-US" sz="1900"/>
              <a:t>, apresentando planilha de cálculo na prestação de contas final que indique a relação dos valores proporcionais ao tempo trabalhado e beneficiários futuros, ficando a entidade integralmente responsável pelas obrigações trabalhistas e pelo pagamento posterior ao empregado.</a:t>
            </a:r>
            <a:br>
              <a:rPr lang="en-US" sz="1900"/>
            </a:br>
            <a:endParaRPr sz="1900"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900"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900"/>
          </a:p>
          <a:p>
            <a:pPr indent="0" lvl="0" marL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00">
                <a:solidFill>
                  <a:srgbClr val="333333"/>
                </a:solidFill>
              </a:rPr>
              <a:t>DECRETO Nº 57.575/2016</a:t>
            </a:r>
            <a:endParaRPr sz="3532"/>
          </a:p>
        </p:txBody>
      </p:sp>
      <p:sp>
        <p:nvSpPr>
          <p:cNvPr id="384" name="Google Shape;384;g1e98dbe1a95_2_374"/>
          <p:cNvSpPr txBox="1"/>
          <p:nvPr/>
        </p:nvSpPr>
        <p:spPr>
          <a:xfrm rot="-30770">
            <a:off x="565882" y="2411302"/>
            <a:ext cx="3385336" cy="37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554"/>
          </a:p>
          <a:p>
            <a:pPr indent="0" lvl="0" marL="0" marR="0" rtl="0" algn="l">
              <a:lnSpc>
                <a:spcPct val="14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54"/>
          </a:p>
          <a:p>
            <a:pPr indent="0" lvl="0" marL="0" marR="0" rtl="0" algn="l">
              <a:lnSpc>
                <a:spcPct val="14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54"/>
          </a:p>
          <a:p>
            <a:pPr indent="0" lvl="0" marL="0" marR="0" rtl="0" algn="ctr">
              <a:lnSpc>
                <a:spcPct val="14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RESPONSABILIDADE</a:t>
            </a:r>
            <a:r>
              <a:rPr lang="en-US" sz="1854"/>
              <a:t> </a:t>
            </a:r>
            <a:endParaRPr sz="1854"/>
          </a:p>
          <a:p>
            <a:pPr indent="0" lvl="0" marL="0" marR="0" rtl="0" algn="ctr">
              <a:lnSpc>
                <a:spcPct val="14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54"/>
              <a:t>TRABALHISTA</a:t>
            </a:r>
            <a:endParaRPr sz="3454"/>
          </a:p>
          <a:p>
            <a:pPr indent="0" lvl="0" marL="0" marR="0" rtl="0" algn="ctr">
              <a:lnSpc>
                <a:spcPct val="14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554"/>
          </a:p>
        </p:txBody>
      </p:sp>
      <p:pic>
        <p:nvPicPr>
          <p:cNvPr id="385" name="Google Shape;385;g1e98dbe1a95_2_37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295425" y="5777562"/>
            <a:ext cx="2078650" cy="1385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13"/>
          <p:cNvSpPr/>
          <p:nvPr/>
        </p:nvSpPr>
        <p:spPr>
          <a:xfrm>
            <a:off x="1685150" y="1939299"/>
            <a:ext cx="9986722" cy="6531001"/>
          </a:xfrm>
          <a:custGeom>
            <a:rect b="b" l="l" r="r" t="t"/>
            <a:pathLst>
              <a:path extrusionOk="0" h="10168044" w="21197269">
                <a:moveTo>
                  <a:pt x="21104560" y="10168044"/>
                </a:moveTo>
                <a:lnTo>
                  <a:pt x="92710" y="10168044"/>
                </a:lnTo>
                <a:cubicBezTo>
                  <a:pt x="41910" y="10168044"/>
                  <a:pt x="0" y="10126134"/>
                  <a:pt x="0" y="10075334"/>
                </a:cubicBezTo>
                <a:lnTo>
                  <a:pt x="0" y="92710"/>
                </a:lnTo>
                <a:cubicBezTo>
                  <a:pt x="0" y="41910"/>
                  <a:pt x="41910" y="0"/>
                  <a:pt x="92710" y="0"/>
                </a:cubicBezTo>
                <a:lnTo>
                  <a:pt x="21103290" y="0"/>
                </a:lnTo>
                <a:cubicBezTo>
                  <a:pt x="21154090" y="0"/>
                  <a:pt x="21195999" y="41910"/>
                  <a:pt x="21195999" y="92710"/>
                </a:cubicBezTo>
                <a:lnTo>
                  <a:pt x="21195999" y="10074064"/>
                </a:lnTo>
                <a:cubicBezTo>
                  <a:pt x="21197269" y="10126134"/>
                  <a:pt x="21155360" y="10168044"/>
                  <a:pt x="21104560" y="10168044"/>
                </a:cubicBezTo>
                <a:close/>
              </a:path>
            </a:pathLst>
          </a:custGeom>
          <a:solidFill>
            <a:srgbClr val="F6DBC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" name="Google Shape;391;p13"/>
          <p:cNvSpPr/>
          <p:nvPr/>
        </p:nvSpPr>
        <p:spPr>
          <a:xfrm>
            <a:off x="1670125" y="1913725"/>
            <a:ext cx="10045713" cy="6548188"/>
          </a:xfrm>
          <a:custGeom>
            <a:rect b="b" l="l" r="r" t="t"/>
            <a:pathLst>
              <a:path extrusionOk="0" h="10231544" w="21260769">
                <a:moveTo>
                  <a:pt x="21136310" y="59690"/>
                </a:moveTo>
                <a:cubicBezTo>
                  <a:pt x="21171869" y="59690"/>
                  <a:pt x="21201080" y="88900"/>
                  <a:pt x="21201080" y="124460"/>
                </a:cubicBezTo>
                <a:lnTo>
                  <a:pt x="21201080" y="10107084"/>
                </a:lnTo>
                <a:cubicBezTo>
                  <a:pt x="21201080" y="10142644"/>
                  <a:pt x="21171869" y="10171854"/>
                  <a:pt x="21136310" y="10171854"/>
                </a:cubicBezTo>
                <a:lnTo>
                  <a:pt x="124460" y="10171854"/>
                </a:lnTo>
                <a:cubicBezTo>
                  <a:pt x="88900" y="10171854"/>
                  <a:pt x="59690" y="10142644"/>
                  <a:pt x="59690" y="10107084"/>
                </a:cubicBezTo>
                <a:lnTo>
                  <a:pt x="59690" y="124460"/>
                </a:lnTo>
                <a:cubicBezTo>
                  <a:pt x="59690" y="88900"/>
                  <a:pt x="88900" y="59690"/>
                  <a:pt x="124460" y="59690"/>
                </a:cubicBezTo>
                <a:lnTo>
                  <a:pt x="21136310" y="59690"/>
                </a:lnTo>
                <a:moveTo>
                  <a:pt x="21136310" y="0"/>
                </a:moveTo>
                <a:lnTo>
                  <a:pt x="124460" y="0"/>
                </a:lnTo>
                <a:cubicBezTo>
                  <a:pt x="55880" y="0"/>
                  <a:pt x="0" y="55880"/>
                  <a:pt x="0" y="124460"/>
                </a:cubicBezTo>
                <a:lnTo>
                  <a:pt x="0" y="10107084"/>
                </a:lnTo>
                <a:cubicBezTo>
                  <a:pt x="0" y="10175664"/>
                  <a:pt x="55880" y="10231544"/>
                  <a:pt x="124460" y="10231544"/>
                </a:cubicBezTo>
                <a:lnTo>
                  <a:pt x="21136310" y="10231544"/>
                </a:lnTo>
                <a:cubicBezTo>
                  <a:pt x="21204890" y="10231544"/>
                  <a:pt x="21260769" y="10175664"/>
                  <a:pt x="21260769" y="10107084"/>
                </a:cubicBezTo>
                <a:lnTo>
                  <a:pt x="21260769" y="124460"/>
                </a:lnTo>
                <a:cubicBezTo>
                  <a:pt x="21260769" y="55880"/>
                  <a:pt x="21204890" y="0"/>
                  <a:pt x="21136310" y="0"/>
                </a:cubicBezTo>
                <a:close/>
              </a:path>
            </a:pathLst>
          </a:custGeom>
          <a:solidFill>
            <a:srgbClr val="F6DBC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" name="Google Shape;392;p13"/>
          <p:cNvSpPr txBox="1"/>
          <p:nvPr/>
        </p:nvSpPr>
        <p:spPr>
          <a:xfrm>
            <a:off x="1849875" y="2104150"/>
            <a:ext cx="9435000" cy="59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986">
              <a:solidFill>
                <a:srgbClr val="333333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86">
                <a:solidFill>
                  <a:srgbClr val="333333"/>
                </a:solidFill>
              </a:rPr>
              <a:t>Seguintes informações:</a:t>
            </a:r>
            <a:endParaRPr sz="1986">
              <a:solidFill>
                <a:srgbClr val="333333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986">
                <a:solidFill>
                  <a:srgbClr val="333333"/>
                </a:solidFill>
              </a:rPr>
              <a:t>I -</a:t>
            </a:r>
            <a:r>
              <a:rPr lang="en-US" sz="1986">
                <a:solidFill>
                  <a:srgbClr val="333333"/>
                </a:solidFill>
              </a:rPr>
              <a:t> objeto da parceria;</a:t>
            </a:r>
            <a:endParaRPr sz="1986">
              <a:solidFill>
                <a:srgbClr val="333333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986">
                <a:solidFill>
                  <a:srgbClr val="333333"/>
                </a:solidFill>
              </a:rPr>
              <a:t>II -</a:t>
            </a:r>
            <a:r>
              <a:rPr lang="en-US" sz="1986">
                <a:solidFill>
                  <a:srgbClr val="333333"/>
                </a:solidFill>
              </a:rPr>
              <a:t> valor total previsto na parceria e valores efetivamente liberados;</a:t>
            </a:r>
            <a:endParaRPr sz="1986">
              <a:solidFill>
                <a:srgbClr val="333333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86">
                <a:solidFill>
                  <a:srgbClr val="333333"/>
                </a:solidFill>
              </a:rPr>
              <a:t>I</a:t>
            </a:r>
            <a:r>
              <a:rPr b="1" lang="en-US" sz="1986">
                <a:solidFill>
                  <a:srgbClr val="333333"/>
                </a:solidFill>
              </a:rPr>
              <a:t>II -</a:t>
            </a:r>
            <a:r>
              <a:rPr lang="en-US" sz="1986">
                <a:solidFill>
                  <a:srgbClr val="333333"/>
                </a:solidFill>
              </a:rPr>
              <a:t> nome completo do representante legal da organização da sociedade civil parceira;</a:t>
            </a:r>
            <a:endParaRPr sz="1986">
              <a:solidFill>
                <a:srgbClr val="333333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986">
                <a:solidFill>
                  <a:srgbClr val="333333"/>
                </a:solidFill>
              </a:rPr>
              <a:t>IV - </a:t>
            </a:r>
            <a:r>
              <a:rPr lang="en-US" sz="1986">
                <a:solidFill>
                  <a:srgbClr val="333333"/>
                </a:solidFill>
              </a:rPr>
              <a:t>data de início e término da parceria, incluindo eventuais prorrogações;</a:t>
            </a:r>
            <a:endParaRPr sz="1986">
              <a:solidFill>
                <a:srgbClr val="333333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986">
                <a:solidFill>
                  <a:srgbClr val="333333"/>
                </a:solidFill>
              </a:rPr>
              <a:t>V -</a:t>
            </a:r>
            <a:r>
              <a:rPr lang="en-US" sz="1986">
                <a:solidFill>
                  <a:srgbClr val="333333"/>
                </a:solidFill>
              </a:rPr>
              <a:t> situação da prestação de contas final da parceria, informando a data limite para sua apresentação, a data em que foi apresentada, o prazo para sua análise e o resultado conclusivo;</a:t>
            </a:r>
            <a:endParaRPr sz="1986">
              <a:solidFill>
                <a:srgbClr val="333333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986">
                <a:solidFill>
                  <a:srgbClr val="333333"/>
                </a:solidFill>
              </a:rPr>
              <a:t>VI –</a:t>
            </a:r>
            <a:r>
              <a:rPr lang="en-US" sz="1986">
                <a:solidFill>
                  <a:srgbClr val="333333"/>
                </a:solidFill>
              </a:rPr>
              <a:t> “link” ou anexo com a íntegra do termo de fomento ou colaboração, respectivo plano de trabalho e eventuais termos aditivos;</a:t>
            </a:r>
            <a:endParaRPr sz="1986">
              <a:solidFill>
                <a:srgbClr val="333333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1986">
                <a:solidFill>
                  <a:srgbClr val="333333"/>
                </a:solidFill>
              </a:rPr>
              <a:t>VII - quando vinculado à execução do objeto e pago com recursos da parceria, o valor total da remuneração da equipe de trabalho, as funções que seus integrantes desempenham e a remuneração prevista para o respectivo exercício;</a:t>
            </a:r>
            <a:endParaRPr sz="2232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986">
              <a:solidFill>
                <a:srgbClr val="333333"/>
              </a:solidFill>
            </a:endParaRPr>
          </a:p>
        </p:txBody>
      </p:sp>
      <p:sp>
        <p:nvSpPr>
          <p:cNvPr id="393" name="Google Shape;393;p13"/>
          <p:cNvSpPr txBox="1"/>
          <p:nvPr/>
        </p:nvSpPr>
        <p:spPr>
          <a:xfrm>
            <a:off x="1718692" y="396600"/>
            <a:ext cx="11959500" cy="9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10007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6394"/>
              <a:t>Publicidade e Transparência</a:t>
            </a:r>
            <a:endParaRPr sz="7794"/>
          </a:p>
        </p:txBody>
      </p:sp>
      <p:sp>
        <p:nvSpPr>
          <p:cNvPr descr="Organic Abstract Shape      " id="394" name="Google Shape;394;p13"/>
          <p:cNvSpPr/>
          <p:nvPr/>
        </p:nvSpPr>
        <p:spPr>
          <a:xfrm rot="1691699">
            <a:off x="-2211926" y="-1078723"/>
            <a:ext cx="3843813" cy="290396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95" name="Google Shape;395;p13"/>
          <p:cNvSpPr/>
          <p:nvPr/>
        </p:nvSpPr>
        <p:spPr>
          <a:xfrm>
            <a:off x="14463600" y="4612075"/>
            <a:ext cx="2697130" cy="1885517"/>
          </a:xfrm>
          <a:custGeom>
            <a:rect b="b" l="l" r="r" t="t"/>
            <a:pathLst>
              <a:path extrusionOk="0" h="1979545" w="1979545">
                <a:moveTo>
                  <a:pt x="0" y="0"/>
                </a:moveTo>
                <a:lnTo>
                  <a:pt x="1979546" y="0"/>
                </a:lnTo>
                <a:lnTo>
                  <a:pt x="1979546" y="1979545"/>
                </a:lnTo>
                <a:lnTo>
                  <a:pt x="0" y="197954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96" name="Google Shape;396;p13"/>
          <p:cNvSpPr txBox="1"/>
          <p:nvPr/>
        </p:nvSpPr>
        <p:spPr>
          <a:xfrm>
            <a:off x="14604925" y="5022550"/>
            <a:ext cx="2355900" cy="13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rPr lang="en-US" sz="1900">
                <a:solidFill>
                  <a:srgbClr val="333333"/>
                </a:solidFill>
              </a:rPr>
              <a:t>Arts. 6º ao 8º do </a:t>
            </a:r>
            <a:r>
              <a:rPr lang="en-US" sz="1900">
                <a:solidFill>
                  <a:srgbClr val="333333"/>
                </a:solidFill>
              </a:rPr>
              <a:t>DECRETO Nº 57.575/2016</a:t>
            </a:r>
            <a:endParaRPr sz="3532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SzPts val="1100"/>
              <a:buNone/>
            </a:pPr>
            <a:r>
              <a:t/>
            </a:r>
            <a:endParaRPr b="1" sz="1908">
              <a:solidFill>
                <a:schemeClr val="dk1"/>
              </a:solidFill>
            </a:endParaRPr>
          </a:p>
        </p:txBody>
      </p:sp>
      <p:sp>
        <p:nvSpPr>
          <p:cNvPr id="397" name="Google Shape;397;p13"/>
          <p:cNvSpPr/>
          <p:nvPr/>
        </p:nvSpPr>
        <p:spPr>
          <a:xfrm flipH="1" rot="-7570418">
            <a:off x="12610150" y="5008706"/>
            <a:ext cx="989638" cy="1291030"/>
          </a:xfrm>
          <a:custGeom>
            <a:rect b="b" l="l" r="r" t="t"/>
            <a:pathLst>
              <a:path extrusionOk="0" h="3641221" w="3435988">
                <a:moveTo>
                  <a:pt x="0" y="3641220"/>
                </a:moveTo>
                <a:lnTo>
                  <a:pt x="3435988" y="3641220"/>
                </a:lnTo>
                <a:lnTo>
                  <a:pt x="3435988" y="0"/>
                </a:lnTo>
                <a:lnTo>
                  <a:pt x="0" y="0"/>
                </a:lnTo>
                <a:lnTo>
                  <a:pt x="0" y="364122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98" name="Google Shape;398;p13"/>
          <p:cNvSpPr/>
          <p:nvPr/>
        </p:nvSpPr>
        <p:spPr>
          <a:xfrm rot="-22616">
            <a:off x="12297774" y="5513888"/>
            <a:ext cx="1669141" cy="321204"/>
          </a:xfrm>
          <a:custGeom>
            <a:rect b="b" l="l" r="r" t="t"/>
            <a:pathLst>
              <a:path extrusionOk="0" h="611817" w="2196191">
                <a:moveTo>
                  <a:pt x="0" y="0"/>
                </a:moveTo>
                <a:lnTo>
                  <a:pt x="2196190" y="0"/>
                </a:lnTo>
                <a:lnTo>
                  <a:pt x="2196190" y="611816"/>
                </a:lnTo>
                <a:lnTo>
                  <a:pt x="0" y="61181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-233077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3" name="Google Shape;403;g1e98dbe1a95_0_319"/>
          <p:cNvGrpSpPr/>
          <p:nvPr/>
        </p:nvGrpSpPr>
        <p:grpSpPr>
          <a:xfrm>
            <a:off x="6067800" y="2116925"/>
            <a:ext cx="6152395" cy="6702141"/>
            <a:chOff x="9132625" y="1981225"/>
            <a:chExt cx="6152395" cy="6702141"/>
          </a:xfrm>
        </p:grpSpPr>
        <p:grpSp>
          <p:nvGrpSpPr>
            <p:cNvPr id="404" name="Google Shape;404;g1e98dbe1a95_0_319"/>
            <p:cNvGrpSpPr/>
            <p:nvPr/>
          </p:nvGrpSpPr>
          <p:grpSpPr>
            <a:xfrm>
              <a:off x="9132625" y="1981225"/>
              <a:ext cx="6152395" cy="6702141"/>
              <a:chOff x="0" y="0"/>
              <a:chExt cx="12654042" cy="10284089"/>
            </a:xfrm>
          </p:grpSpPr>
          <p:sp>
            <p:nvSpPr>
              <p:cNvPr id="405" name="Google Shape;405;g1e98dbe1a95_0_319"/>
              <p:cNvSpPr/>
              <p:nvPr/>
            </p:nvSpPr>
            <p:spPr>
              <a:xfrm>
                <a:off x="31750" y="31750"/>
                <a:ext cx="12590542" cy="10220589"/>
              </a:xfrm>
              <a:custGeom>
                <a:rect b="b" l="l" r="r" t="t"/>
                <a:pathLst>
                  <a:path extrusionOk="0" h="10220589" w="12590542">
                    <a:moveTo>
                      <a:pt x="12497832" y="10220589"/>
                    </a:moveTo>
                    <a:lnTo>
                      <a:pt x="92710" y="10220589"/>
                    </a:lnTo>
                    <a:cubicBezTo>
                      <a:pt x="41910" y="10220589"/>
                      <a:pt x="0" y="10178679"/>
                      <a:pt x="0" y="10127879"/>
                    </a:cubicBezTo>
                    <a:lnTo>
                      <a:pt x="0" y="92710"/>
                    </a:lnTo>
                    <a:cubicBezTo>
                      <a:pt x="0" y="41910"/>
                      <a:pt x="41910" y="0"/>
                      <a:pt x="92710" y="0"/>
                    </a:cubicBezTo>
                    <a:lnTo>
                      <a:pt x="12496562" y="0"/>
                    </a:lnTo>
                    <a:cubicBezTo>
                      <a:pt x="12547362" y="0"/>
                      <a:pt x="12589272" y="41910"/>
                      <a:pt x="12589272" y="92710"/>
                    </a:cubicBezTo>
                    <a:lnTo>
                      <a:pt x="12589272" y="10126609"/>
                    </a:lnTo>
                    <a:cubicBezTo>
                      <a:pt x="12590542" y="10178679"/>
                      <a:pt x="12548632" y="10220589"/>
                      <a:pt x="12497832" y="10220589"/>
                    </a:cubicBezTo>
                    <a:close/>
                  </a:path>
                </a:pathLst>
              </a:custGeom>
              <a:solidFill>
                <a:srgbClr val="A6847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6" name="Google Shape;406;g1e98dbe1a95_0_319"/>
              <p:cNvSpPr/>
              <p:nvPr/>
            </p:nvSpPr>
            <p:spPr>
              <a:xfrm>
                <a:off x="0" y="0"/>
                <a:ext cx="12654042" cy="10284089"/>
              </a:xfrm>
              <a:custGeom>
                <a:rect b="b" l="l" r="r" t="t"/>
                <a:pathLst>
                  <a:path extrusionOk="0" h="10284089" w="12654042">
                    <a:moveTo>
                      <a:pt x="12529582" y="59690"/>
                    </a:moveTo>
                    <a:cubicBezTo>
                      <a:pt x="12565142" y="59690"/>
                      <a:pt x="12594352" y="88900"/>
                      <a:pt x="12594352" y="124460"/>
                    </a:cubicBezTo>
                    <a:lnTo>
                      <a:pt x="12594352" y="10159629"/>
                    </a:lnTo>
                    <a:cubicBezTo>
                      <a:pt x="12594352" y="10195189"/>
                      <a:pt x="12565142" y="10224399"/>
                      <a:pt x="12529582" y="10224399"/>
                    </a:cubicBezTo>
                    <a:lnTo>
                      <a:pt x="124460" y="10224399"/>
                    </a:lnTo>
                    <a:cubicBezTo>
                      <a:pt x="88900" y="10224399"/>
                      <a:pt x="59690" y="10195189"/>
                      <a:pt x="59690" y="10159629"/>
                    </a:cubicBezTo>
                    <a:lnTo>
                      <a:pt x="59690" y="124460"/>
                    </a:lnTo>
                    <a:cubicBezTo>
                      <a:pt x="59690" y="88900"/>
                      <a:pt x="88900" y="59690"/>
                      <a:pt x="124460" y="59690"/>
                    </a:cubicBezTo>
                    <a:lnTo>
                      <a:pt x="12529582" y="59690"/>
                    </a:lnTo>
                    <a:moveTo>
                      <a:pt x="12529582" y="0"/>
                    </a:moveTo>
                    <a:lnTo>
                      <a:pt x="124460" y="0"/>
                    </a:lnTo>
                    <a:cubicBezTo>
                      <a:pt x="55880" y="0"/>
                      <a:pt x="0" y="55880"/>
                      <a:pt x="0" y="124460"/>
                    </a:cubicBezTo>
                    <a:lnTo>
                      <a:pt x="0" y="10159629"/>
                    </a:lnTo>
                    <a:cubicBezTo>
                      <a:pt x="0" y="10228209"/>
                      <a:pt x="55880" y="10284089"/>
                      <a:pt x="124460" y="10284089"/>
                    </a:cubicBezTo>
                    <a:lnTo>
                      <a:pt x="12529582" y="10284089"/>
                    </a:lnTo>
                    <a:cubicBezTo>
                      <a:pt x="12598162" y="10284089"/>
                      <a:pt x="12654042" y="10228209"/>
                      <a:pt x="12654042" y="10159629"/>
                    </a:cubicBezTo>
                    <a:lnTo>
                      <a:pt x="12654042" y="124460"/>
                    </a:lnTo>
                    <a:cubicBezTo>
                      <a:pt x="12654042" y="55880"/>
                      <a:pt x="12598162" y="0"/>
                      <a:pt x="12529582" y="0"/>
                    </a:cubicBezTo>
                    <a:close/>
                  </a:path>
                </a:pathLst>
              </a:custGeom>
              <a:solidFill>
                <a:srgbClr val="F5C8B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7" name="Google Shape;407;g1e98dbe1a95_0_319"/>
            <p:cNvSpPr/>
            <p:nvPr/>
          </p:nvSpPr>
          <p:spPr>
            <a:xfrm>
              <a:off x="9452312" y="2297800"/>
              <a:ext cx="5513033" cy="6072254"/>
            </a:xfrm>
            <a:custGeom>
              <a:rect b="b" l="l" r="r" t="t"/>
              <a:pathLst>
                <a:path extrusionOk="0" h="1979545" w="1979545">
                  <a:moveTo>
                    <a:pt x="0" y="0"/>
                  </a:moveTo>
                  <a:lnTo>
                    <a:pt x="1979545" y="0"/>
                  </a:lnTo>
                  <a:lnTo>
                    <a:pt x="1979545" y="1979546"/>
                  </a:lnTo>
                  <a:lnTo>
                    <a:pt x="0" y="197954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408" name="Google Shape;408;g1e98dbe1a95_0_319"/>
          <p:cNvSpPr txBox="1"/>
          <p:nvPr/>
        </p:nvSpPr>
        <p:spPr>
          <a:xfrm>
            <a:off x="6662100" y="3394225"/>
            <a:ext cx="5055900" cy="472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2086">
                <a:solidFill>
                  <a:srgbClr val="333333"/>
                </a:solidFill>
              </a:rPr>
              <a:t>Art. 40</a:t>
            </a:r>
            <a:endParaRPr b="1" sz="2086">
              <a:solidFill>
                <a:srgbClr val="333333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086">
              <a:solidFill>
                <a:srgbClr val="333333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2086">
                <a:solidFill>
                  <a:srgbClr val="333333"/>
                </a:solidFill>
              </a:rPr>
              <a:t>§ 6º </a:t>
            </a:r>
            <a:r>
              <a:rPr lang="en-US" sz="2086">
                <a:solidFill>
                  <a:srgbClr val="333333"/>
                </a:solidFill>
              </a:rPr>
              <a:t>A organização da sociedade civil deverá dar ampla transparência, inclusive em sítio na internet, aos valores pagos, </a:t>
            </a:r>
            <a:r>
              <a:rPr b="1" lang="en-US" sz="2086">
                <a:solidFill>
                  <a:srgbClr val="333333"/>
                </a:solidFill>
              </a:rPr>
              <a:t>de maneira individualizada</a:t>
            </a:r>
            <a:r>
              <a:rPr lang="en-US" sz="2086">
                <a:solidFill>
                  <a:srgbClr val="333333"/>
                </a:solidFill>
              </a:rPr>
              <a:t>, a título de remuneração de sua equipe de trabalho vinculada à execução do objeto e com recursos da parceria, juntamente com a divulgação dos cargos e valores, na forma do artigo 7º deste decreto.</a:t>
            </a:r>
            <a:endParaRPr sz="2086">
              <a:solidFill>
                <a:srgbClr val="333333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2086">
                <a:solidFill>
                  <a:srgbClr val="333333"/>
                </a:solidFill>
              </a:rPr>
              <a:t> </a:t>
            </a:r>
            <a:endParaRPr sz="2086">
              <a:solidFill>
                <a:srgbClr val="333333"/>
              </a:solidFill>
            </a:endParaRPr>
          </a:p>
          <a:p>
            <a:pPr indent="0" lvl="0" marL="0" rtl="0" algn="ctr">
              <a:lnSpc>
                <a:spcPct val="178500"/>
              </a:lnSpc>
              <a:spcBef>
                <a:spcPts val="0"/>
              </a:spcBef>
              <a:spcAft>
                <a:spcPts val="1100"/>
              </a:spcAft>
              <a:buSzPts val="1100"/>
              <a:buNone/>
            </a:pPr>
            <a:r>
              <a:rPr lang="en-US" sz="1900">
                <a:solidFill>
                  <a:srgbClr val="333333"/>
                </a:solidFill>
              </a:rPr>
              <a:t>DECRETO Nº 57.575/2016</a:t>
            </a:r>
            <a:endParaRPr b="1" sz="2086">
              <a:solidFill>
                <a:srgbClr val="333333"/>
              </a:solidFill>
            </a:endParaRPr>
          </a:p>
        </p:txBody>
      </p:sp>
      <p:sp>
        <p:nvSpPr>
          <p:cNvPr id="409" name="Google Shape;409;g1e98dbe1a95_0_319"/>
          <p:cNvSpPr txBox="1"/>
          <p:nvPr/>
        </p:nvSpPr>
        <p:spPr>
          <a:xfrm>
            <a:off x="1764742" y="674250"/>
            <a:ext cx="11959500" cy="9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10007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6394"/>
              <a:t>Publicidade e Transparência</a:t>
            </a:r>
            <a:endParaRPr sz="7794"/>
          </a:p>
        </p:txBody>
      </p:sp>
      <p:sp>
        <p:nvSpPr>
          <p:cNvPr descr="Organic Abstract Shape      " id="410" name="Google Shape;410;g1e98dbe1a95_0_319"/>
          <p:cNvSpPr/>
          <p:nvPr/>
        </p:nvSpPr>
        <p:spPr>
          <a:xfrm rot="1691699">
            <a:off x="-2211926" y="-1078723"/>
            <a:ext cx="3843813" cy="290396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Green Wavy Corner Border" id="411" name="Google Shape;411;g1e98dbe1a95_0_319"/>
          <p:cNvSpPr/>
          <p:nvPr/>
        </p:nvSpPr>
        <p:spPr>
          <a:xfrm rot="-7129670">
            <a:off x="-735844" y="7933414"/>
            <a:ext cx="3939352" cy="3321346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412" name="Google Shape;412;g1e98dbe1a95_0_319"/>
          <p:cNvSpPr/>
          <p:nvPr/>
        </p:nvSpPr>
        <p:spPr>
          <a:xfrm rot="-10736109">
            <a:off x="16651544" y="8184539"/>
            <a:ext cx="3132149" cy="2819107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een Wavy Corner Border" id="417" name="Google Shape;417;p4"/>
          <p:cNvSpPr/>
          <p:nvPr/>
        </p:nvSpPr>
        <p:spPr>
          <a:xfrm rot="-7133115">
            <a:off x="-629562" y="6814518"/>
            <a:ext cx="5350632" cy="4689099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418" name="Google Shape;418;p4"/>
          <p:cNvSpPr/>
          <p:nvPr/>
        </p:nvSpPr>
        <p:spPr>
          <a:xfrm rot="1688332">
            <a:off x="-2545275" y="-1296673"/>
            <a:ext cx="4656667" cy="411480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419" name="Google Shape;419;p4"/>
          <p:cNvSpPr/>
          <p:nvPr/>
        </p:nvSpPr>
        <p:spPr>
          <a:xfrm rot="-10736244">
            <a:off x="16557000" y="6675012"/>
            <a:ext cx="4656667" cy="411480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20" name="Google Shape;420;p4"/>
          <p:cNvSpPr txBox="1"/>
          <p:nvPr/>
        </p:nvSpPr>
        <p:spPr>
          <a:xfrm>
            <a:off x="5159448" y="643066"/>
            <a:ext cx="7699500" cy="13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799"/>
              <a:t>Boas Práticas</a:t>
            </a:r>
            <a:endParaRPr/>
          </a:p>
        </p:txBody>
      </p:sp>
      <p:sp>
        <p:nvSpPr>
          <p:cNvPr id="421" name="Google Shape;421;p4"/>
          <p:cNvSpPr/>
          <p:nvPr/>
        </p:nvSpPr>
        <p:spPr>
          <a:xfrm rot="-1568932">
            <a:off x="1485922" y="1536885"/>
            <a:ext cx="1443297" cy="2069242"/>
          </a:xfrm>
          <a:custGeom>
            <a:rect b="b" l="l" r="r" t="t"/>
            <a:pathLst>
              <a:path extrusionOk="0" h="2069242" w="1443297">
                <a:moveTo>
                  <a:pt x="0" y="0"/>
                </a:moveTo>
                <a:lnTo>
                  <a:pt x="1443297" y="0"/>
                </a:lnTo>
                <a:lnTo>
                  <a:pt x="1443297" y="2069242"/>
                </a:lnTo>
                <a:lnTo>
                  <a:pt x="0" y="20692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22" name="Google Shape;422;p4"/>
          <p:cNvSpPr txBox="1"/>
          <p:nvPr/>
        </p:nvSpPr>
        <p:spPr>
          <a:xfrm>
            <a:off x="3285646" y="3558850"/>
            <a:ext cx="12184200" cy="55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97192" lvl="0" marL="4572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655"/>
              <a:buAutoNum type="arabicPeriod"/>
            </a:pPr>
            <a:r>
              <a:rPr lang="en-US" sz="2655">
                <a:highlight>
                  <a:schemeClr val="lt1"/>
                </a:highlight>
              </a:rPr>
              <a:t>Definir em Edital o perfil das(os) profissionais e atribuições dos cargos;</a:t>
            </a:r>
            <a:br>
              <a:rPr lang="en-US" sz="2655">
                <a:highlight>
                  <a:schemeClr val="lt1"/>
                </a:highlight>
              </a:rPr>
            </a:br>
            <a:endParaRPr sz="2655">
              <a:highlight>
                <a:schemeClr val="lt1"/>
              </a:highlight>
            </a:endParaRPr>
          </a:p>
          <a:p>
            <a:pPr indent="-397192" lvl="0" marL="4572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655"/>
              <a:buAutoNum type="arabicPeriod"/>
            </a:pPr>
            <a:r>
              <a:rPr lang="en-US" sz="2655">
                <a:highlight>
                  <a:schemeClr val="lt1"/>
                </a:highlight>
              </a:rPr>
              <a:t>A Secretaria Municipal de Direitos Humanos e Cidadania oferta Curso de Direitos Humanos para a equipe contratada pela OSC.</a:t>
            </a:r>
            <a:br>
              <a:rPr lang="en-US" sz="2655">
                <a:highlight>
                  <a:schemeClr val="lt1"/>
                </a:highlight>
              </a:rPr>
            </a:br>
            <a:endParaRPr sz="2655">
              <a:highlight>
                <a:schemeClr val="lt1"/>
              </a:highlight>
            </a:endParaRPr>
          </a:p>
          <a:p>
            <a:pPr indent="-397192" lvl="0" marL="4572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655"/>
              <a:buAutoNum type="arabicPeriod"/>
            </a:pPr>
            <a:r>
              <a:rPr lang="en-US" sz="2655">
                <a:highlight>
                  <a:schemeClr val="lt1"/>
                </a:highlight>
              </a:rPr>
              <a:t>A Secretaria Municipal de Assistência e Desenvolvimento Social - SMADS prevê a contratação de horas técnicas para qualificação das(os) profissionais.</a:t>
            </a:r>
            <a:endParaRPr sz="2655">
              <a:highlight>
                <a:schemeClr val="lt1"/>
              </a:highlight>
            </a:endParaRPr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655">
              <a:highlight>
                <a:srgbClr val="FFFF00"/>
              </a:highlight>
            </a:endParaRPr>
          </a:p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55">
              <a:highlight>
                <a:srgbClr val="FFFF00"/>
              </a:highlight>
            </a:endParaRPr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55"/>
          </a:p>
        </p:txBody>
      </p:sp>
      <p:sp>
        <p:nvSpPr>
          <p:cNvPr id="423" name="Google Shape;423;p4"/>
          <p:cNvSpPr/>
          <p:nvPr/>
        </p:nvSpPr>
        <p:spPr>
          <a:xfrm rot="240727">
            <a:off x="3193661" y="857481"/>
            <a:ext cx="1162426" cy="1666560"/>
          </a:xfrm>
          <a:custGeom>
            <a:rect b="b" l="l" r="r" t="t"/>
            <a:pathLst>
              <a:path extrusionOk="0" h="1666560" w="1162426">
                <a:moveTo>
                  <a:pt x="0" y="0"/>
                </a:moveTo>
                <a:lnTo>
                  <a:pt x="1162426" y="0"/>
                </a:lnTo>
                <a:lnTo>
                  <a:pt x="1162426" y="1666560"/>
                </a:lnTo>
                <a:lnTo>
                  <a:pt x="0" y="166656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een Wavy Corner Border" id="428" name="Google Shape;428;g1e991b80546_3_11"/>
          <p:cNvSpPr/>
          <p:nvPr/>
        </p:nvSpPr>
        <p:spPr>
          <a:xfrm rot="-7132416">
            <a:off x="-627353" y="6819239"/>
            <a:ext cx="5346433" cy="4685420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429" name="Google Shape;429;g1e991b80546_3_11"/>
          <p:cNvSpPr/>
          <p:nvPr/>
        </p:nvSpPr>
        <p:spPr>
          <a:xfrm rot="1689905">
            <a:off x="-2547892" y="-1295296"/>
            <a:ext cx="4661467" cy="4119041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430" name="Google Shape;430;g1e991b80546_3_11"/>
          <p:cNvSpPr/>
          <p:nvPr/>
        </p:nvSpPr>
        <p:spPr>
          <a:xfrm rot="-10739846">
            <a:off x="16554094" y="6676776"/>
            <a:ext cx="4657380" cy="411543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31" name="Google Shape;431;g1e991b80546_3_11">
            <a:hlinkClick r:id="rId5"/>
          </p:cNvPr>
          <p:cNvSpPr txBox="1"/>
          <p:nvPr/>
        </p:nvSpPr>
        <p:spPr>
          <a:xfrm>
            <a:off x="5576650" y="4709200"/>
            <a:ext cx="7014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99"/>
              <a:t>Teste - Recursos Humanos de Parcerias</a:t>
            </a:r>
            <a:endParaRPr sz="2699">
              <a:solidFill>
                <a:schemeClr val="dk1"/>
              </a:solidFill>
            </a:endParaRPr>
          </a:p>
        </p:txBody>
      </p:sp>
      <p:sp>
        <p:nvSpPr>
          <p:cNvPr id="432" name="Google Shape;432;g1e991b80546_3_11"/>
          <p:cNvSpPr/>
          <p:nvPr/>
        </p:nvSpPr>
        <p:spPr>
          <a:xfrm>
            <a:off x="3778307" y="788801"/>
            <a:ext cx="9699658" cy="3103890"/>
          </a:xfrm>
          <a:custGeom>
            <a:rect b="b" l="l" r="r" t="t"/>
            <a:pathLst>
              <a:path extrusionOk="0" h="3103890" w="9699658">
                <a:moveTo>
                  <a:pt x="0" y="0"/>
                </a:moveTo>
                <a:lnTo>
                  <a:pt x="9699657" y="0"/>
                </a:lnTo>
                <a:lnTo>
                  <a:pt x="9699657" y="3103891"/>
                </a:lnTo>
                <a:lnTo>
                  <a:pt x="0" y="310389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33" name="Google Shape;433;g1e991b80546_3_11"/>
          <p:cNvSpPr txBox="1"/>
          <p:nvPr/>
        </p:nvSpPr>
        <p:spPr>
          <a:xfrm rot="-166732">
            <a:off x="3795195" y="1587442"/>
            <a:ext cx="9288122" cy="12005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799"/>
              <a:t>Questões</a:t>
            </a:r>
            <a:endParaRPr/>
          </a:p>
        </p:txBody>
      </p:sp>
      <p:sp>
        <p:nvSpPr>
          <p:cNvPr id="434" name="Google Shape;434;g1e991b80546_3_11"/>
          <p:cNvSpPr/>
          <p:nvPr/>
        </p:nvSpPr>
        <p:spPr>
          <a:xfrm>
            <a:off x="10640497" y="2951830"/>
            <a:ext cx="2704795" cy="1249123"/>
          </a:xfrm>
          <a:custGeom>
            <a:rect b="b" l="l" r="r" t="t"/>
            <a:pathLst>
              <a:path extrusionOk="0" h="1249123" w="2704795">
                <a:moveTo>
                  <a:pt x="0" y="0"/>
                </a:moveTo>
                <a:lnTo>
                  <a:pt x="2704795" y="0"/>
                </a:lnTo>
                <a:lnTo>
                  <a:pt x="2704795" y="1249124"/>
                </a:lnTo>
                <a:lnTo>
                  <a:pt x="0" y="12491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35" name="Google Shape;435;g1e991b80546_3_11"/>
          <p:cNvSpPr/>
          <p:nvPr/>
        </p:nvSpPr>
        <p:spPr>
          <a:xfrm rot="-491452">
            <a:off x="3427992" y="149324"/>
            <a:ext cx="2242333" cy="2042562"/>
          </a:xfrm>
          <a:custGeom>
            <a:rect b="b" l="l" r="r" t="t"/>
            <a:pathLst>
              <a:path extrusionOk="0" h="2042147" w="2241878">
                <a:moveTo>
                  <a:pt x="0" y="0"/>
                </a:moveTo>
                <a:lnTo>
                  <a:pt x="2241878" y="0"/>
                </a:lnTo>
                <a:lnTo>
                  <a:pt x="2241878" y="2042147"/>
                </a:lnTo>
                <a:lnTo>
                  <a:pt x="0" y="204214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pic>
        <p:nvPicPr>
          <p:cNvPr id="436" name="Google Shape;436;g1e991b80546_3_1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518200" y="5243075"/>
            <a:ext cx="4453650" cy="445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0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een Wavy Corner Border" id="441" name="Google Shape;441;p15"/>
          <p:cNvSpPr/>
          <p:nvPr/>
        </p:nvSpPr>
        <p:spPr>
          <a:xfrm rot="-7132416">
            <a:off x="-627353" y="6819239"/>
            <a:ext cx="5346433" cy="4685420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442" name="Google Shape;442;p15"/>
          <p:cNvSpPr/>
          <p:nvPr/>
        </p:nvSpPr>
        <p:spPr>
          <a:xfrm rot="1688332">
            <a:off x="-2545275" y="-1296673"/>
            <a:ext cx="4656667" cy="411480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443" name="Google Shape;443;p15"/>
          <p:cNvSpPr/>
          <p:nvPr/>
        </p:nvSpPr>
        <p:spPr>
          <a:xfrm rot="-10736244">
            <a:off x="16557000" y="6675012"/>
            <a:ext cx="4656667" cy="411480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44" name="Google Shape;444;p15"/>
          <p:cNvSpPr txBox="1"/>
          <p:nvPr/>
        </p:nvSpPr>
        <p:spPr>
          <a:xfrm>
            <a:off x="826350" y="4482950"/>
            <a:ext cx="16334100" cy="47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99"/>
              <a:t>1.</a:t>
            </a:r>
            <a:r>
              <a:rPr lang="en-US" sz="2699"/>
              <a:t> A pessoa gestora da parceria foi</a:t>
            </a:r>
            <a:r>
              <a:rPr lang="en-US" sz="2699"/>
              <a:t> ao equipamento </a:t>
            </a:r>
            <a:r>
              <a:rPr b="1" lang="en-US" sz="2699"/>
              <a:t>X</a:t>
            </a:r>
            <a:r>
              <a:rPr lang="en-US" sz="2699"/>
              <a:t> realizar uma visita e o Coordenador do serviço, que também é o tesoureiro da OSC parceira, não estava presente.</a:t>
            </a:r>
            <a:endParaRPr sz="2699"/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99"/>
              <a:t>O auxiliar administrativo que acompanhava a visita informou que o Coordenador estava fora resolvendo questões da OSC. O que fazer?</a:t>
            </a:r>
            <a:endParaRPr sz="2699"/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99"/>
          </a:p>
          <a:p>
            <a:pPr indent="-399986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99"/>
              <a:buAutoNum type="alphaLcPeriod"/>
            </a:pPr>
            <a:r>
              <a:rPr lang="en-US" sz="2699"/>
              <a:t>Informar no relatório de visita e pedir que a OSC esclareça o ocorrido. Persistindo, informar o superior </a:t>
            </a:r>
            <a:r>
              <a:rPr lang="en-US" sz="2699"/>
              <a:t>hierárquico</a:t>
            </a:r>
            <a:r>
              <a:rPr lang="en-US" sz="2699"/>
              <a:t> e aplicar advertência. </a:t>
            </a:r>
            <a:endParaRPr sz="2699"/>
          </a:p>
          <a:p>
            <a:pPr indent="-399986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99"/>
              <a:buAutoNum type="alphaLcPeriod"/>
            </a:pPr>
            <a:r>
              <a:rPr lang="en-US" sz="2699"/>
              <a:t>Apenas informar no relatório de visita.</a:t>
            </a:r>
            <a:endParaRPr sz="2699"/>
          </a:p>
          <a:p>
            <a:pPr indent="-399986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99"/>
              <a:buAutoNum type="alphaLcPeriod"/>
            </a:pPr>
            <a:r>
              <a:rPr lang="en-US" sz="2699"/>
              <a:t>Ligar para o Coordenador e perguntar o que aconteceu. </a:t>
            </a:r>
            <a:endParaRPr sz="2699"/>
          </a:p>
          <a:p>
            <a:pPr indent="-399986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99"/>
              <a:buAutoNum type="alphaLcPeriod"/>
            </a:pPr>
            <a:r>
              <a:rPr lang="en-US" sz="2699"/>
              <a:t>Resolver as questões com o auxiliar administrativo, pois ele também é responsável pelo serviço.</a:t>
            </a:r>
            <a:endParaRPr sz="2699"/>
          </a:p>
        </p:txBody>
      </p:sp>
      <p:sp>
        <p:nvSpPr>
          <p:cNvPr id="445" name="Google Shape;445;p15"/>
          <p:cNvSpPr/>
          <p:nvPr/>
        </p:nvSpPr>
        <p:spPr>
          <a:xfrm>
            <a:off x="3778307" y="788801"/>
            <a:ext cx="9699658" cy="3103890"/>
          </a:xfrm>
          <a:custGeom>
            <a:rect b="b" l="l" r="r" t="t"/>
            <a:pathLst>
              <a:path extrusionOk="0" h="3103890" w="9699658">
                <a:moveTo>
                  <a:pt x="0" y="0"/>
                </a:moveTo>
                <a:lnTo>
                  <a:pt x="9699657" y="0"/>
                </a:lnTo>
                <a:lnTo>
                  <a:pt x="9699657" y="3103891"/>
                </a:lnTo>
                <a:lnTo>
                  <a:pt x="0" y="310389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46" name="Google Shape;446;p15"/>
          <p:cNvSpPr txBox="1"/>
          <p:nvPr/>
        </p:nvSpPr>
        <p:spPr>
          <a:xfrm rot="-166732">
            <a:off x="3795195" y="1587442"/>
            <a:ext cx="9288122" cy="12005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799"/>
              <a:t>Questões</a:t>
            </a:r>
            <a:endParaRPr/>
          </a:p>
        </p:txBody>
      </p:sp>
      <p:sp>
        <p:nvSpPr>
          <p:cNvPr id="447" name="Google Shape;447;p15"/>
          <p:cNvSpPr/>
          <p:nvPr/>
        </p:nvSpPr>
        <p:spPr>
          <a:xfrm>
            <a:off x="10640497" y="2951830"/>
            <a:ext cx="2704795" cy="1249123"/>
          </a:xfrm>
          <a:custGeom>
            <a:rect b="b" l="l" r="r" t="t"/>
            <a:pathLst>
              <a:path extrusionOk="0" h="1249123" w="2704795">
                <a:moveTo>
                  <a:pt x="0" y="0"/>
                </a:moveTo>
                <a:lnTo>
                  <a:pt x="2704795" y="0"/>
                </a:lnTo>
                <a:lnTo>
                  <a:pt x="2704795" y="1249124"/>
                </a:lnTo>
                <a:lnTo>
                  <a:pt x="0" y="12491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48" name="Google Shape;448;p15"/>
          <p:cNvSpPr/>
          <p:nvPr/>
        </p:nvSpPr>
        <p:spPr>
          <a:xfrm rot="-491452">
            <a:off x="3427992" y="149324"/>
            <a:ext cx="2242333" cy="2042562"/>
          </a:xfrm>
          <a:custGeom>
            <a:rect b="b" l="l" r="r" t="t"/>
            <a:pathLst>
              <a:path extrusionOk="0" h="2042147" w="2241878">
                <a:moveTo>
                  <a:pt x="0" y="0"/>
                </a:moveTo>
                <a:lnTo>
                  <a:pt x="2241878" y="0"/>
                </a:lnTo>
                <a:lnTo>
                  <a:pt x="2241878" y="2042147"/>
                </a:lnTo>
                <a:lnTo>
                  <a:pt x="0" y="204214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een Wavy Corner Border" id="453" name="Google Shape;453;g1e98dbe1a95_0_344"/>
          <p:cNvSpPr/>
          <p:nvPr/>
        </p:nvSpPr>
        <p:spPr>
          <a:xfrm rot="-7132416">
            <a:off x="-627353" y="6819239"/>
            <a:ext cx="5346433" cy="4685420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454" name="Google Shape;454;g1e98dbe1a95_0_344"/>
          <p:cNvSpPr/>
          <p:nvPr/>
        </p:nvSpPr>
        <p:spPr>
          <a:xfrm rot="1689905">
            <a:off x="-2547892" y="-1295296"/>
            <a:ext cx="4661467" cy="4119041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455" name="Google Shape;455;g1e98dbe1a95_0_344"/>
          <p:cNvSpPr/>
          <p:nvPr/>
        </p:nvSpPr>
        <p:spPr>
          <a:xfrm rot="-10739846">
            <a:off x="16935094" y="6676776"/>
            <a:ext cx="4657380" cy="411543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56" name="Google Shape;456;g1e98dbe1a95_0_344"/>
          <p:cNvSpPr txBox="1"/>
          <p:nvPr/>
        </p:nvSpPr>
        <p:spPr>
          <a:xfrm>
            <a:off x="826349" y="4940150"/>
            <a:ext cx="16635300" cy="423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2699"/>
              <a:t>2.</a:t>
            </a:r>
            <a:r>
              <a:rPr lang="en-US" sz="2699"/>
              <a:t> A pessoa gestora da parceria recebeu uma denúncia que o equipamento </a:t>
            </a:r>
            <a:r>
              <a:rPr b="1" lang="en-US" sz="2699"/>
              <a:t>Y</a:t>
            </a:r>
            <a:r>
              <a:rPr lang="en-US" sz="2699"/>
              <a:t> estava sem alguns funcionários em determinado dia. Ao questionar a OSC, foi informado que eles estavam em um evento festivo da OSC. O que fazer?</a:t>
            </a:r>
            <a:endParaRPr sz="2699"/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2699"/>
          </a:p>
          <a:p>
            <a:pPr indent="-399986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99"/>
              <a:buAutoNum type="alphaLcPeriod"/>
            </a:pPr>
            <a:r>
              <a:rPr lang="en-US" sz="2699"/>
              <a:t>Sugerir a rescisão da parceria com aplicação de penalidade.</a:t>
            </a:r>
            <a:endParaRPr sz="2699"/>
          </a:p>
          <a:p>
            <a:pPr indent="-399986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99"/>
              <a:buAutoNum type="alphaLcPeriod"/>
            </a:pPr>
            <a:r>
              <a:rPr lang="en-US" sz="2699"/>
              <a:t>Responder a denúncia informando que não se trata de irregularidade na execução da parceria.</a:t>
            </a:r>
            <a:endParaRPr sz="2699"/>
          </a:p>
          <a:p>
            <a:pPr indent="-399986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99"/>
              <a:buAutoNum type="alphaLcPeriod"/>
            </a:pPr>
            <a:r>
              <a:rPr lang="en-US" sz="2699"/>
              <a:t>Advertir a OSC pela ausência dos funcionários, com recomendação de que não ocorra novamente.</a:t>
            </a:r>
            <a:endParaRPr sz="2699"/>
          </a:p>
          <a:p>
            <a:pPr indent="-399986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99"/>
              <a:buAutoNum type="alphaLcPeriod"/>
            </a:pPr>
            <a:r>
              <a:rPr lang="en-US" sz="2699"/>
              <a:t>Questionar se o evento tem relação com o objeto da parceria e considerar a participação dos funcionários.</a:t>
            </a:r>
            <a:endParaRPr sz="2699"/>
          </a:p>
        </p:txBody>
      </p:sp>
      <p:sp>
        <p:nvSpPr>
          <p:cNvPr id="457" name="Google Shape;457;g1e98dbe1a95_0_344"/>
          <p:cNvSpPr/>
          <p:nvPr/>
        </p:nvSpPr>
        <p:spPr>
          <a:xfrm>
            <a:off x="3778307" y="788801"/>
            <a:ext cx="9699658" cy="3103890"/>
          </a:xfrm>
          <a:custGeom>
            <a:rect b="b" l="l" r="r" t="t"/>
            <a:pathLst>
              <a:path extrusionOk="0" h="3103890" w="9699658">
                <a:moveTo>
                  <a:pt x="0" y="0"/>
                </a:moveTo>
                <a:lnTo>
                  <a:pt x="9699657" y="0"/>
                </a:lnTo>
                <a:lnTo>
                  <a:pt x="9699657" y="3103891"/>
                </a:lnTo>
                <a:lnTo>
                  <a:pt x="0" y="310389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58" name="Google Shape;458;g1e98dbe1a95_0_344"/>
          <p:cNvSpPr txBox="1"/>
          <p:nvPr/>
        </p:nvSpPr>
        <p:spPr>
          <a:xfrm rot="-166732">
            <a:off x="3795195" y="1587442"/>
            <a:ext cx="9288122" cy="12005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799"/>
              <a:t>Questões</a:t>
            </a:r>
            <a:endParaRPr/>
          </a:p>
        </p:txBody>
      </p:sp>
      <p:sp>
        <p:nvSpPr>
          <p:cNvPr id="459" name="Google Shape;459;g1e98dbe1a95_0_344"/>
          <p:cNvSpPr/>
          <p:nvPr/>
        </p:nvSpPr>
        <p:spPr>
          <a:xfrm>
            <a:off x="10640497" y="2951830"/>
            <a:ext cx="2704795" cy="1249123"/>
          </a:xfrm>
          <a:custGeom>
            <a:rect b="b" l="l" r="r" t="t"/>
            <a:pathLst>
              <a:path extrusionOk="0" h="1249123" w="2704795">
                <a:moveTo>
                  <a:pt x="0" y="0"/>
                </a:moveTo>
                <a:lnTo>
                  <a:pt x="2704795" y="0"/>
                </a:lnTo>
                <a:lnTo>
                  <a:pt x="2704795" y="1249124"/>
                </a:lnTo>
                <a:lnTo>
                  <a:pt x="0" y="12491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60" name="Google Shape;460;g1e98dbe1a95_0_344"/>
          <p:cNvSpPr/>
          <p:nvPr/>
        </p:nvSpPr>
        <p:spPr>
          <a:xfrm rot="-491452">
            <a:off x="3427992" y="149324"/>
            <a:ext cx="2242333" cy="2042562"/>
          </a:xfrm>
          <a:custGeom>
            <a:rect b="b" l="l" r="r" t="t"/>
            <a:pathLst>
              <a:path extrusionOk="0" h="2042147" w="2241878">
                <a:moveTo>
                  <a:pt x="0" y="0"/>
                </a:moveTo>
                <a:lnTo>
                  <a:pt x="2241878" y="0"/>
                </a:lnTo>
                <a:lnTo>
                  <a:pt x="2241878" y="2042147"/>
                </a:lnTo>
                <a:lnTo>
                  <a:pt x="0" y="204214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4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een Wavy Corner Border" id="465" name="Google Shape;465;g1e98dbe1a95_0_358"/>
          <p:cNvSpPr/>
          <p:nvPr/>
        </p:nvSpPr>
        <p:spPr>
          <a:xfrm rot="-7132416">
            <a:off x="-627353" y="6819239"/>
            <a:ext cx="5346433" cy="4685420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466" name="Google Shape;466;g1e98dbe1a95_0_358"/>
          <p:cNvSpPr/>
          <p:nvPr/>
        </p:nvSpPr>
        <p:spPr>
          <a:xfrm rot="1689905">
            <a:off x="-2547892" y="-1295296"/>
            <a:ext cx="4661467" cy="4119041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467" name="Google Shape;467;g1e98dbe1a95_0_358"/>
          <p:cNvSpPr/>
          <p:nvPr/>
        </p:nvSpPr>
        <p:spPr>
          <a:xfrm rot="-10739846">
            <a:off x="16554094" y="6676776"/>
            <a:ext cx="4657380" cy="411543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68" name="Google Shape;468;g1e98dbe1a95_0_358"/>
          <p:cNvSpPr txBox="1"/>
          <p:nvPr/>
        </p:nvSpPr>
        <p:spPr>
          <a:xfrm>
            <a:off x="826349" y="5210900"/>
            <a:ext cx="16635300" cy="280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2699"/>
              <a:t>3.</a:t>
            </a:r>
            <a:r>
              <a:rPr lang="en-US" sz="2699"/>
              <a:t> A Coordenadora do Centro de Referência e Cidadania da Mulher pode ser contratada por qual vínculo?</a:t>
            </a:r>
            <a:endParaRPr sz="2699"/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699">
              <a:solidFill>
                <a:schemeClr val="dk1"/>
              </a:solidFill>
            </a:endParaRPr>
          </a:p>
          <a:p>
            <a:pPr indent="-399986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99"/>
              <a:buAutoNum type="alphaLcPeriod"/>
            </a:pPr>
            <a:r>
              <a:rPr lang="en-US" sz="2699">
                <a:solidFill>
                  <a:schemeClr val="dk1"/>
                </a:solidFill>
              </a:rPr>
              <a:t>CLT</a:t>
            </a:r>
            <a:endParaRPr sz="2699">
              <a:solidFill>
                <a:schemeClr val="dk1"/>
              </a:solidFill>
            </a:endParaRPr>
          </a:p>
          <a:p>
            <a:pPr indent="-399986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99"/>
              <a:buAutoNum type="alphaLcPeriod"/>
            </a:pPr>
            <a:r>
              <a:rPr lang="en-US" sz="2699">
                <a:solidFill>
                  <a:schemeClr val="dk1"/>
                </a:solidFill>
              </a:rPr>
              <a:t>MEI</a:t>
            </a:r>
            <a:endParaRPr sz="2699">
              <a:solidFill>
                <a:schemeClr val="dk1"/>
              </a:solidFill>
            </a:endParaRPr>
          </a:p>
          <a:p>
            <a:pPr indent="-399986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99"/>
              <a:buAutoNum type="alphaLcPeriod"/>
            </a:pPr>
            <a:r>
              <a:rPr lang="en-US" sz="2699">
                <a:solidFill>
                  <a:schemeClr val="dk1"/>
                </a:solidFill>
              </a:rPr>
              <a:t>RPA</a:t>
            </a:r>
            <a:endParaRPr sz="2699">
              <a:solidFill>
                <a:schemeClr val="dk1"/>
              </a:solidFill>
            </a:endParaRPr>
          </a:p>
          <a:p>
            <a:pPr indent="-399986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99"/>
              <a:buAutoNum type="alphaLcPeriod"/>
            </a:pPr>
            <a:r>
              <a:rPr lang="en-US" sz="2699">
                <a:solidFill>
                  <a:schemeClr val="dk1"/>
                </a:solidFill>
              </a:rPr>
              <a:t>Nenhuma das anteriores.</a:t>
            </a:r>
            <a:endParaRPr sz="2699"/>
          </a:p>
        </p:txBody>
      </p:sp>
      <p:sp>
        <p:nvSpPr>
          <p:cNvPr id="469" name="Google Shape;469;g1e98dbe1a95_0_358"/>
          <p:cNvSpPr/>
          <p:nvPr/>
        </p:nvSpPr>
        <p:spPr>
          <a:xfrm>
            <a:off x="3778307" y="788801"/>
            <a:ext cx="9699658" cy="3103890"/>
          </a:xfrm>
          <a:custGeom>
            <a:rect b="b" l="l" r="r" t="t"/>
            <a:pathLst>
              <a:path extrusionOk="0" h="3103890" w="9699658">
                <a:moveTo>
                  <a:pt x="0" y="0"/>
                </a:moveTo>
                <a:lnTo>
                  <a:pt x="9699657" y="0"/>
                </a:lnTo>
                <a:lnTo>
                  <a:pt x="9699657" y="3103891"/>
                </a:lnTo>
                <a:lnTo>
                  <a:pt x="0" y="310389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70" name="Google Shape;470;g1e98dbe1a95_0_358"/>
          <p:cNvSpPr txBox="1"/>
          <p:nvPr/>
        </p:nvSpPr>
        <p:spPr>
          <a:xfrm rot="-166732">
            <a:off x="3795195" y="1587442"/>
            <a:ext cx="9288122" cy="12005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799"/>
              <a:t>Questões</a:t>
            </a:r>
            <a:endParaRPr/>
          </a:p>
        </p:txBody>
      </p:sp>
      <p:sp>
        <p:nvSpPr>
          <p:cNvPr id="471" name="Google Shape;471;g1e98dbe1a95_0_358"/>
          <p:cNvSpPr/>
          <p:nvPr/>
        </p:nvSpPr>
        <p:spPr>
          <a:xfrm>
            <a:off x="10640497" y="2951830"/>
            <a:ext cx="2704795" cy="1249123"/>
          </a:xfrm>
          <a:custGeom>
            <a:rect b="b" l="l" r="r" t="t"/>
            <a:pathLst>
              <a:path extrusionOk="0" h="1249123" w="2704795">
                <a:moveTo>
                  <a:pt x="0" y="0"/>
                </a:moveTo>
                <a:lnTo>
                  <a:pt x="2704795" y="0"/>
                </a:lnTo>
                <a:lnTo>
                  <a:pt x="2704795" y="1249124"/>
                </a:lnTo>
                <a:lnTo>
                  <a:pt x="0" y="12491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72" name="Google Shape;472;g1e98dbe1a95_0_358"/>
          <p:cNvSpPr/>
          <p:nvPr/>
        </p:nvSpPr>
        <p:spPr>
          <a:xfrm rot="-491452">
            <a:off x="3427992" y="149324"/>
            <a:ext cx="2242333" cy="2042562"/>
          </a:xfrm>
          <a:custGeom>
            <a:rect b="b" l="l" r="r" t="t"/>
            <a:pathLst>
              <a:path extrusionOk="0" h="2042147" w="2241878">
                <a:moveTo>
                  <a:pt x="0" y="0"/>
                </a:moveTo>
                <a:lnTo>
                  <a:pt x="2241878" y="0"/>
                </a:lnTo>
                <a:lnTo>
                  <a:pt x="2241878" y="2042147"/>
                </a:lnTo>
                <a:lnTo>
                  <a:pt x="0" y="204214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73" name="Google Shape;473;g1e98dbe1a95_0_358"/>
          <p:cNvSpPr/>
          <p:nvPr/>
        </p:nvSpPr>
        <p:spPr>
          <a:xfrm rot="-1566986">
            <a:off x="15724723" y="2539389"/>
            <a:ext cx="1447128" cy="2074734"/>
          </a:xfrm>
          <a:custGeom>
            <a:rect b="b" l="l" r="r" t="t"/>
            <a:pathLst>
              <a:path extrusionOk="0" h="2075662" w="1447775">
                <a:moveTo>
                  <a:pt x="0" y="0"/>
                </a:moveTo>
                <a:lnTo>
                  <a:pt x="1447774" y="0"/>
                </a:lnTo>
                <a:lnTo>
                  <a:pt x="1447774" y="2075662"/>
                </a:lnTo>
                <a:lnTo>
                  <a:pt x="0" y="207566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7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een Wavy Corner Border" id="478" name="Google Shape;478;g1e98dbe1a95_0_374"/>
          <p:cNvSpPr/>
          <p:nvPr/>
        </p:nvSpPr>
        <p:spPr>
          <a:xfrm rot="-7132416">
            <a:off x="-627353" y="6819239"/>
            <a:ext cx="5346433" cy="4685420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479" name="Google Shape;479;g1e98dbe1a95_0_374"/>
          <p:cNvSpPr/>
          <p:nvPr/>
        </p:nvSpPr>
        <p:spPr>
          <a:xfrm rot="1689905">
            <a:off x="-2547892" y="-1295296"/>
            <a:ext cx="4661467" cy="4119041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480" name="Google Shape;480;g1e98dbe1a95_0_374"/>
          <p:cNvSpPr/>
          <p:nvPr/>
        </p:nvSpPr>
        <p:spPr>
          <a:xfrm rot="-10739846">
            <a:off x="16554094" y="6676776"/>
            <a:ext cx="4657380" cy="411543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81" name="Google Shape;481;g1e98dbe1a95_0_374"/>
          <p:cNvSpPr/>
          <p:nvPr/>
        </p:nvSpPr>
        <p:spPr>
          <a:xfrm>
            <a:off x="3778307" y="788801"/>
            <a:ext cx="9699658" cy="3103890"/>
          </a:xfrm>
          <a:custGeom>
            <a:rect b="b" l="l" r="r" t="t"/>
            <a:pathLst>
              <a:path extrusionOk="0" h="3103890" w="9699658">
                <a:moveTo>
                  <a:pt x="0" y="0"/>
                </a:moveTo>
                <a:lnTo>
                  <a:pt x="9699657" y="0"/>
                </a:lnTo>
                <a:lnTo>
                  <a:pt x="9699657" y="3103891"/>
                </a:lnTo>
                <a:lnTo>
                  <a:pt x="0" y="310389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82" name="Google Shape;482;g1e98dbe1a95_0_374"/>
          <p:cNvSpPr txBox="1"/>
          <p:nvPr/>
        </p:nvSpPr>
        <p:spPr>
          <a:xfrm>
            <a:off x="826349" y="5210900"/>
            <a:ext cx="16635300" cy="32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2699"/>
              <a:t>4.</a:t>
            </a:r>
            <a:r>
              <a:rPr lang="en-US" sz="2699"/>
              <a:t> A oficineira de artesanato do Centro de Referência e Cidadania da Mulher pode ser contratada por qual vínculo?</a:t>
            </a:r>
            <a:endParaRPr sz="2699"/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699">
              <a:solidFill>
                <a:schemeClr val="dk1"/>
              </a:solidFill>
            </a:endParaRPr>
          </a:p>
          <a:p>
            <a:pPr indent="-399986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99"/>
              <a:buAutoNum type="alphaLcPeriod"/>
            </a:pPr>
            <a:r>
              <a:rPr lang="en-US" sz="2699">
                <a:solidFill>
                  <a:schemeClr val="dk1"/>
                </a:solidFill>
              </a:rPr>
              <a:t>CLT</a:t>
            </a:r>
            <a:endParaRPr sz="2699">
              <a:solidFill>
                <a:schemeClr val="dk1"/>
              </a:solidFill>
            </a:endParaRPr>
          </a:p>
          <a:p>
            <a:pPr indent="-399986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99"/>
              <a:buAutoNum type="alphaLcPeriod"/>
            </a:pPr>
            <a:r>
              <a:rPr lang="en-US" sz="2699">
                <a:solidFill>
                  <a:schemeClr val="dk1"/>
                </a:solidFill>
              </a:rPr>
              <a:t>MEI</a:t>
            </a:r>
            <a:endParaRPr sz="2699">
              <a:solidFill>
                <a:schemeClr val="dk1"/>
              </a:solidFill>
            </a:endParaRPr>
          </a:p>
          <a:p>
            <a:pPr indent="-399986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99"/>
              <a:buAutoNum type="alphaLcPeriod"/>
            </a:pPr>
            <a:r>
              <a:rPr lang="en-US" sz="2699">
                <a:solidFill>
                  <a:schemeClr val="dk1"/>
                </a:solidFill>
              </a:rPr>
              <a:t>RPA</a:t>
            </a:r>
            <a:endParaRPr sz="2699">
              <a:solidFill>
                <a:schemeClr val="dk1"/>
              </a:solidFill>
            </a:endParaRPr>
          </a:p>
          <a:p>
            <a:pPr indent="-399986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99"/>
              <a:buAutoNum type="alphaLcPeriod"/>
            </a:pPr>
            <a:r>
              <a:rPr lang="en-US" sz="2699">
                <a:solidFill>
                  <a:schemeClr val="dk1"/>
                </a:solidFill>
              </a:rPr>
              <a:t>Nenhuma das anteriores.</a:t>
            </a:r>
            <a:endParaRPr sz="2699">
              <a:solidFill>
                <a:schemeClr val="dk1"/>
              </a:solidFill>
            </a:endParaRPr>
          </a:p>
        </p:txBody>
      </p:sp>
      <p:sp>
        <p:nvSpPr>
          <p:cNvPr id="483" name="Google Shape;483;g1e98dbe1a95_0_374"/>
          <p:cNvSpPr txBox="1"/>
          <p:nvPr/>
        </p:nvSpPr>
        <p:spPr>
          <a:xfrm rot="-166732">
            <a:off x="3795195" y="1587442"/>
            <a:ext cx="9288122" cy="12005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799"/>
              <a:t>Questões</a:t>
            </a:r>
            <a:endParaRPr/>
          </a:p>
        </p:txBody>
      </p:sp>
      <p:sp>
        <p:nvSpPr>
          <p:cNvPr id="484" name="Google Shape;484;g1e98dbe1a95_0_374"/>
          <p:cNvSpPr/>
          <p:nvPr/>
        </p:nvSpPr>
        <p:spPr>
          <a:xfrm>
            <a:off x="10640497" y="2951830"/>
            <a:ext cx="2704795" cy="1249123"/>
          </a:xfrm>
          <a:custGeom>
            <a:rect b="b" l="l" r="r" t="t"/>
            <a:pathLst>
              <a:path extrusionOk="0" h="1249123" w="2704795">
                <a:moveTo>
                  <a:pt x="0" y="0"/>
                </a:moveTo>
                <a:lnTo>
                  <a:pt x="2704795" y="0"/>
                </a:lnTo>
                <a:lnTo>
                  <a:pt x="2704795" y="1249124"/>
                </a:lnTo>
                <a:lnTo>
                  <a:pt x="0" y="12491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85" name="Google Shape;485;g1e98dbe1a95_0_374"/>
          <p:cNvSpPr/>
          <p:nvPr/>
        </p:nvSpPr>
        <p:spPr>
          <a:xfrm rot="-491452">
            <a:off x="3427992" y="149324"/>
            <a:ext cx="2242333" cy="2042562"/>
          </a:xfrm>
          <a:custGeom>
            <a:rect b="b" l="l" r="r" t="t"/>
            <a:pathLst>
              <a:path extrusionOk="0" h="2042147" w="2241878">
                <a:moveTo>
                  <a:pt x="0" y="0"/>
                </a:moveTo>
                <a:lnTo>
                  <a:pt x="2241878" y="0"/>
                </a:lnTo>
                <a:lnTo>
                  <a:pt x="2241878" y="2042147"/>
                </a:lnTo>
                <a:lnTo>
                  <a:pt x="0" y="204214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86" name="Google Shape;486;g1e98dbe1a95_0_374"/>
          <p:cNvSpPr/>
          <p:nvPr/>
        </p:nvSpPr>
        <p:spPr>
          <a:xfrm rot="-1566986">
            <a:off x="15724723" y="2539389"/>
            <a:ext cx="1447128" cy="2074734"/>
          </a:xfrm>
          <a:custGeom>
            <a:rect b="b" l="l" r="r" t="t"/>
            <a:pathLst>
              <a:path extrusionOk="0" h="2075662" w="1447775">
                <a:moveTo>
                  <a:pt x="0" y="0"/>
                </a:moveTo>
                <a:lnTo>
                  <a:pt x="1447774" y="0"/>
                </a:lnTo>
                <a:lnTo>
                  <a:pt x="1447774" y="2075662"/>
                </a:lnTo>
                <a:lnTo>
                  <a:pt x="0" y="207566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een Wavy Corner Border" id="491" name="Google Shape;491;g1e98dbe1a95_0_388"/>
          <p:cNvSpPr/>
          <p:nvPr/>
        </p:nvSpPr>
        <p:spPr>
          <a:xfrm rot="-7132416">
            <a:off x="-627353" y="6819239"/>
            <a:ext cx="5346433" cy="4685420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492" name="Google Shape;492;g1e98dbe1a95_0_388"/>
          <p:cNvSpPr/>
          <p:nvPr/>
        </p:nvSpPr>
        <p:spPr>
          <a:xfrm rot="1689905">
            <a:off x="-2547892" y="-1295296"/>
            <a:ext cx="4661467" cy="4119041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493" name="Google Shape;493;g1e98dbe1a95_0_388"/>
          <p:cNvSpPr/>
          <p:nvPr/>
        </p:nvSpPr>
        <p:spPr>
          <a:xfrm rot="-10739846">
            <a:off x="16935094" y="6676776"/>
            <a:ext cx="4657380" cy="411543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94" name="Google Shape;494;g1e98dbe1a95_0_388"/>
          <p:cNvSpPr txBox="1"/>
          <p:nvPr/>
        </p:nvSpPr>
        <p:spPr>
          <a:xfrm>
            <a:off x="826349" y="4448900"/>
            <a:ext cx="16635300" cy="49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2699"/>
              <a:t>5</a:t>
            </a:r>
            <a:r>
              <a:rPr b="1" lang="en-US" sz="2699"/>
              <a:t>.</a:t>
            </a:r>
            <a:r>
              <a:rPr lang="en-US" sz="2699"/>
              <a:t> </a:t>
            </a:r>
            <a:r>
              <a:rPr lang="en-US" sz="2699"/>
              <a:t>A OSC decidiu continuar com os profissionais mesmo após o término da parcerias. O que ela deve fazer com a verba rescisória?</a:t>
            </a:r>
            <a:endParaRPr sz="2699"/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699">
              <a:solidFill>
                <a:schemeClr val="dk1"/>
              </a:solidFill>
            </a:endParaRPr>
          </a:p>
          <a:p>
            <a:pPr indent="-399986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99"/>
              <a:buAutoNum type="alphaLcPeriod"/>
            </a:pPr>
            <a:r>
              <a:rPr lang="en-US" sz="2699">
                <a:solidFill>
                  <a:schemeClr val="dk1"/>
                </a:solidFill>
              </a:rPr>
              <a:t>Demitir os profissionais e contratá-los novamente.</a:t>
            </a:r>
            <a:endParaRPr sz="2699">
              <a:solidFill>
                <a:schemeClr val="dk1"/>
              </a:solidFill>
            </a:endParaRPr>
          </a:p>
          <a:p>
            <a:pPr indent="-399986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99"/>
              <a:buAutoNum type="alphaLcPeriod"/>
            </a:pPr>
            <a:r>
              <a:rPr lang="en-US" sz="2699">
                <a:solidFill>
                  <a:schemeClr val="dk1"/>
                </a:solidFill>
              </a:rPr>
              <a:t>Efetuar a transferência dos valores para a sua conta institucional, apresentando planilha de cálculo na prestação de contas final que indique a relação dos valores proporcionais ao tempo trabalhado e beneficiários futuros.</a:t>
            </a:r>
            <a:endParaRPr sz="2699">
              <a:solidFill>
                <a:schemeClr val="dk1"/>
              </a:solidFill>
            </a:endParaRPr>
          </a:p>
          <a:p>
            <a:pPr indent="-399986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99"/>
              <a:buAutoNum type="alphaLcPeriod"/>
            </a:pPr>
            <a:r>
              <a:rPr lang="en-US" sz="2699">
                <a:solidFill>
                  <a:schemeClr val="dk1"/>
                </a:solidFill>
              </a:rPr>
              <a:t>Todo dinheiro que sobrar ao final da parceria deve ser devolvido aos cofres públicos, incluindo verbas rescisórias.</a:t>
            </a:r>
            <a:endParaRPr sz="2699">
              <a:solidFill>
                <a:schemeClr val="dk1"/>
              </a:solidFill>
            </a:endParaRPr>
          </a:p>
          <a:p>
            <a:pPr indent="-399986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99"/>
              <a:buAutoNum type="alphaLcPeriod"/>
            </a:pPr>
            <a:r>
              <a:rPr lang="en-US" sz="2699">
                <a:solidFill>
                  <a:schemeClr val="dk1"/>
                </a:solidFill>
              </a:rPr>
              <a:t>Pagar as verbas rescisórias aos profissionais imediatamente após o término da parceria.</a:t>
            </a:r>
            <a:endParaRPr sz="2699">
              <a:solidFill>
                <a:schemeClr val="dk1"/>
              </a:solidFill>
            </a:endParaRPr>
          </a:p>
        </p:txBody>
      </p:sp>
      <p:sp>
        <p:nvSpPr>
          <p:cNvPr id="495" name="Google Shape;495;g1e98dbe1a95_0_388"/>
          <p:cNvSpPr/>
          <p:nvPr/>
        </p:nvSpPr>
        <p:spPr>
          <a:xfrm>
            <a:off x="3778307" y="788801"/>
            <a:ext cx="9699658" cy="3103890"/>
          </a:xfrm>
          <a:custGeom>
            <a:rect b="b" l="l" r="r" t="t"/>
            <a:pathLst>
              <a:path extrusionOk="0" h="3103890" w="9699658">
                <a:moveTo>
                  <a:pt x="0" y="0"/>
                </a:moveTo>
                <a:lnTo>
                  <a:pt x="9699657" y="0"/>
                </a:lnTo>
                <a:lnTo>
                  <a:pt x="9699657" y="3103891"/>
                </a:lnTo>
                <a:lnTo>
                  <a:pt x="0" y="310389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96" name="Google Shape;496;g1e98dbe1a95_0_388"/>
          <p:cNvSpPr txBox="1"/>
          <p:nvPr/>
        </p:nvSpPr>
        <p:spPr>
          <a:xfrm rot="-166732">
            <a:off x="3795195" y="1587442"/>
            <a:ext cx="9288122" cy="12005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799"/>
              <a:t>Questões</a:t>
            </a:r>
            <a:endParaRPr/>
          </a:p>
        </p:txBody>
      </p:sp>
      <p:sp>
        <p:nvSpPr>
          <p:cNvPr id="497" name="Google Shape;497;g1e98dbe1a95_0_388"/>
          <p:cNvSpPr/>
          <p:nvPr/>
        </p:nvSpPr>
        <p:spPr>
          <a:xfrm>
            <a:off x="10640497" y="2951830"/>
            <a:ext cx="2704795" cy="1249123"/>
          </a:xfrm>
          <a:custGeom>
            <a:rect b="b" l="l" r="r" t="t"/>
            <a:pathLst>
              <a:path extrusionOk="0" h="1249123" w="2704795">
                <a:moveTo>
                  <a:pt x="0" y="0"/>
                </a:moveTo>
                <a:lnTo>
                  <a:pt x="2704795" y="0"/>
                </a:lnTo>
                <a:lnTo>
                  <a:pt x="2704795" y="1249124"/>
                </a:lnTo>
                <a:lnTo>
                  <a:pt x="0" y="12491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98" name="Google Shape;498;g1e98dbe1a95_0_388"/>
          <p:cNvSpPr/>
          <p:nvPr/>
        </p:nvSpPr>
        <p:spPr>
          <a:xfrm rot="-491452">
            <a:off x="3427992" y="149324"/>
            <a:ext cx="2242333" cy="2042562"/>
          </a:xfrm>
          <a:custGeom>
            <a:rect b="b" l="l" r="r" t="t"/>
            <a:pathLst>
              <a:path extrusionOk="0" h="2042147" w="2241878">
                <a:moveTo>
                  <a:pt x="0" y="0"/>
                </a:moveTo>
                <a:lnTo>
                  <a:pt x="2241878" y="0"/>
                </a:lnTo>
                <a:lnTo>
                  <a:pt x="2241878" y="2042147"/>
                </a:lnTo>
                <a:lnTo>
                  <a:pt x="0" y="204214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99" name="Google Shape;499;g1e98dbe1a95_0_388"/>
          <p:cNvSpPr/>
          <p:nvPr/>
        </p:nvSpPr>
        <p:spPr>
          <a:xfrm rot="-1566986">
            <a:off x="15724723" y="2539389"/>
            <a:ext cx="1447128" cy="2074734"/>
          </a:xfrm>
          <a:custGeom>
            <a:rect b="b" l="l" r="r" t="t"/>
            <a:pathLst>
              <a:path extrusionOk="0" h="2075662" w="1447775">
                <a:moveTo>
                  <a:pt x="0" y="0"/>
                </a:moveTo>
                <a:lnTo>
                  <a:pt x="1447774" y="0"/>
                </a:lnTo>
                <a:lnTo>
                  <a:pt x="1447774" y="2075662"/>
                </a:lnTo>
                <a:lnTo>
                  <a:pt x="0" y="207566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een Wavy Corner Border" id="120" name="Google Shape;120;g1e98dbe1a95_2_75"/>
          <p:cNvSpPr/>
          <p:nvPr/>
        </p:nvSpPr>
        <p:spPr>
          <a:xfrm rot="-7132416">
            <a:off x="-1513653" y="7127814"/>
            <a:ext cx="5346433" cy="4685420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121" name="Google Shape;121;g1e98dbe1a95_2_75"/>
          <p:cNvSpPr/>
          <p:nvPr/>
        </p:nvSpPr>
        <p:spPr>
          <a:xfrm rot="1689905">
            <a:off x="-2547892" y="-1295296"/>
            <a:ext cx="4661467" cy="4119041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122" name="Google Shape;122;g1e98dbe1a95_2_75"/>
          <p:cNvSpPr/>
          <p:nvPr/>
        </p:nvSpPr>
        <p:spPr>
          <a:xfrm rot="-10739846">
            <a:off x="16554094" y="6676776"/>
            <a:ext cx="4657380" cy="411543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3" name="Google Shape;123;g1e98dbe1a95_2_75"/>
          <p:cNvSpPr/>
          <p:nvPr/>
        </p:nvSpPr>
        <p:spPr>
          <a:xfrm>
            <a:off x="4590307" y="1208776"/>
            <a:ext cx="9699658" cy="3103890"/>
          </a:xfrm>
          <a:custGeom>
            <a:rect b="b" l="l" r="r" t="t"/>
            <a:pathLst>
              <a:path extrusionOk="0" h="3103890" w="9699658">
                <a:moveTo>
                  <a:pt x="0" y="0"/>
                </a:moveTo>
                <a:lnTo>
                  <a:pt x="9699657" y="0"/>
                </a:lnTo>
                <a:lnTo>
                  <a:pt x="9699657" y="3103891"/>
                </a:lnTo>
                <a:lnTo>
                  <a:pt x="0" y="310389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4" name="Google Shape;124;g1e98dbe1a95_2_75"/>
          <p:cNvSpPr txBox="1"/>
          <p:nvPr/>
        </p:nvSpPr>
        <p:spPr>
          <a:xfrm rot="-166778">
            <a:off x="6111759" y="1927461"/>
            <a:ext cx="7083234" cy="120052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799"/>
              <a:t>Instrumentos</a:t>
            </a:r>
            <a:endParaRPr/>
          </a:p>
        </p:txBody>
      </p:sp>
      <p:sp>
        <p:nvSpPr>
          <p:cNvPr id="125" name="Google Shape;125;g1e98dbe1a95_2_75"/>
          <p:cNvSpPr txBox="1"/>
          <p:nvPr/>
        </p:nvSpPr>
        <p:spPr>
          <a:xfrm>
            <a:off x="2742313" y="5004000"/>
            <a:ext cx="52377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99"/>
              <a:t>Termo de Colaboração</a:t>
            </a:r>
            <a:endParaRPr b="1"/>
          </a:p>
        </p:txBody>
      </p:sp>
      <p:sp>
        <p:nvSpPr>
          <p:cNvPr id="126" name="Google Shape;126;g1e98dbe1a95_2_75"/>
          <p:cNvSpPr txBox="1"/>
          <p:nvPr/>
        </p:nvSpPr>
        <p:spPr>
          <a:xfrm>
            <a:off x="3424825" y="6718175"/>
            <a:ext cx="35679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propostas pela administração pública</a:t>
            </a:r>
            <a:endParaRPr sz="28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7" name="Google Shape;127;g1e98dbe1a95_2_75"/>
          <p:cNvSpPr txBox="1"/>
          <p:nvPr/>
        </p:nvSpPr>
        <p:spPr>
          <a:xfrm>
            <a:off x="9836325" y="8682275"/>
            <a:ext cx="4728600" cy="9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404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-US" sz="2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Análise do plano de trabalho </a:t>
            </a:r>
            <a:endParaRPr b="1" sz="28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ctr">
              <a:lnSpc>
                <a:spcPct val="11404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-US" sz="2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Edital/celebração</a:t>
            </a:r>
            <a:endParaRPr b="1" sz="28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8" name="Google Shape;128;g1e98dbe1a95_2_75"/>
          <p:cNvSpPr txBox="1"/>
          <p:nvPr/>
        </p:nvSpPr>
        <p:spPr>
          <a:xfrm>
            <a:off x="9895311" y="5003988"/>
            <a:ext cx="44751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99"/>
              <a:t>Termo de Fomento</a:t>
            </a:r>
            <a:endParaRPr b="1"/>
          </a:p>
        </p:txBody>
      </p:sp>
      <p:sp>
        <p:nvSpPr>
          <p:cNvPr id="129" name="Google Shape;129;g1e98dbe1a95_2_75"/>
          <p:cNvSpPr/>
          <p:nvPr/>
        </p:nvSpPr>
        <p:spPr>
          <a:xfrm>
            <a:off x="10385797" y="3063543"/>
            <a:ext cx="2704795" cy="1249123"/>
          </a:xfrm>
          <a:custGeom>
            <a:rect b="b" l="l" r="r" t="t"/>
            <a:pathLst>
              <a:path extrusionOk="0" h="1249123" w="2704795">
                <a:moveTo>
                  <a:pt x="0" y="0"/>
                </a:moveTo>
                <a:lnTo>
                  <a:pt x="2704795" y="0"/>
                </a:lnTo>
                <a:lnTo>
                  <a:pt x="2704795" y="1249124"/>
                </a:lnTo>
                <a:lnTo>
                  <a:pt x="0" y="12491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0" name="Google Shape;130;g1e98dbe1a95_2_75"/>
          <p:cNvSpPr/>
          <p:nvPr/>
        </p:nvSpPr>
        <p:spPr>
          <a:xfrm rot="-491452">
            <a:off x="4239992" y="569299"/>
            <a:ext cx="2242333" cy="2042562"/>
          </a:xfrm>
          <a:custGeom>
            <a:rect b="b" l="l" r="r" t="t"/>
            <a:pathLst>
              <a:path extrusionOk="0" h="2042147" w="2241878">
                <a:moveTo>
                  <a:pt x="0" y="0"/>
                </a:moveTo>
                <a:lnTo>
                  <a:pt x="2241878" y="0"/>
                </a:lnTo>
                <a:lnTo>
                  <a:pt x="2241878" y="2042147"/>
                </a:lnTo>
                <a:lnTo>
                  <a:pt x="0" y="204214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1" name="Google Shape;131;g1e98dbe1a95_2_75"/>
          <p:cNvSpPr/>
          <p:nvPr/>
        </p:nvSpPr>
        <p:spPr>
          <a:xfrm rot="-1566986">
            <a:off x="15724723" y="2539389"/>
            <a:ext cx="1447128" cy="2074734"/>
          </a:xfrm>
          <a:custGeom>
            <a:rect b="b" l="l" r="r" t="t"/>
            <a:pathLst>
              <a:path extrusionOk="0" h="2075662" w="1447775">
                <a:moveTo>
                  <a:pt x="0" y="0"/>
                </a:moveTo>
                <a:lnTo>
                  <a:pt x="1447774" y="0"/>
                </a:lnTo>
                <a:lnTo>
                  <a:pt x="1447774" y="2075662"/>
                </a:lnTo>
                <a:lnTo>
                  <a:pt x="0" y="207566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132" name="Google Shape;132;g1e98dbe1a95_2_75"/>
          <p:cNvCxnSpPr/>
          <p:nvPr/>
        </p:nvCxnSpPr>
        <p:spPr>
          <a:xfrm>
            <a:off x="12018750" y="5717950"/>
            <a:ext cx="17100" cy="663300"/>
          </a:xfrm>
          <a:prstGeom prst="straightConnector1">
            <a:avLst/>
          </a:prstGeom>
          <a:noFill/>
          <a:ln cap="flat" cmpd="sng" w="28575">
            <a:solidFill>
              <a:srgbClr val="8B6B5E"/>
            </a:solidFill>
            <a:prstDash val="dashDot"/>
            <a:round/>
            <a:headEnd len="med" w="med" type="none"/>
            <a:tailEnd len="med" w="med" type="triangle"/>
          </a:ln>
        </p:spPr>
      </p:cxnSp>
      <p:sp>
        <p:nvSpPr>
          <p:cNvPr id="133" name="Google Shape;133;g1e98dbe1a95_2_75"/>
          <p:cNvSpPr txBox="1"/>
          <p:nvPr/>
        </p:nvSpPr>
        <p:spPr>
          <a:xfrm>
            <a:off x="3454625" y="8946400"/>
            <a:ext cx="35679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4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Formulação do Edital</a:t>
            </a:r>
            <a:endParaRPr sz="2400"/>
          </a:p>
        </p:txBody>
      </p:sp>
      <p:sp>
        <p:nvSpPr>
          <p:cNvPr id="134" name="Google Shape;134;g1e98dbe1a95_2_75"/>
          <p:cNvSpPr txBox="1"/>
          <p:nvPr/>
        </p:nvSpPr>
        <p:spPr>
          <a:xfrm>
            <a:off x="10282825" y="6718175"/>
            <a:ext cx="35679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propostas pela OSC</a:t>
            </a:r>
            <a:endParaRPr sz="28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35" name="Google Shape;135;g1e98dbe1a95_2_75"/>
          <p:cNvCxnSpPr/>
          <p:nvPr/>
        </p:nvCxnSpPr>
        <p:spPr>
          <a:xfrm>
            <a:off x="5160750" y="5717950"/>
            <a:ext cx="17100" cy="663300"/>
          </a:xfrm>
          <a:prstGeom prst="straightConnector1">
            <a:avLst/>
          </a:prstGeom>
          <a:noFill/>
          <a:ln cap="flat" cmpd="sng" w="28575">
            <a:solidFill>
              <a:srgbClr val="8B6B5E"/>
            </a:solidFill>
            <a:prstDash val="dashDot"/>
            <a:round/>
            <a:headEnd len="med" w="med" type="none"/>
            <a:tailEnd len="med" w="med" type="triangle"/>
          </a:ln>
        </p:spPr>
      </p:cxnSp>
      <p:cxnSp>
        <p:nvCxnSpPr>
          <p:cNvPr id="136" name="Google Shape;136;g1e98dbe1a95_2_75"/>
          <p:cNvCxnSpPr/>
          <p:nvPr/>
        </p:nvCxnSpPr>
        <p:spPr>
          <a:xfrm>
            <a:off x="12018750" y="7775350"/>
            <a:ext cx="17100" cy="663300"/>
          </a:xfrm>
          <a:prstGeom prst="straightConnector1">
            <a:avLst/>
          </a:prstGeom>
          <a:noFill/>
          <a:ln cap="flat" cmpd="sng" w="28575">
            <a:solidFill>
              <a:srgbClr val="8B6B5E"/>
            </a:solidFill>
            <a:prstDash val="dashDot"/>
            <a:round/>
            <a:headEnd len="med" w="med" type="none"/>
            <a:tailEnd len="med" w="med" type="triangle"/>
          </a:ln>
        </p:spPr>
      </p:cxnSp>
      <p:cxnSp>
        <p:nvCxnSpPr>
          <p:cNvPr id="137" name="Google Shape;137;g1e98dbe1a95_2_75"/>
          <p:cNvCxnSpPr/>
          <p:nvPr/>
        </p:nvCxnSpPr>
        <p:spPr>
          <a:xfrm>
            <a:off x="5160750" y="7851550"/>
            <a:ext cx="17100" cy="663300"/>
          </a:xfrm>
          <a:prstGeom prst="straightConnector1">
            <a:avLst/>
          </a:prstGeom>
          <a:noFill/>
          <a:ln cap="flat" cmpd="sng" w="28575">
            <a:solidFill>
              <a:srgbClr val="8B6B5E"/>
            </a:solidFill>
            <a:prstDash val="dashDot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een Wavy Corner Border" id="504" name="Google Shape;504;g1ea631aaa9d_0_0"/>
          <p:cNvSpPr/>
          <p:nvPr/>
        </p:nvSpPr>
        <p:spPr>
          <a:xfrm rot="-7132416">
            <a:off x="-627353" y="6819239"/>
            <a:ext cx="5346433" cy="4685420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505" name="Google Shape;505;g1ea631aaa9d_0_0"/>
          <p:cNvSpPr/>
          <p:nvPr/>
        </p:nvSpPr>
        <p:spPr>
          <a:xfrm rot="1689905">
            <a:off x="-2547892" y="-1295296"/>
            <a:ext cx="4661467" cy="4119041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506" name="Google Shape;506;g1ea631aaa9d_0_0"/>
          <p:cNvSpPr/>
          <p:nvPr/>
        </p:nvSpPr>
        <p:spPr>
          <a:xfrm rot="-10739846">
            <a:off x="16554094" y="6676776"/>
            <a:ext cx="4657380" cy="411543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07" name="Google Shape;507;g1ea631aaa9d_0_0"/>
          <p:cNvSpPr/>
          <p:nvPr/>
        </p:nvSpPr>
        <p:spPr>
          <a:xfrm>
            <a:off x="3778307" y="788801"/>
            <a:ext cx="9699658" cy="3103890"/>
          </a:xfrm>
          <a:custGeom>
            <a:rect b="b" l="l" r="r" t="t"/>
            <a:pathLst>
              <a:path extrusionOk="0" h="3103890" w="9699658">
                <a:moveTo>
                  <a:pt x="0" y="0"/>
                </a:moveTo>
                <a:lnTo>
                  <a:pt x="9699657" y="0"/>
                </a:lnTo>
                <a:lnTo>
                  <a:pt x="9699657" y="3103891"/>
                </a:lnTo>
                <a:lnTo>
                  <a:pt x="0" y="310389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08" name="Google Shape;508;g1ea631aaa9d_0_0"/>
          <p:cNvSpPr txBox="1"/>
          <p:nvPr/>
        </p:nvSpPr>
        <p:spPr>
          <a:xfrm>
            <a:off x="826350" y="4482950"/>
            <a:ext cx="16334100" cy="47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99"/>
              <a:t>1.</a:t>
            </a:r>
            <a:r>
              <a:rPr lang="en-US" sz="2699"/>
              <a:t> A pessoa gestora da parceria foi ao equipamento </a:t>
            </a:r>
            <a:r>
              <a:rPr b="1" lang="en-US" sz="2699"/>
              <a:t>X</a:t>
            </a:r>
            <a:r>
              <a:rPr lang="en-US" sz="2699"/>
              <a:t> realizar uma visita e o Coordenador do serviço, que também é o tesoureiro da OSC parceira, não estava presente.</a:t>
            </a:r>
            <a:endParaRPr sz="2699"/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99"/>
              <a:t>O auxiliar administrativo que acompanhava a visita informou que o Coordenador estava fora resolvendo questões da OSC. O que fazer?</a:t>
            </a:r>
            <a:endParaRPr sz="2699"/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99"/>
          </a:p>
          <a:p>
            <a:pPr indent="-399986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99"/>
              <a:buAutoNum type="alphaLcPeriod"/>
            </a:pPr>
            <a:r>
              <a:rPr b="1" lang="en-US" sz="2699"/>
              <a:t>Informar no relatório de visita e pedir que a OSC esclareça o ocorrido. Persistindo, informar o superior hierárquico e aplicar advertência. </a:t>
            </a:r>
            <a:endParaRPr b="1" sz="2699"/>
          </a:p>
          <a:p>
            <a:pPr indent="-399986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99"/>
              <a:buAutoNum type="alphaLcPeriod"/>
            </a:pPr>
            <a:r>
              <a:rPr lang="en-US" sz="2699"/>
              <a:t>Apenas informar no relatório de visita.</a:t>
            </a:r>
            <a:endParaRPr sz="2699"/>
          </a:p>
          <a:p>
            <a:pPr indent="-399986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99"/>
              <a:buAutoNum type="alphaLcPeriod"/>
            </a:pPr>
            <a:r>
              <a:rPr lang="en-US" sz="2699"/>
              <a:t>Ligar para o Coordenador e perguntar o que aconteceu. </a:t>
            </a:r>
            <a:endParaRPr sz="2699"/>
          </a:p>
          <a:p>
            <a:pPr indent="-399986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99"/>
              <a:buAutoNum type="alphaLcPeriod"/>
            </a:pPr>
            <a:r>
              <a:rPr lang="en-US" sz="2699"/>
              <a:t>Resolver as questões com o auxiliar administrativo, pois ele também é responsável pelo serviço.</a:t>
            </a:r>
            <a:endParaRPr sz="2699"/>
          </a:p>
        </p:txBody>
      </p:sp>
      <p:sp>
        <p:nvSpPr>
          <p:cNvPr id="509" name="Google Shape;509;g1ea631aaa9d_0_0"/>
          <p:cNvSpPr txBox="1"/>
          <p:nvPr/>
        </p:nvSpPr>
        <p:spPr>
          <a:xfrm rot="-166732">
            <a:off x="3795195" y="1587442"/>
            <a:ext cx="9288122" cy="12005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799"/>
              <a:t>Questões</a:t>
            </a:r>
            <a:endParaRPr/>
          </a:p>
        </p:txBody>
      </p:sp>
      <p:sp>
        <p:nvSpPr>
          <p:cNvPr id="510" name="Google Shape;510;g1ea631aaa9d_0_0"/>
          <p:cNvSpPr/>
          <p:nvPr/>
        </p:nvSpPr>
        <p:spPr>
          <a:xfrm>
            <a:off x="10640497" y="2951830"/>
            <a:ext cx="2704795" cy="1249123"/>
          </a:xfrm>
          <a:custGeom>
            <a:rect b="b" l="l" r="r" t="t"/>
            <a:pathLst>
              <a:path extrusionOk="0" h="1249123" w="2704795">
                <a:moveTo>
                  <a:pt x="0" y="0"/>
                </a:moveTo>
                <a:lnTo>
                  <a:pt x="2704795" y="0"/>
                </a:lnTo>
                <a:lnTo>
                  <a:pt x="2704795" y="1249124"/>
                </a:lnTo>
                <a:lnTo>
                  <a:pt x="0" y="12491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11" name="Google Shape;511;g1ea631aaa9d_0_0"/>
          <p:cNvSpPr/>
          <p:nvPr/>
        </p:nvSpPr>
        <p:spPr>
          <a:xfrm rot="-491452">
            <a:off x="3427992" y="149324"/>
            <a:ext cx="2242333" cy="2042562"/>
          </a:xfrm>
          <a:custGeom>
            <a:rect b="b" l="l" r="r" t="t"/>
            <a:pathLst>
              <a:path extrusionOk="0" h="2042147" w="2241878">
                <a:moveTo>
                  <a:pt x="0" y="0"/>
                </a:moveTo>
                <a:lnTo>
                  <a:pt x="2241878" y="0"/>
                </a:lnTo>
                <a:lnTo>
                  <a:pt x="2241878" y="2042147"/>
                </a:lnTo>
                <a:lnTo>
                  <a:pt x="0" y="204214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12" name="Google Shape;512;g1ea631aaa9d_0_0"/>
          <p:cNvSpPr/>
          <p:nvPr/>
        </p:nvSpPr>
        <p:spPr>
          <a:xfrm>
            <a:off x="547525" y="6788450"/>
            <a:ext cx="16731600" cy="990900"/>
          </a:xfrm>
          <a:prstGeom prst="rect">
            <a:avLst/>
          </a:prstGeom>
          <a:noFill/>
          <a:ln cap="flat" cmpd="sng" w="19050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6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een Wavy Corner Border" id="517" name="Google Shape;517;g1ea631aaa9d_0_11"/>
          <p:cNvSpPr/>
          <p:nvPr/>
        </p:nvSpPr>
        <p:spPr>
          <a:xfrm rot="-7132416">
            <a:off x="-627353" y="6819239"/>
            <a:ext cx="5346433" cy="4685420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518" name="Google Shape;518;g1ea631aaa9d_0_11"/>
          <p:cNvSpPr/>
          <p:nvPr/>
        </p:nvSpPr>
        <p:spPr>
          <a:xfrm rot="1689905">
            <a:off x="-2547892" y="-1295296"/>
            <a:ext cx="4661467" cy="4119041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519" name="Google Shape;519;g1ea631aaa9d_0_11"/>
          <p:cNvSpPr/>
          <p:nvPr/>
        </p:nvSpPr>
        <p:spPr>
          <a:xfrm rot="-10739846">
            <a:off x="16935094" y="6676776"/>
            <a:ext cx="4657380" cy="411543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20" name="Google Shape;520;g1ea631aaa9d_0_11"/>
          <p:cNvSpPr txBox="1"/>
          <p:nvPr/>
        </p:nvSpPr>
        <p:spPr>
          <a:xfrm>
            <a:off x="826349" y="4940150"/>
            <a:ext cx="16635300" cy="423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2699"/>
              <a:t>2.</a:t>
            </a:r>
            <a:r>
              <a:rPr lang="en-US" sz="2699"/>
              <a:t> A pessoa gestora da parceria recebeu uma denúncia que o equipamento </a:t>
            </a:r>
            <a:r>
              <a:rPr b="1" lang="en-US" sz="2699"/>
              <a:t>Y</a:t>
            </a:r>
            <a:r>
              <a:rPr lang="en-US" sz="2699"/>
              <a:t> estava sem alguns funcionários em determinado dia. Ao questionar a OSC, foi informado que eles estavam em um evento festivo da OSC. O que fazer?</a:t>
            </a:r>
            <a:endParaRPr sz="2699"/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2699"/>
          </a:p>
          <a:p>
            <a:pPr indent="-399986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99"/>
              <a:buAutoNum type="alphaLcPeriod"/>
            </a:pPr>
            <a:r>
              <a:rPr lang="en-US" sz="2699"/>
              <a:t>Sugerir a rescisão da parceria com aplicação de penalidade.</a:t>
            </a:r>
            <a:endParaRPr sz="2699"/>
          </a:p>
          <a:p>
            <a:pPr indent="-399986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99"/>
              <a:buAutoNum type="alphaLcPeriod"/>
            </a:pPr>
            <a:r>
              <a:rPr lang="en-US" sz="2699"/>
              <a:t>Responder a denúncia informando que não se trata de irregularidade na execução da parceria.</a:t>
            </a:r>
            <a:endParaRPr sz="2699"/>
          </a:p>
          <a:p>
            <a:pPr indent="-399986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99"/>
              <a:buAutoNum type="alphaLcPeriod"/>
            </a:pPr>
            <a:r>
              <a:rPr b="1" lang="en-US" sz="2699"/>
              <a:t>Advertir a OSC pela ausência dos funcionários, com recomendação de que não ocorra novamente.</a:t>
            </a:r>
            <a:endParaRPr b="1" sz="2699"/>
          </a:p>
          <a:p>
            <a:pPr indent="-399986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99"/>
              <a:buAutoNum type="alphaLcPeriod"/>
            </a:pPr>
            <a:r>
              <a:rPr lang="en-US" sz="2699"/>
              <a:t>Questionar se o evento tem relação com o objeto da parceria e considerar a participação dos funcionários.</a:t>
            </a:r>
            <a:endParaRPr sz="2699"/>
          </a:p>
        </p:txBody>
      </p:sp>
      <p:sp>
        <p:nvSpPr>
          <p:cNvPr id="521" name="Google Shape;521;g1ea631aaa9d_0_11"/>
          <p:cNvSpPr/>
          <p:nvPr/>
        </p:nvSpPr>
        <p:spPr>
          <a:xfrm>
            <a:off x="3778307" y="788801"/>
            <a:ext cx="9699658" cy="3103890"/>
          </a:xfrm>
          <a:custGeom>
            <a:rect b="b" l="l" r="r" t="t"/>
            <a:pathLst>
              <a:path extrusionOk="0" h="3103890" w="9699658">
                <a:moveTo>
                  <a:pt x="0" y="0"/>
                </a:moveTo>
                <a:lnTo>
                  <a:pt x="9699657" y="0"/>
                </a:lnTo>
                <a:lnTo>
                  <a:pt x="9699657" y="3103891"/>
                </a:lnTo>
                <a:lnTo>
                  <a:pt x="0" y="310389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22" name="Google Shape;522;g1ea631aaa9d_0_11"/>
          <p:cNvSpPr txBox="1"/>
          <p:nvPr/>
        </p:nvSpPr>
        <p:spPr>
          <a:xfrm rot="-166732">
            <a:off x="3795195" y="1587442"/>
            <a:ext cx="9288122" cy="12005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799"/>
              <a:t>Questões</a:t>
            </a:r>
            <a:endParaRPr/>
          </a:p>
        </p:txBody>
      </p:sp>
      <p:sp>
        <p:nvSpPr>
          <p:cNvPr id="523" name="Google Shape;523;g1ea631aaa9d_0_11"/>
          <p:cNvSpPr/>
          <p:nvPr/>
        </p:nvSpPr>
        <p:spPr>
          <a:xfrm>
            <a:off x="10640497" y="2951830"/>
            <a:ext cx="2704795" cy="1249123"/>
          </a:xfrm>
          <a:custGeom>
            <a:rect b="b" l="l" r="r" t="t"/>
            <a:pathLst>
              <a:path extrusionOk="0" h="1249123" w="2704795">
                <a:moveTo>
                  <a:pt x="0" y="0"/>
                </a:moveTo>
                <a:lnTo>
                  <a:pt x="2704795" y="0"/>
                </a:lnTo>
                <a:lnTo>
                  <a:pt x="2704795" y="1249124"/>
                </a:lnTo>
                <a:lnTo>
                  <a:pt x="0" y="12491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24" name="Google Shape;524;g1ea631aaa9d_0_11"/>
          <p:cNvSpPr/>
          <p:nvPr/>
        </p:nvSpPr>
        <p:spPr>
          <a:xfrm rot="-491452">
            <a:off x="3427992" y="149324"/>
            <a:ext cx="2242333" cy="2042562"/>
          </a:xfrm>
          <a:custGeom>
            <a:rect b="b" l="l" r="r" t="t"/>
            <a:pathLst>
              <a:path extrusionOk="0" h="2042147" w="2241878">
                <a:moveTo>
                  <a:pt x="0" y="0"/>
                </a:moveTo>
                <a:lnTo>
                  <a:pt x="2241878" y="0"/>
                </a:lnTo>
                <a:lnTo>
                  <a:pt x="2241878" y="2042147"/>
                </a:lnTo>
                <a:lnTo>
                  <a:pt x="0" y="204214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25" name="Google Shape;525;g1ea631aaa9d_0_11"/>
          <p:cNvSpPr/>
          <p:nvPr/>
        </p:nvSpPr>
        <p:spPr>
          <a:xfrm>
            <a:off x="638225" y="7718275"/>
            <a:ext cx="16823400" cy="589500"/>
          </a:xfrm>
          <a:prstGeom prst="rect">
            <a:avLst/>
          </a:prstGeom>
          <a:noFill/>
          <a:ln cap="flat" cmpd="sng" w="19050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9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een Wavy Corner Border" id="530" name="Google Shape;530;g1ea631aaa9d_0_22"/>
          <p:cNvSpPr/>
          <p:nvPr/>
        </p:nvSpPr>
        <p:spPr>
          <a:xfrm rot="-7132416">
            <a:off x="-627353" y="6819239"/>
            <a:ext cx="5346433" cy="4685420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531" name="Google Shape;531;g1ea631aaa9d_0_22"/>
          <p:cNvSpPr/>
          <p:nvPr/>
        </p:nvSpPr>
        <p:spPr>
          <a:xfrm rot="1689905">
            <a:off x="-2547892" y="-1295296"/>
            <a:ext cx="4661467" cy="4119041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532" name="Google Shape;532;g1ea631aaa9d_0_22"/>
          <p:cNvSpPr/>
          <p:nvPr/>
        </p:nvSpPr>
        <p:spPr>
          <a:xfrm rot="-10739846">
            <a:off x="16554094" y="6676776"/>
            <a:ext cx="4657380" cy="411543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33" name="Google Shape;533;g1ea631aaa9d_0_22"/>
          <p:cNvSpPr txBox="1"/>
          <p:nvPr/>
        </p:nvSpPr>
        <p:spPr>
          <a:xfrm>
            <a:off x="826349" y="5210900"/>
            <a:ext cx="16635300" cy="280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2699"/>
              <a:t>3.</a:t>
            </a:r>
            <a:r>
              <a:rPr lang="en-US" sz="2699"/>
              <a:t> A Coordenadora do Centro de Referência e Cidadania da Mulher pode ser contratada por qual vínculo?</a:t>
            </a:r>
            <a:endParaRPr sz="2699"/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699">
              <a:solidFill>
                <a:schemeClr val="dk1"/>
              </a:solidFill>
            </a:endParaRPr>
          </a:p>
          <a:p>
            <a:pPr indent="-399986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99"/>
              <a:buAutoNum type="alphaLcPeriod"/>
            </a:pPr>
            <a:r>
              <a:rPr b="1" lang="en-US" sz="2699">
                <a:solidFill>
                  <a:schemeClr val="dk1"/>
                </a:solidFill>
              </a:rPr>
              <a:t>CLT</a:t>
            </a:r>
            <a:endParaRPr b="1" sz="2699">
              <a:solidFill>
                <a:schemeClr val="dk1"/>
              </a:solidFill>
            </a:endParaRPr>
          </a:p>
          <a:p>
            <a:pPr indent="-399986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99"/>
              <a:buAutoNum type="alphaLcPeriod"/>
            </a:pPr>
            <a:r>
              <a:rPr lang="en-US" sz="2699">
                <a:solidFill>
                  <a:schemeClr val="dk1"/>
                </a:solidFill>
              </a:rPr>
              <a:t>MEI</a:t>
            </a:r>
            <a:endParaRPr sz="2699">
              <a:solidFill>
                <a:schemeClr val="dk1"/>
              </a:solidFill>
            </a:endParaRPr>
          </a:p>
          <a:p>
            <a:pPr indent="-399986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99"/>
              <a:buAutoNum type="alphaLcPeriod"/>
            </a:pPr>
            <a:r>
              <a:rPr lang="en-US" sz="2699">
                <a:solidFill>
                  <a:schemeClr val="dk1"/>
                </a:solidFill>
              </a:rPr>
              <a:t>RPA</a:t>
            </a:r>
            <a:endParaRPr sz="2699">
              <a:solidFill>
                <a:schemeClr val="dk1"/>
              </a:solidFill>
            </a:endParaRPr>
          </a:p>
          <a:p>
            <a:pPr indent="-399986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99"/>
              <a:buAutoNum type="alphaLcPeriod"/>
            </a:pPr>
            <a:r>
              <a:rPr lang="en-US" sz="2699">
                <a:solidFill>
                  <a:schemeClr val="dk1"/>
                </a:solidFill>
              </a:rPr>
              <a:t>Nenhuma das anteriores.</a:t>
            </a:r>
            <a:endParaRPr sz="2699"/>
          </a:p>
        </p:txBody>
      </p:sp>
      <p:sp>
        <p:nvSpPr>
          <p:cNvPr id="534" name="Google Shape;534;g1ea631aaa9d_0_22"/>
          <p:cNvSpPr/>
          <p:nvPr/>
        </p:nvSpPr>
        <p:spPr>
          <a:xfrm>
            <a:off x="3778307" y="788801"/>
            <a:ext cx="9699658" cy="3103890"/>
          </a:xfrm>
          <a:custGeom>
            <a:rect b="b" l="l" r="r" t="t"/>
            <a:pathLst>
              <a:path extrusionOk="0" h="3103890" w="9699658">
                <a:moveTo>
                  <a:pt x="0" y="0"/>
                </a:moveTo>
                <a:lnTo>
                  <a:pt x="9699657" y="0"/>
                </a:lnTo>
                <a:lnTo>
                  <a:pt x="9699657" y="3103891"/>
                </a:lnTo>
                <a:lnTo>
                  <a:pt x="0" y="310389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35" name="Google Shape;535;g1ea631aaa9d_0_22"/>
          <p:cNvSpPr txBox="1"/>
          <p:nvPr/>
        </p:nvSpPr>
        <p:spPr>
          <a:xfrm rot="-166732">
            <a:off x="3795195" y="1587442"/>
            <a:ext cx="9288122" cy="12005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799"/>
              <a:t>Questões</a:t>
            </a:r>
            <a:endParaRPr/>
          </a:p>
        </p:txBody>
      </p:sp>
      <p:sp>
        <p:nvSpPr>
          <p:cNvPr id="536" name="Google Shape;536;g1ea631aaa9d_0_22"/>
          <p:cNvSpPr/>
          <p:nvPr/>
        </p:nvSpPr>
        <p:spPr>
          <a:xfrm>
            <a:off x="10640497" y="2951830"/>
            <a:ext cx="2704795" cy="1249123"/>
          </a:xfrm>
          <a:custGeom>
            <a:rect b="b" l="l" r="r" t="t"/>
            <a:pathLst>
              <a:path extrusionOk="0" h="1249123" w="2704795">
                <a:moveTo>
                  <a:pt x="0" y="0"/>
                </a:moveTo>
                <a:lnTo>
                  <a:pt x="2704795" y="0"/>
                </a:lnTo>
                <a:lnTo>
                  <a:pt x="2704795" y="1249124"/>
                </a:lnTo>
                <a:lnTo>
                  <a:pt x="0" y="12491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37" name="Google Shape;537;g1ea631aaa9d_0_22"/>
          <p:cNvSpPr/>
          <p:nvPr/>
        </p:nvSpPr>
        <p:spPr>
          <a:xfrm rot="-491452">
            <a:off x="3427992" y="149324"/>
            <a:ext cx="2242333" cy="2042562"/>
          </a:xfrm>
          <a:custGeom>
            <a:rect b="b" l="l" r="r" t="t"/>
            <a:pathLst>
              <a:path extrusionOk="0" h="2042147" w="2241878">
                <a:moveTo>
                  <a:pt x="0" y="0"/>
                </a:moveTo>
                <a:lnTo>
                  <a:pt x="2241878" y="0"/>
                </a:lnTo>
                <a:lnTo>
                  <a:pt x="2241878" y="2042147"/>
                </a:lnTo>
                <a:lnTo>
                  <a:pt x="0" y="204214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38" name="Google Shape;538;g1ea631aaa9d_0_22"/>
          <p:cNvSpPr/>
          <p:nvPr/>
        </p:nvSpPr>
        <p:spPr>
          <a:xfrm rot="-1566986">
            <a:off x="15724723" y="2539389"/>
            <a:ext cx="1447128" cy="2074734"/>
          </a:xfrm>
          <a:custGeom>
            <a:rect b="b" l="l" r="r" t="t"/>
            <a:pathLst>
              <a:path extrusionOk="0" h="2075662" w="1447775">
                <a:moveTo>
                  <a:pt x="0" y="0"/>
                </a:moveTo>
                <a:lnTo>
                  <a:pt x="1447774" y="0"/>
                </a:lnTo>
                <a:lnTo>
                  <a:pt x="1447774" y="2075662"/>
                </a:lnTo>
                <a:lnTo>
                  <a:pt x="0" y="207566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39" name="Google Shape;539;g1ea631aaa9d_0_22"/>
          <p:cNvSpPr/>
          <p:nvPr/>
        </p:nvSpPr>
        <p:spPr>
          <a:xfrm>
            <a:off x="434100" y="6046850"/>
            <a:ext cx="2103900" cy="589500"/>
          </a:xfrm>
          <a:prstGeom prst="rect">
            <a:avLst/>
          </a:prstGeom>
          <a:noFill/>
          <a:ln cap="flat" cmpd="sng" w="19050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3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een Wavy Corner Border" id="544" name="Google Shape;544;g1ea631aaa9d_0_34"/>
          <p:cNvSpPr/>
          <p:nvPr/>
        </p:nvSpPr>
        <p:spPr>
          <a:xfrm rot="-7132416">
            <a:off x="-627353" y="6819239"/>
            <a:ext cx="5346433" cy="4685420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545" name="Google Shape;545;g1ea631aaa9d_0_34"/>
          <p:cNvSpPr/>
          <p:nvPr/>
        </p:nvSpPr>
        <p:spPr>
          <a:xfrm rot="1689905">
            <a:off x="-2547892" y="-1295296"/>
            <a:ext cx="4661467" cy="4119041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546" name="Google Shape;546;g1ea631aaa9d_0_34"/>
          <p:cNvSpPr/>
          <p:nvPr/>
        </p:nvSpPr>
        <p:spPr>
          <a:xfrm rot="-10739846">
            <a:off x="16554094" y="6676776"/>
            <a:ext cx="4657380" cy="411543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47" name="Google Shape;547;g1ea631aaa9d_0_34"/>
          <p:cNvSpPr/>
          <p:nvPr/>
        </p:nvSpPr>
        <p:spPr>
          <a:xfrm>
            <a:off x="3778307" y="788801"/>
            <a:ext cx="9699658" cy="3103890"/>
          </a:xfrm>
          <a:custGeom>
            <a:rect b="b" l="l" r="r" t="t"/>
            <a:pathLst>
              <a:path extrusionOk="0" h="3103890" w="9699658">
                <a:moveTo>
                  <a:pt x="0" y="0"/>
                </a:moveTo>
                <a:lnTo>
                  <a:pt x="9699657" y="0"/>
                </a:lnTo>
                <a:lnTo>
                  <a:pt x="9699657" y="3103891"/>
                </a:lnTo>
                <a:lnTo>
                  <a:pt x="0" y="310389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48" name="Google Shape;548;g1ea631aaa9d_0_34"/>
          <p:cNvSpPr txBox="1"/>
          <p:nvPr/>
        </p:nvSpPr>
        <p:spPr>
          <a:xfrm>
            <a:off x="826349" y="5210900"/>
            <a:ext cx="16635300" cy="32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2699"/>
              <a:t>4.</a:t>
            </a:r>
            <a:r>
              <a:rPr lang="en-US" sz="2699"/>
              <a:t> A oficineira de artesanato do Centro de Referência e Cidadania da Mulher pode ser contratada por qual vínculo?</a:t>
            </a:r>
            <a:endParaRPr sz="2699"/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699">
              <a:solidFill>
                <a:schemeClr val="dk1"/>
              </a:solidFill>
            </a:endParaRPr>
          </a:p>
          <a:p>
            <a:pPr indent="-399986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99"/>
              <a:buAutoNum type="alphaLcPeriod"/>
            </a:pPr>
            <a:r>
              <a:rPr lang="en-US" sz="2699">
                <a:solidFill>
                  <a:schemeClr val="dk1"/>
                </a:solidFill>
              </a:rPr>
              <a:t>CLT</a:t>
            </a:r>
            <a:endParaRPr sz="2699">
              <a:solidFill>
                <a:schemeClr val="dk1"/>
              </a:solidFill>
            </a:endParaRPr>
          </a:p>
          <a:p>
            <a:pPr indent="-399986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99"/>
              <a:buAutoNum type="alphaLcPeriod"/>
            </a:pPr>
            <a:r>
              <a:rPr b="1" lang="en-US" sz="2699">
                <a:solidFill>
                  <a:schemeClr val="dk1"/>
                </a:solidFill>
              </a:rPr>
              <a:t>MEI</a:t>
            </a:r>
            <a:endParaRPr b="1" sz="2699">
              <a:solidFill>
                <a:schemeClr val="dk1"/>
              </a:solidFill>
            </a:endParaRPr>
          </a:p>
          <a:p>
            <a:pPr indent="-399986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99"/>
              <a:buAutoNum type="alphaLcPeriod"/>
            </a:pPr>
            <a:r>
              <a:rPr lang="en-US" sz="2699">
                <a:solidFill>
                  <a:schemeClr val="dk1"/>
                </a:solidFill>
              </a:rPr>
              <a:t>RPA</a:t>
            </a:r>
            <a:endParaRPr sz="2699">
              <a:solidFill>
                <a:schemeClr val="dk1"/>
              </a:solidFill>
            </a:endParaRPr>
          </a:p>
          <a:p>
            <a:pPr indent="-399986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99"/>
              <a:buAutoNum type="alphaLcPeriod"/>
            </a:pPr>
            <a:r>
              <a:rPr lang="en-US" sz="2699">
                <a:solidFill>
                  <a:schemeClr val="dk1"/>
                </a:solidFill>
              </a:rPr>
              <a:t>Nenhuma das anteriores.</a:t>
            </a:r>
            <a:endParaRPr sz="2699">
              <a:solidFill>
                <a:schemeClr val="dk1"/>
              </a:solidFill>
            </a:endParaRPr>
          </a:p>
        </p:txBody>
      </p:sp>
      <p:sp>
        <p:nvSpPr>
          <p:cNvPr id="549" name="Google Shape;549;g1ea631aaa9d_0_34"/>
          <p:cNvSpPr txBox="1"/>
          <p:nvPr/>
        </p:nvSpPr>
        <p:spPr>
          <a:xfrm rot="-166732">
            <a:off x="3795195" y="1587442"/>
            <a:ext cx="9288122" cy="12005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799"/>
              <a:t>Questões</a:t>
            </a:r>
            <a:endParaRPr/>
          </a:p>
        </p:txBody>
      </p:sp>
      <p:sp>
        <p:nvSpPr>
          <p:cNvPr id="550" name="Google Shape;550;g1ea631aaa9d_0_34"/>
          <p:cNvSpPr/>
          <p:nvPr/>
        </p:nvSpPr>
        <p:spPr>
          <a:xfrm>
            <a:off x="10640497" y="2951830"/>
            <a:ext cx="2704795" cy="1249123"/>
          </a:xfrm>
          <a:custGeom>
            <a:rect b="b" l="l" r="r" t="t"/>
            <a:pathLst>
              <a:path extrusionOk="0" h="1249123" w="2704795">
                <a:moveTo>
                  <a:pt x="0" y="0"/>
                </a:moveTo>
                <a:lnTo>
                  <a:pt x="2704795" y="0"/>
                </a:lnTo>
                <a:lnTo>
                  <a:pt x="2704795" y="1249124"/>
                </a:lnTo>
                <a:lnTo>
                  <a:pt x="0" y="12491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51" name="Google Shape;551;g1ea631aaa9d_0_34"/>
          <p:cNvSpPr/>
          <p:nvPr/>
        </p:nvSpPr>
        <p:spPr>
          <a:xfrm rot="-491452">
            <a:off x="3427992" y="149324"/>
            <a:ext cx="2242333" cy="2042562"/>
          </a:xfrm>
          <a:custGeom>
            <a:rect b="b" l="l" r="r" t="t"/>
            <a:pathLst>
              <a:path extrusionOk="0" h="2042147" w="2241878">
                <a:moveTo>
                  <a:pt x="0" y="0"/>
                </a:moveTo>
                <a:lnTo>
                  <a:pt x="2241878" y="0"/>
                </a:lnTo>
                <a:lnTo>
                  <a:pt x="2241878" y="2042147"/>
                </a:lnTo>
                <a:lnTo>
                  <a:pt x="0" y="204214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52" name="Google Shape;552;g1ea631aaa9d_0_34"/>
          <p:cNvSpPr/>
          <p:nvPr/>
        </p:nvSpPr>
        <p:spPr>
          <a:xfrm rot="-1566986">
            <a:off x="15724723" y="2539389"/>
            <a:ext cx="1447128" cy="2074734"/>
          </a:xfrm>
          <a:custGeom>
            <a:rect b="b" l="l" r="r" t="t"/>
            <a:pathLst>
              <a:path extrusionOk="0" h="2075662" w="1447775">
                <a:moveTo>
                  <a:pt x="0" y="0"/>
                </a:moveTo>
                <a:lnTo>
                  <a:pt x="1447774" y="0"/>
                </a:lnTo>
                <a:lnTo>
                  <a:pt x="1447774" y="2075662"/>
                </a:lnTo>
                <a:lnTo>
                  <a:pt x="0" y="207566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53" name="Google Shape;553;g1ea631aaa9d_0_34"/>
          <p:cNvSpPr/>
          <p:nvPr/>
        </p:nvSpPr>
        <p:spPr>
          <a:xfrm>
            <a:off x="547525" y="6992550"/>
            <a:ext cx="2212800" cy="589500"/>
          </a:xfrm>
          <a:prstGeom prst="rect">
            <a:avLst/>
          </a:prstGeom>
          <a:noFill/>
          <a:ln cap="flat" cmpd="sng" w="19050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7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een Wavy Corner Border" id="558" name="Google Shape;558;g1ea631aaa9d_0_46"/>
          <p:cNvSpPr/>
          <p:nvPr/>
        </p:nvSpPr>
        <p:spPr>
          <a:xfrm rot="-7132416">
            <a:off x="-627353" y="6819239"/>
            <a:ext cx="5346433" cy="4685420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559" name="Google Shape;559;g1ea631aaa9d_0_46"/>
          <p:cNvSpPr/>
          <p:nvPr/>
        </p:nvSpPr>
        <p:spPr>
          <a:xfrm rot="1689905">
            <a:off x="-2547892" y="-1295296"/>
            <a:ext cx="4661467" cy="4119041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560" name="Google Shape;560;g1ea631aaa9d_0_46"/>
          <p:cNvSpPr/>
          <p:nvPr/>
        </p:nvSpPr>
        <p:spPr>
          <a:xfrm rot="-10739846">
            <a:off x="16935094" y="6676776"/>
            <a:ext cx="4657380" cy="411543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61" name="Google Shape;561;g1ea631aaa9d_0_46"/>
          <p:cNvSpPr txBox="1"/>
          <p:nvPr/>
        </p:nvSpPr>
        <p:spPr>
          <a:xfrm>
            <a:off x="826349" y="4448900"/>
            <a:ext cx="16635300" cy="49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2699"/>
              <a:t>5.</a:t>
            </a:r>
            <a:r>
              <a:rPr lang="en-US" sz="2699"/>
              <a:t> A OSC decidiu continuar com os profissionais mesmo após o término da parcerias. O que ela deve fazer com a verba rescisória?</a:t>
            </a:r>
            <a:endParaRPr sz="2699"/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699">
              <a:solidFill>
                <a:schemeClr val="dk1"/>
              </a:solidFill>
            </a:endParaRPr>
          </a:p>
          <a:p>
            <a:pPr indent="-399986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99"/>
              <a:buAutoNum type="alphaLcPeriod"/>
            </a:pPr>
            <a:r>
              <a:rPr lang="en-US" sz="2699">
                <a:solidFill>
                  <a:schemeClr val="dk1"/>
                </a:solidFill>
              </a:rPr>
              <a:t>Demitir os profissionais e contratá-los novamente.</a:t>
            </a:r>
            <a:endParaRPr sz="2699">
              <a:solidFill>
                <a:schemeClr val="dk1"/>
              </a:solidFill>
            </a:endParaRPr>
          </a:p>
          <a:p>
            <a:pPr indent="-399986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99"/>
              <a:buAutoNum type="alphaLcPeriod"/>
            </a:pPr>
            <a:r>
              <a:rPr b="1" lang="en-US" sz="2699">
                <a:solidFill>
                  <a:schemeClr val="dk1"/>
                </a:solidFill>
              </a:rPr>
              <a:t>Efetuar a transferência dos valores para a sua conta institucional, apresentando planilha de cálculo na prestação de contas final que indique a relação dos valores proporcionais ao tempo trabalhado e beneficiários futuros.</a:t>
            </a:r>
            <a:endParaRPr b="1" sz="2699">
              <a:solidFill>
                <a:schemeClr val="dk1"/>
              </a:solidFill>
            </a:endParaRPr>
          </a:p>
          <a:p>
            <a:pPr indent="-399986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99"/>
              <a:buAutoNum type="alphaLcPeriod"/>
            </a:pPr>
            <a:r>
              <a:rPr lang="en-US" sz="2699">
                <a:solidFill>
                  <a:schemeClr val="dk1"/>
                </a:solidFill>
              </a:rPr>
              <a:t>Todo dinheiro que sobrar ao final da parceria deve ser devolvido aos cofres públicos, incluindo verbas rescisórias.</a:t>
            </a:r>
            <a:endParaRPr sz="2699">
              <a:solidFill>
                <a:schemeClr val="dk1"/>
              </a:solidFill>
            </a:endParaRPr>
          </a:p>
          <a:p>
            <a:pPr indent="-399986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99"/>
              <a:buAutoNum type="alphaLcPeriod"/>
            </a:pPr>
            <a:r>
              <a:rPr lang="en-US" sz="2699">
                <a:solidFill>
                  <a:schemeClr val="dk1"/>
                </a:solidFill>
              </a:rPr>
              <a:t>Pagar as verbas rescisórias aos profissionais imediatamente após o término da parceria.</a:t>
            </a:r>
            <a:endParaRPr sz="2699">
              <a:solidFill>
                <a:schemeClr val="dk1"/>
              </a:solidFill>
            </a:endParaRPr>
          </a:p>
        </p:txBody>
      </p:sp>
      <p:sp>
        <p:nvSpPr>
          <p:cNvPr id="562" name="Google Shape;562;g1ea631aaa9d_0_46"/>
          <p:cNvSpPr/>
          <p:nvPr/>
        </p:nvSpPr>
        <p:spPr>
          <a:xfrm>
            <a:off x="3778307" y="788801"/>
            <a:ext cx="9699658" cy="3103890"/>
          </a:xfrm>
          <a:custGeom>
            <a:rect b="b" l="l" r="r" t="t"/>
            <a:pathLst>
              <a:path extrusionOk="0" h="3103890" w="9699658">
                <a:moveTo>
                  <a:pt x="0" y="0"/>
                </a:moveTo>
                <a:lnTo>
                  <a:pt x="9699657" y="0"/>
                </a:lnTo>
                <a:lnTo>
                  <a:pt x="9699657" y="3103891"/>
                </a:lnTo>
                <a:lnTo>
                  <a:pt x="0" y="310389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63" name="Google Shape;563;g1ea631aaa9d_0_46"/>
          <p:cNvSpPr txBox="1"/>
          <p:nvPr/>
        </p:nvSpPr>
        <p:spPr>
          <a:xfrm rot="-166732">
            <a:off x="3795195" y="1587442"/>
            <a:ext cx="9288122" cy="12005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799"/>
              <a:t>Questões</a:t>
            </a:r>
            <a:endParaRPr/>
          </a:p>
        </p:txBody>
      </p:sp>
      <p:sp>
        <p:nvSpPr>
          <p:cNvPr id="564" name="Google Shape;564;g1ea631aaa9d_0_46"/>
          <p:cNvSpPr/>
          <p:nvPr/>
        </p:nvSpPr>
        <p:spPr>
          <a:xfrm>
            <a:off x="10640497" y="2951830"/>
            <a:ext cx="2704795" cy="1249123"/>
          </a:xfrm>
          <a:custGeom>
            <a:rect b="b" l="l" r="r" t="t"/>
            <a:pathLst>
              <a:path extrusionOk="0" h="1249123" w="2704795">
                <a:moveTo>
                  <a:pt x="0" y="0"/>
                </a:moveTo>
                <a:lnTo>
                  <a:pt x="2704795" y="0"/>
                </a:lnTo>
                <a:lnTo>
                  <a:pt x="2704795" y="1249124"/>
                </a:lnTo>
                <a:lnTo>
                  <a:pt x="0" y="12491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65" name="Google Shape;565;g1ea631aaa9d_0_46"/>
          <p:cNvSpPr/>
          <p:nvPr/>
        </p:nvSpPr>
        <p:spPr>
          <a:xfrm rot="-491452">
            <a:off x="3427992" y="149324"/>
            <a:ext cx="2242333" cy="2042562"/>
          </a:xfrm>
          <a:custGeom>
            <a:rect b="b" l="l" r="r" t="t"/>
            <a:pathLst>
              <a:path extrusionOk="0" h="2042147" w="2241878">
                <a:moveTo>
                  <a:pt x="0" y="0"/>
                </a:moveTo>
                <a:lnTo>
                  <a:pt x="2241878" y="0"/>
                </a:lnTo>
                <a:lnTo>
                  <a:pt x="2241878" y="2042147"/>
                </a:lnTo>
                <a:lnTo>
                  <a:pt x="0" y="204214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66" name="Google Shape;566;g1ea631aaa9d_0_46"/>
          <p:cNvSpPr/>
          <p:nvPr/>
        </p:nvSpPr>
        <p:spPr>
          <a:xfrm rot="-1566986">
            <a:off x="15724723" y="2539389"/>
            <a:ext cx="1447128" cy="2074734"/>
          </a:xfrm>
          <a:custGeom>
            <a:rect b="b" l="l" r="r" t="t"/>
            <a:pathLst>
              <a:path extrusionOk="0" h="2075662" w="1447775">
                <a:moveTo>
                  <a:pt x="0" y="0"/>
                </a:moveTo>
                <a:lnTo>
                  <a:pt x="1447774" y="0"/>
                </a:lnTo>
                <a:lnTo>
                  <a:pt x="1447774" y="2075662"/>
                </a:lnTo>
                <a:lnTo>
                  <a:pt x="0" y="207566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67" name="Google Shape;567;g1ea631aaa9d_0_46"/>
          <p:cNvSpPr/>
          <p:nvPr/>
        </p:nvSpPr>
        <p:spPr>
          <a:xfrm>
            <a:off x="456825" y="6312175"/>
            <a:ext cx="16635300" cy="1535100"/>
          </a:xfrm>
          <a:prstGeom prst="rect">
            <a:avLst/>
          </a:prstGeom>
          <a:noFill/>
          <a:ln cap="flat" cmpd="sng" w="19050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een Wavy Corner Border" id="572" name="Google Shape;572;p16"/>
          <p:cNvSpPr/>
          <p:nvPr/>
        </p:nvSpPr>
        <p:spPr>
          <a:xfrm rot="-7133115">
            <a:off x="-629562" y="6814518"/>
            <a:ext cx="5350632" cy="4689099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573" name="Google Shape;573;p16"/>
          <p:cNvSpPr/>
          <p:nvPr/>
        </p:nvSpPr>
        <p:spPr>
          <a:xfrm rot="1688332">
            <a:off x="-2545275" y="-1296673"/>
            <a:ext cx="4656667" cy="411480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574" name="Google Shape;574;p16"/>
          <p:cNvSpPr/>
          <p:nvPr/>
        </p:nvSpPr>
        <p:spPr>
          <a:xfrm rot="-10736244">
            <a:off x="16557000" y="6675012"/>
            <a:ext cx="4656667" cy="411480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75" name="Google Shape;575;p16"/>
          <p:cNvSpPr/>
          <p:nvPr/>
        </p:nvSpPr>
        <p:spPr>
          <a:xfrm rot="-491967">
            <a:off x="4366081" y="1559751"/>
            <a:ext cx="1707111" cy="1555022"/>
          </a:xfrm>
          <a:custGeom>
            <a:rect b="b" l="l" r="r" t="t"/>
            <a:pathLst>
              <a:path extrusionOk="0" h="1555022" w="1707111">
                <a:moveTo>
                  <a:pt x="0" y="0"/>
                </a:moveTo>
                <a:lnTo>
                  <a:pt x="1707110" y="0"/>
                </a:lnTo>
                <a:lnTo>
                  <a:pt x="1707110" y="1555023"/>
                </a:lnTo>
                <a:lnTo>
                  <a:pt x="0" y="155502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76" name="Google Shape;576;p16"/>
          <p:cNvSpPr/>
          <p:nvPr/>
        </p:nvSpPr>
        <p:spPr>
          <a:xfrm rot="-1566986">
            <a:off x="12115547" y="7478023"/>
            <a:ext cx="1480151" cy="2122081"/>
          </a:xfrm>
          <a:custGeom>
            <a:rect b="b" l="l" r="r" t="t"/>
            <a:pathLst>
              <a:path extrusionOk="0" h="2123030" w="1480813">
                <a:moveTo>
                  <a:pt x="0" y="0"/>
                </a:moveTo>
                <a:lnTo>
                  <a:pt x="1480813" y="0"/>
                </a:lnTo>
                <a:lnTo>
                  <a:pt x="1480813" y="2123030"/>
                </a:lnTo>
                <a:lnTo>
                  <a:pt x="0" y="212303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77" name="Google Shape;577;p16"/>
          <p:cNvSpPr txBox="1"/>
          <p:nvPr/>
        </p:nvSpPr>
        <p:spPr>
          <a:xfrm>
            <a:off x="4955707" y="2446676"/>
            <a:ext cx="8376600" cy="57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699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273"/>
              <a:t>Obrigada pela presença!</a:t>
            </a:r>
            <a:endParaRPr sz="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een Wavy Corner Border" id="142" name="Google Shape;142;p2"/>
          <p:cNvSpPr/>
          <p:nvPr/>
        </p:nvSpPr>
        <p:spPr>
          <a:xfrm rot="-7127557">
            <a:off x="-511167" y="8060184"/>
            <a:ext cx="3693802" cy="2943344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143" name="Google Shape;143;p2"/>
          <p:cNvSpPr/>
          <p:nvPr/>
        </p:nvSpPr>
        <p:spPr>
          <a:xfrm rot="1688332">
            <a:off x="-2545275" y="-1296673"/>
            <a:ext cx="4656667" cy="411480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144" name="Google Shape;144;p2"/>
          <p:cNvSpPr/>
          <p:nvPr/>
        </p:nvSpPr>
        <p:spPr>
          <a:xfrm rot="-10736244">
            <a:off x="16557000" y="6675012"/>
            <a:ext cx="4656667" cy="411480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5" name="Google Shape;145;p2"/>
          <p:cNvSpPr/>
          <p:nvPr/>
        </p:nvSpPr>
        <p:spPr>
          <a:xfrm rot="5400000">
            <a:off x="6358587" y="735431"/>
            <a:ext cx="7845932" cy="9853694"/>
          </a:xfrm>
          <a:custGeom>
            <a:rect b="b" l="l" r="r" t="t"/>
            <a:pathLst>
              <a:path extrusionOk="0" h="8739418" w="6927975">
                <a:moveTo>
                  <a:pt x="0" y="0"/>
                </a:moveTo>
                <a:lnTo>
                  <a:pt x="6927974" y="0"/>
                </a:lnTo>
                <a:lnTo>
                  <a:pt x="6927974" y="8739418"/>
                </a:lnTo>
                <a:lnTo>
                  <a:pt x="0" y="873941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6" name="Google Shape;146;p2"/>
          <p:cNvSpPr/>
          <p:nvPr/>
        </p:nvSpPr>
        <p:spPr>
          <a:xfrm>
            <a:off x="1872356" y="1028700"/>
            <a:ext cx="4584113" cy="3975676"/>
          </a:xfrm>
          <a:custGeom>
            <a:rect b="b" l="l" r="r" t="t"/>
            <a:pathLst>
              <a:path extrusionOk="0" h="3975676" w="4584113">
                <a:moveTo>
                  <a:pt x="0" y="0"/>
                </a:moveTo>
                <a:lnTo>
                  <a:pt x="4584113" y="0"/>
                </a:lnTo>
                <a:lnTo>
                  <a:pt x="4584113" y="3975676"/>
                </a:lnTo>
                <a:lnTo>
                  <a:pt x="0" y="39756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7" name="Google Shape;147;p2"/>
          <p:cNvSpPr txBox="1"/>
          <p:nvPr/>
        </p:nvSpPr>
        <p:spPr>
          <a:xfrm rot="-810901">
            <a:off x="2396763" y="2253382"/>
            <a:ext cx="3535297" cy="19228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9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309"/>
              <a:t>Plano de Trabalho</a:t>
            </a:r>
            <a:endParaRPr b="1"/>
          </a:p>
        </p:txBody>
      </p:sp>
      <p:sp>
        <p:nvSpPr>
          <p:cNvPr id="148" name="Google Shape;148;p2"/>
          <p:cNvSpPr txBox="1"/>
          <p:nvPr/>
        </p:nvSpPr>
        <p:spPr>
          <a:xfrm>
            <a:off x="5939250" y="2475975"/>
            <a:ext cx="8009400" cy="63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5720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lang="en-US" sz="3600"/>
              <a:t>Objeto</a:t>
            </a:r>
            <a:endParaRPr sz="3600"/>
          </a:p>
          <a:p>
            <a:pPr indent="-45720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lang="en-US" sz="3600"/>
              <a:t>Objetivo geral</a:t>
            </a:r>
            <a:endParaRPr sz="3600"/>
          </a:p>
          <a:p>
            <a:pPr indent="-45720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lang="en-US" sz="3600"/>
              <a:t>Objetivos específicos</a:t>
            </a:r>
            <a:endParaRPr sz="3600"/>
          </a:p>
          <a:p>
            <a:pPr indent="-45720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lang="en-US" sz="3600"/>
              <a:t>Metas, Indicadores e meios de aferição</a:t>
            </a:r>
            <a:endParaRPr sz="3600"/>
          </a:p>
          <a:p>
            <a:pPr indent="-45720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lang="en-US" sz="3600"/>
              <a:t>Atividades</a:t>
            </a:r>
            <a:endParaRPr sz="3600"/>
          </a:p>
          <a:p>
            <a:pPr indent="-45720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b="1" lang="en-US" sz="3600"/>
              <a:t>Recursos Financeiros:</a:t>
            </a:r>
            <a:r>
              <a:rPr lang="en-US" sz="3600"/>
              <a:t> Recursos Humanos e Despesas Gerais</a:t>
            </a:r>
            <a:endParaRPr sz="3600"/>
          </a:p>
        </p:txBody>
      </p:sp>
      <p:cxnSp>
        <p:nvCxnSpPr>
          <p:cNvPr id="149" name="Google Shape;149;p2"/>
          <p:cNvCxnSpPr/>
          <p:nvPr/>
        </p:nvCxnSpPr>
        <p:spPr>
          <a:xfrm>
            <a:off x="979025" y="9585625"/>
            <a:ext cx="1402800" cy="1402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een Wavy Corner Border" id="154" name="Google Shape;154;g1e98dbe1a95_2_124"/>
          <p:cNvSpPr/>
          <p:nvPr/>
        </p:nvSpPr>
        <p:spPr>
          <a:xfrm rot="-7127557">
            <a:off x="-511167" y="8060184"/>
            <a:ext cx="3693802" cy="2943344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155" name="Google Shape;155;g1e98dbe1a95_2_124"/>
          <p:cNvSpPr/>
          <p:nvPr/>
        </p:nvSpPr>
        <p:spPr>
          <a:xfrm rot="1689905">
            <a:off x="-2547892" y="-1295296"/>
            <a:ext cx="4661467" cy="4119041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156" name="Google Shape;156;g1e98dbe1a95_2_124"/>
          <p:cNvSpPr/>
          <p:nvPr/>
        </p:nvSpPr>
        <p:spPr>
          <a:xfrm rot="-10739846">
            <a:off x="16554094" y="6676776"/>
            <a:ext cx="4657380" cy="411543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7" name="Google Shape;157;g1e98dbe1a95_2_124"/>
          <p:cNvSpPr/>
          <p:nvPr/>
        </p:nvSpPr>
        <p:spPr>
          <a:xfrm rot="5400000">
            <a:off x="6343837" y="735806"/>
            <a:ext cx="7845932" cy="9853694"/>
          </a:xfrm>
          <a:custGeom>
            <a:rect b="b" l="l" r="r" t="t"/>
            <a:pathLst>
              <a:path extrusionOk="0" h="8739418" w="6927975">
                <a:moveTo>
                  <a:pt x="0" y="0"/>
                </a:moveTo>
                <a:lnTo>
                  <a:pt x="6927974" y="0"/>
                </a:lnTo>
                <a:lnTo>
                  <a:pt x="6927974" y="8739418"/>
                </a:lnTo>
                <a:lnTo>
                  <a:pt x="0" y="873941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8" name="Google Shape;158;g1e98dbe1a95_2_124"/>
          <p:cNvSpPr/>
          <p:nvPr/>
        </p:nvSpPr>
        <p:spPr>
          <a:xfrm>
            <a:off x="1872356" y="1028700"/>
            <a:ext cx="4584113" cy="3975676"/>
          </a:xfrm>
          <a:custGeom>
            <a:rect b="b" l="l" r="r" t="t"/>
            <a:pathLst>
              <a:path extrusionOk="0" h="3975676" w="4584113">
                <a:moveTo>
                  <a:pt x="0" y="0"/>
                </a:moveTo>
                <a:lnTo>
                  <a:pt x="4584113" y="0"/>
                </a:lnTo>
                <a:lnTo>
                  <a:pt x="4584113" y="3975676"/>
                </a:lnTo>
                <a:lnTo>
                  <a:pt x="0" y="39756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9" name="Google Shape;159;g1e98dbe1a95_2_124"/>
          <p:cNvSpPr txBox="1"/>
          <p:nvPr/>
        </p:nvSpPr>
        <p:spPr>
          <a:xfrm rot="-810901">
            <a:off x="2396763" y="2253382"/>
            <a:ext cx="3535297" cy="19228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9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309"/>
              <a:t>Plano de Trabalho</a:t>
            </a:r>
            <a:endParaRPr b="1"/>
          </a:p>
        </p:txBody>
      </p:sp>
      <p:sp>
        <p:nvSpPr>
          <p:cNvPr id="160" name="Google Shape;160;g1e98dbe1a95_2_124"/>
          <p:cNvSpPr txBox="1"/>
          <p:nvPr/>
        </p:nvSpPr>
        <p:spPr>
          <a:xfrm>
            <a:off x="6109700" y="2336975"/>
            <a:ext cx="80094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4200" u="sng">
                <a:solidFill>
                  <a:schemeClr val="hlink"/>
                </a:solidFill>
                <a:hlinkClick r:id="rId7"/>
              </a:rPr>
              <a:t>Objeto</a:t>
            </a:r>
            <a:endParaRPr sz="3600"/>
          </a:p>
        </p:txBody>
      </p:sp>
      <p:cxnSp>
        <p:nvCxnSpPr>
          <p:cNvPr id="161" name="Google Shape;161;g1e98dbe1a95_2_124"/>
          <p:cNvCxnSpPr/>
          <p:nvPr/>
        </p:nvCxnSpPr>
        <p:spPr>
          <a:xfrm>
            <a:off x="979025" y="9585625"/>
            <a:ext cx="1402800" cy="1402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2" name="Google Shape;162;g1e98dbe1a95_2_124"/>
          <p:cNvSpPr txBox="1"/>
          <p:nvPr/>
        </p:nvSpPr>
        <p:spPr>
          <a:xfrm>
            <a:off x="6109700" y="3570625"/>
            <a:ext cx="80094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600">
                <a:solidFill>
                  <a:schemeClr val="dk1"/>
                </a:solidFill>
              </a:rPr>
              <a:t>Centros de Referência e Cidadania da Mulher</a:t>
            </a:r>
            <a:endParaRPr b="1" sz="3600"/>
          </a:p>
        </p:txBody>
      </p:sp>
      <p:sp>
        <p:nvSpPr>
          <p:cNvPr id="163" name="Google Shape;163;g1e98dbe1a95_2_124"/>
          <p:cNvSpPr txBox="1"/>
          <p:nvPr/>
        </p:nvSpPr>
        <p:spPr>
          <a:xfrm>
            <a:off x="5876350" y="5261325"/>
            <a:ext cx="8471400" cy="486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Equipamento público de atendimento especializado à mulher, por meio de atendimento multiprofissional (psicossocial, social e jurídico), para prevenção e enfrentamento da violência, promoção de direitos, fortalecimento da cidadania e construção da autonomia. O CRCM - Casa da Mulher também exerce o papel de articuladora com as instituições e serviços governamentais e não governamentais que integram a Rede de Enfrentamento à Violência mais ampla, buscando disseminar conhecimento sobre os direitos da mulher e apoiar para que mulheres sejam plenamente atendidas e obtenham o suporte necessário para a superação da situação de violência em todas as suas formas (psicológica, moral, patrimonial, física e sexual).</a:t>
            </a:r>
            <a:endParaRPr sz="1800"/>
          </a:p>
          <a:p>
            <a:pPr indent="0" lvl="0" marL="91440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3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een Wavy Corner Border" id="168" name="Google Shape;168;g1e98dbe1a95_2_139"/>
          <p:cNvSpPr/>
          <p:nvPr/>
        </p:nvSpPr>
        <p:spPr>
          <a:xfrm rot="-7127557">
            <a:off x="-511167" y="8060184"/>
            <a:ext cx="3693802" cy="2943344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169" name="Google Shape;169;g1e98dbe1a95_2_139"/>
          <p:cNvSpPr/>
          <p:nvPr/>
        </p:nvSpPr>
        <p:spPr>
          <a:xfrm rot="1689905">
            <a:off x="-2547892" y="-1295296"/>
            <a:ext cx="4661467" cy="4119041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170" name="Google Shape;170;g1e98dbe1a95_2_139"/>
          <p:cNvSpPr/>
          <p:nvPr/>
        </p:nvSpPr>
        <p:spPr>
          <a:xfrm rot="-10739846">
            <a:off x="16554094" y="6676776"/>
            <a:ext cx="4657380" cy="411543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1" name="Google Shape;171;g1e98dbe1a95_2_139"/>
          <p:cNvSpPr/>
          <p:nvPr/>
        </p:nvSpPr>
        <p:spPr>
          <a:xfrm rot="5400000">
            <a:off x="6358587" y="735431"/>
            <a:ext cx="7845932" cy="9853694"/>
          </a:xfrm>
          <a:custGeom>
            <a:rect b="b" l="l" r="r" t="t"/>
            <a:pathLst>
              <a:path extrusionOk="0" h="8739418" w="6927975">
                <a:moveTo>
                  <a:pt x="0" y="0"/>
                </a:moveTo>
                <a:lnTo>
                  <a:pt x="6927974" y="0"/>
                </a:lnTo>
                <a:lnTo>
                  <a:pt x="6927974" y="8739418"/>
                </a:lnTo>
                <a:lnTo>
                  <a:pt x="0" y="873941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2" name="Google Shape;172;g1e98dbe1a95_2_139"/>
          <p:cNvSpPr/>
          <p:nvPr/>
        </p:nvSpPr>
        <p:spPr>
          <a:xfrm>
            <a:off x="1872356" y="1028700"/>
            <a:ext cx="4584113" cy="3975676"/>
          </a:xfrm>
          <a:custGeom>
            <a:rect b="b" l="l" r="r" t="t"/>
            <a:pathLst>
              <a:path extrusionOk="0" h="3975676" w="4584113">
                <a:moveTo>
                  <a:pt x="0" y="0"/>
                </a:moveTo>
                <a:lnTo>
                  <a:pt x="4584113" y="0"/>
                </a:lnTo>
                <a:lnTo>
                  <a:pt x="4584113" y="3975676"/>
                </a:lnTo>
                <a:lnTo>
                  <a:pt x="0" y="39756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3" name="Google Shape;173;g1e98dbe1a95_2_139"/>
          <p:cNvSpPr txBox="1"/>
          <p:nvPr/>
        </p:nvSpPr>
        <p:spPr>
          <a:xfrm rot="-810901">
            <a:off x="2396763" y="2253382"/>
            <a:ext cx="3535297" cy="19228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9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309"/>
              <a:t>Plano de Trabalho</a:t>
            </a:r>
            <a:endParaRPr b="1"/>
          </a:p>
        </p:txBody>
      </p:sp>
      <p:sp>
        <p:nvSpPr>
          <p:cNvPr id="174" name="Google Shape;174;g1e98dbe1a95_2_139"/>
          <p:cNvSpPr txBox="1"/>
          <p:nvPr/>
        </p:nvSpPr>
        <p:spPr>
          <a:xfrm>
            <a:off x="6505820" y="2434575"/>
            <a:ext cx="71886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600"/>
              <a:t>Objetivo geral</a:t>
            </a:r>
            <a:endParaRPr sz="3600"/>
          </a:p>
        </p:txBody>
      </p:sp>
      <p:cxnSp>
        <p:nvCxnSpPr>
          <p:cNvPr id="175" name="Google Shape;175;g1e98dbe1a95_2_139"/>
          <p:cNvCxnSpPr/>
          <p:nvPr/>
        </p:nvCxnSpPr>
        <p:spPr>
          <a:xfrm>
            <a:off x="979025" y="9585625"/>
            <a:ext cx="1402800" cy="1402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6" name="Google Shape;176;g1e98dbe1a95_2_139"/>
          <p:cNvSpPr txBox="1"/>
          <p:nvPr/>
        </p:nvSpPr>
        <p:spPr>
          <a:xfrm>
            <a:off x="5993025" y="4030725"/>
            <a:ext cx="8214300" cy="430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/>
              <a:t>A parceria terá como objetivo geral a </a:t>
            </a:r>
            <a:r>
              <a:rPr lang="en-US" sz="2600"/>
              <a:t>ampliação </a:t>
            </a:r>
            <a:r>
              <a:rPr lang="en-US" sz="2600"/>
              <a:t>das políticas de Promoção dos Direitos das Mulheres e de Enfrentamento à Violência de Gênero, por meio dos CRCM - Casa da Mulher, para elevar a qualidade de vida de meninas e mulheres, reduzir a violência de gênero e promover a garantia de direitos e a cidadania.</a:t>
            </a:r>
            <a:endParaRPr sz="2600"/>
          </a:p>
          <a:p>
            <a:pPr indent="0" lvl="0" marL="914400" rtl="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3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een Wavy Corner Border" id="181" name="Google Shape;181;g1e98dbe1a95_2_160"/>
          <p:cNvSpPr/>
          <p:nvPr/>
        </p:nvSpPr>
        <p:spPr>
          <a:xfrm rot="-7127557">
            <a:off x="-511167" y="8060184"/>
            <a:ext cx="3693802" cy="2943344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182" name="Google Shape;182;g1e98dbe1a95_2_160"/>
          <p:cNvSpPr/>
          <p:nvPr/>
        </p:nvSpPr>
        <p:spPr>
          <a:xfrm rot="1689905">
            <a:off x="-2547892" y="-1295296"/>
            <a:ext cx="4661467" cy="4119041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183" name="Google Shape;183;g1e98dbe1a95_2_160"/>
          <p:cNvSpPr/>
          <p:nvPr/>
        </p:nvSpPr>
        <p:spPr>
          <a:xfrm rot="-10739846">
            <a:off x="16554094" y="6676776"/>
            <a:ext cx="4657380" cy="411543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4" name="Google Shape;184;g1e98dbe1a95_2_160"/>
          <p:cNvSpPr/>
          <p:nvPr/>
        </p:nvSpPr>
        <p:spPr>
          <a:xfrm rot="5400000">
            <a:off x="6358587" y="735431"/>
            <a:ext cx="7845932" cy="9853694"/>
          </a:xfrm>
          <a:custGeom>
            <a:rect b="b" l="l" r="r" t="t"/>
            <a:pathLst>
              <a:path extrusionOk="0" h="8739418" w="6927975">
                <a:moveTo>
                  <a:pt x="0" y="0"/>
                </a:moveTo>
                <a:lnTo>
                  <a:pt x="6927974" y="0"/>
                </a:lnTo>
                <a:lnTo>
                  <a:pt x="6927974" y="8739418"/>
                </a:lnTo>
                <a:lnTo>
                  <a:pt x="0" y="873941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5" name="Google Shape;185;g1e98dbe1a95_2_160"/>
          <p:cNvSpPr/>
          <p:nvPr/>
        </p:nvSpPr>
        <p:spPr>
          <a:xfrm>
            <a:off x="1872356" y="1028700"/>
            <a:ext cx="4584113" cy="3975676"/>
          </a:xfrm>
          <a:custGeom>
            <a:rect b="b" l="l" r="r" t="t"/>
            <a:pathLst>
              <a:path extrusionOk="0" h="3975676" w="4584113">
                <a:moveTo>
                  <a:pt x="0" y="0"/>
                </a:moveTo>
                <a:lnTo>
                  <a:pt x="4584113" y="0"/>
                </a:lnTo>
                <a:lnTo>
                  <a:pt x="4584113" y="3975676"/>
                </a:lnTo>
                <a:lnTo>
                  <a:pt x="0" y="39756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6" name="Google Shape;186;g1e98dbe1a95_2_160"/>
          <p:cNvSpPr txBox="1"/>
          <p:nvPr/>
        </p:nvSpPr>
        <p:spPr>
          <a:xfrm rot="-810901">
            <a:off x="2396763" y="2253382"/>
            <a:ext cx="3535297" cy="19228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9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309"/>
              <a:t>Plano de Trabalho</a:t>
            </a:r>
            <a:endParaRPr b="1"/>
          </a:p>
        </p:txBody>
      </p:sp>
      <p:sp>
        <p:nvSpPr>
          <p:cNvPr id="187" name="Google Shape;187;g1e98dbe1a95_2_160"/>
          <p:cNvSpPr txBox="1"/>
          <p:nvPr/>
        </p:nvSpPr>
        <p:spPr>
          <a:xfrm>
            <a:off x="6094650" y="2475975"/>
            <a:ext cx="80094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600"/>
              <a:t>Objetivos específicos</a:t>
            </a:r>
            <a:endParaRPr sz="3600"/>
          </a:p>
        </p:txBody>
      </p:sp>
      <p:cxnSp>
        <p:nvCxnSpPr>
          <p:cNvPr id="188" name="Google Shape;188;g1e98dbe1a95_2_160"/>
          <p:cNvCxnSpPr/>
          <p:nvPr/>
        </p:nvCxnSpPr>
        <p:spPr>
          <a:xfrm>
            <a:off x="979025" y="9585625"/>
            <a:ext cx="1402800" cy="1402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9" name="Google Shape;189;g1e98dbe1a95_2_160"/>
          <p:cNvSpPr txBox="1"/>
          <p:nvPr/>
        </p:nvSpPr>
        <p:spPr>
          <a:xfrm>
            <a:off x="6094650" y="4477025"/>
            <a:ext cx="8009400" cy="280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600"/>
              <a:t>Ser local de referência para apoio, defesa e proteção a mulheres, </a:t>
            </a:r>
            <a:r>
              <a:rPr lang="en-US" sz="2600"/>
              <a:t>o</a:t>
            </a:r>
            <a:r>
              <a:rPr lang="en-US" sz="2600"/>
              <a:t>ferecendo atendimento socioassistencial, psicossocial e jurídico para que superem situações de vulnerabilidade, violência e violação de direitos.</a:t>
            </a:r>
            <a:endParaRPr sz="3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een Wavy Corner Border" id="194" name="Google Shape;194;p6"/>
          <p:cNvSpPr/>
          <p:nvPr/>
        </p:nvSpPr>
        <p:spPr>
          <a:xfrm rot="-7002030">
            <a:off x="-1460166" y="6976338"/>
            <a:ext cx="5060946" cy="4217909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195" name="Google Shape;195;p6"/>
          <p:cNvSpPr/>
          <p:nvPr/>
        </p:nvSpPr>
        <p:spPr>
          <a:xfrm rot="1688332">
            <a:off x="-2545275" y="-1296673"/>
            <a:ext cx="4656667" cy="411480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196" name="Google Shape;196;p6"/>
          <p:cNvSpPr/>
          <p:nvPr/>
        </p:nvSpPr>
        <p:spPr>
          <a:xfrm rot="-10736244">
            <a:off x="16557000" y="6675012"/>
            <a:ext cx="4656667" cy="411480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97" name="Google Shape;197;p6"/>
          <p:cNvGrpSpPr/>
          <p:nvPr/>
        </p:nvGrpSpPr>
        <p:grpSpPr>
          <a:xfrm>
            <a:off x="8062575" y="1981225"/>
            <a:ext cx="8594625" cy="7745976"/>
            <a:chOff x="0" y="0"/>
            <a:chExt cx="12654042" cy="10284089"/>
          </a:xfrm>
        </p:grpSpPr>
        <p:sp>
          <p:nvSpPr>
            <p:cNvPr id="198" name="Google Shape;198;p6"/>
            <p:cNvSpPr/>
            <p:nvPr/>
          </p:nvSpPr>
          <p:spPr>
            <a:xfrm>
              <a:off x="31750" y="31750"/>
              <a:ext cx="12590542" cy="10220589"/>
            </a:xfrm>
            <a:custGeom>
              <a:rect b="b" l="l" r="r" t="t"/>
              <a:pathLst>
                <a:path extrusionOk="0" h="10220589" w="12590542">
                  <a:moveTo>
                    <a:pt x="12497832" y="10220589"/>
                  </a:moveTo>
                  <a:lnTo>
                    <a:pt x="92710" y="10220589"/>
                  </a:lnTo>
                  <a:cubicBezTo>
                    <a:pt x="41910" y="10220589"/>
                    <a:pt x="0" y="10178679"/>
                    <a:pt x="0" y="1012787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2496562" y="0"/>
                  </a:lnTo>
                  <a:cubicBezTo>
                    <a:pt x="12547362" y="0"/>
                    <a:pt x="12589272" y="41910"/>
                    <a:pt x="12589272" y="92710"/>
                  </a:cubicBezTo>
                  <a:lnTo>
                    <a:pt x="12589272" y="10126609"/>
                  </a:lnTo>
                  <a:cubicBezTo>
                    <a:pt x="12590542" y="10178679"/>
                    <a:pt x="12548632" y="10220589"/>
                    <a:pt x="12497832" y="10220589"/>
                  </a:cubicBezTo>
                  <a:close/>
                </a:path>
              </a:pathLst>
            </a:custGeom>
            <a:solidFill>
              <a:srgbClr val="C19E9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" name="Google Shape;199;p6"/>
            <p:cNvSpPr/>
            <p:nvPr/>
          </p:nvSpPr>
          <p:spPr>
            <a:xfrm>
              <a:off x="0" y="0"/>
              <a:ext cx="12654042" cy="10284089"/>
            </a:xfrm>
            <a:custGeom>
              <a:rect b="b" l="l" r="r" t="t"/>
              <a:pathLst>
                <a:path extrusionOk="0" h="10284089" w="12654042">
                  <a:moveTo>
                    <a:pt x="12529582" y="59690"/>
                  </a:moveTo>
                  <a:cubicBezTo>
                    <a:pt x="12565142" y="59690"/>
                    <a:pt x="12594352" y="88900"/>
                    <a:pt x="12594352" y="124460"/>
                  </a:cubicBezTo>
                  <a:lnTo>
                    <a:pt x="12594352" y="10159629"/>
                  </a:lnTo>
                  <a:cubicBezTo>
                    <a:pt x="12594352" y="10195189"/>
                    <a:pt x="12565142" y="10224399"/>
                    <a:pt x="12529582" y="10224399"/>
                  </a:cubicBezTo>
                  <a:lnTo>
                    <a:pt x="124460" y="10224399"/>
                  </a:lnTo>
                  <a:cubicBezTo>
                    <a:pt x="88900" y="10224399"/>
                    <a:pt x="59690" y="10195189"/>
                    <a:pt x="59690" y="10159629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2529582" y="59690"/>
                  </a:lnTo>
                  <a:moveTo>
                    <a:pt x="12529582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159629"/>
                  </a:lnTo>
                  <a:cubicBezTo>
                    <a:pt x="0" y="10228209"/>
                    <a:pt x="55880" y="10284089"/>
                    <a:pt x="124460" y="10284089"/>
                  </a:cubicBezTo>
                  <a:lnTo>
                    <a:pt x="12529582" y="10284089"/>
                  </a:lnTo>
                  <a:cubicBezTo>
                    <a:pt x="12598162" y="10284089"/>
                    <a:pt x="12654042" y="10228209"/>
                    <a:pt x="12654042" y="10159629"/>
                  </a:cubicBezTo>
                  <a:lnTo>
                    <a:pt x="12654042" y="124460"/>
                  </a:lnTo>
                  <a:cubicBezTo>
                    <a:pt x="12654042" y="55880"/>
                    <a:pt x="12598162" y="0"/>
                    <a:pt x="12529582" y="0"/>
                  </a:cubicBezTo>
                  <a:close/>
                </a:path>
              </a:pathLst>
            </a:custGeom>
            <a:solidFill>
              <a:srgbClr val="C19E9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00" name="Google Shape;200;p6"/>
          <p:cNvSpPr/>
          <p:nvPr/>
        </p:nvSpPr>
        <p:spPr>
          <a:xfrm>
            <a:off x="8399500" y="2297800"/>
            <a:ext cx="7873640" cy="7180799"/>
          </a:xfrm>
          <a:custGeom>
            <a:rect b="b" l="l" r="r" t="t"/>
            <a:pathLst>
              <a:path extrusionOk="0" h="1979545" w="1979545">
                <a:moveTo>
                  <a:pt x="0" y="0"/>
                </a:moveTo>
                <a:lnTo>
                  <a:pt x="1979545" y="0"/>
                </a:lnTo>
                <a:lnTo>
                  <a:pt x="1979545" y="1979546"/>
                </a:lnTo>
                <a:lnTo>
                  <a:pt x="0" y="19795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1" name="Google Shape;201;p6"/>
          <p:cNvSpPr txBox="1"/>
          <p:nvPr/>
        </p:nvSpPr>
        <p:spPr>
          <a:xfrm>
            <a:off x="8788750" y="3019000"/>
            <a:ext cx="7182300" cy="60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600">
                <a:solidFill>
                  <a:schemeClr val="dk1"/>
                </a:solidFill>
              </a:rPr>
              <a:t>Metas, Indicadores e meios de aferição</a:t>
            </a:r>
            <a:endParaRPr sz="36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rPr b="1" lang="en-US" sz="2000">
                <a:solidFill>
                  <a:schemeClr val="dk1"/>
                </a:solidFill>
              </a:rPr>
              <a:t>Indicador: </a:t>
            </a:r>
            <a:r>
              <a:rPr lang="en-US" sz="2000">
                <a:solidFill>
                  <a:schemeClr val="dk1"/>
                </a:solidFill>
              </a:rPr>
              <a:t>Nível de engajamento da equipe e resolutividade do atendimento prestado.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rPr b="1" lang="en-US" sz="2000">
                <a:solidFill>
                  <a:schemeClr val="dk1"/>
                </a:solidFill>
              </a:rPr>
              <a:t>Meta: </a:t>
            </a:r>
            <a:r>
              <a:rPr lang="en-US" sz="2000">
                <a:solidFill>
                  <a:schemeClr val="dk1"/>
                </a:solidFill>
              </a:rPr>
              <a:t>No mínimo 415 atendimentos somados nos níveis 1, 2 e 3 por mês, sendo 100% de atendimento no nível 1 e 70% de atendimentos nos níveis 2 ou 3, todo mês, conforme a escala de engajamento e resolubilidade.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</a:rPr>
              <a:t>Meios de aferição: </a:t>
            </a:r>
            <a:r>
              <a:rPr lang="en-US" sz="2000">
                <a:solidFill>
                  <a:schemeClr val="dk1"/>
                </a:solidFill>
              </a:rPr>
              <a:t>Relatórios mensais preenchidos; Avaliação de usuárias.</a:t>
            </a:r>
            <a:endParaRPr b="1" sz="2000">
              <a:solidFill>
                <a:srgbClr val="333333"/>
              </a:solidFill>
            </a:endParaRPr>
          </a:p>
        </p:txBody>
      </p:sp>
      <p:sp>
        <p:nvSpPr>
          <p:cNvPr id="202" name="Google Shape;202;p6"/>
          <p:cNvSpPr txBox="1"/>
          <p:nvPr/>
        </p:nvSpPr>
        <p:spPr>
          <a:xfrm>
            <a:off x="4393789" y="552574"/>
            <a:ext cx="9500400" cy="7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97"/>
              <a:t>Plano de Trabalho</a:t>
            </a:r>
            <a:endParaRPr b="1" sz="2700"/>
          </a:p>
        </p:txBody>
      </p:sp>
      <p:sp>
        <p:nvSpPr>
          <p:cNvPr id="203" name="Google Shape;203;p6"/>
          <p:cNvSpPr/>
          <p:nvPr/>
        </p:nvSpPr>
        <p:spPr>
          <a:xfrm>
            <a:off x="781325" y="2590376"/>
            <a:ext cx="4817872" cy="5036259"/>
          </a:xfrm>
          <a:custGeom>
            <a:rect b="b" l="l" r="r" t="t"/>
            <a:pathLst>
              <a:path extrusionOk="0" h="7573322" w="6003579">
                <a:moveTo>
                  <a:pt x="0" y="0"/>
                </a:moveTo>
                <a:lnTo>
                  <a:pt x="6003579" y="0"/>
                </a:lnTo>
                <a:lnTo>
                  <a:pt x="6003579" y="7573322"/>
                </a:lnTo>
                <a:lnTo>
                  <a:pt x="0" y="757332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204" name="Google Shape;204;p6"/>
          <p:cNvCxnSpPr/>
          <p:nvPr/>
        </p:nvCxnSpPr>
        <p:spPr>
          <a:xfrm>
            <a:off x="6227550" y="5108350"/>
            <a:ext cx="1119000" cy="300"/>
          </a:xfrm>
          <a:prstGeom prst="straightConnector1">
            <a:avLst/>
          </a:prstGeom>
          <a:noFill/>
          <a:ln cap="flat" cmpd="sng" w="28575">
            <a:solidFill>
              <a:srgbClr val="8B6B5E"/>
            </a:solidFill>
            <a:prstDash val="dashDot"/>
            <a:round/>
            <a:headEnd len="med" w="med" type="none"/>
            <a:tailEnd len="med" w="med" type="triangle"/>
          </a:ln>
        </p:spPr>
      </p:cxnSp>
      <p:sp>
        <p:nvSpPr>
          <p:cNvPr id="205" name="Google Shape;205;p6"/>
          <p:cNvSpPr txBox="1"/>
          <p:nvPr/>
        </p:nvSpPr>
        <p:spPr>
          <a:xfrm>
            <a:off x="1075113" y="3178625"/>
            <a:ext cx="4230300" cy="4125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3200">
                <a:solidFill>
                  <a:schemeClr val="dk1"/>
                </a:solidFill>
              </a:rPr>
              <a:t>Objetivos específicos</a:t>
            </a:r>
            <a:endParaRPr sz="32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SzPts val="1100"/>
              <a:buNone/>
            </a:pPr>
            <a:r>
              <a:rPr lang="en-US" sz="2100">
                <a:solidFill>
                  <a:schemeClr val="dk1"/>
                </a:solidFill>
              </a:rPr>
              <a:t>Ser local de referência para apoio, defesa e proteção a mulheres, oferecendo atendimento socioassistencial, psicossocial e jurídico para que superem situações de vulnerabilidade, violência e violação de direitos.</a:t>
            </a:r>
            <a:endParaRPr sz="3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een Wavy Corner Border" id="210" name="Google Shape;210;g1e98dbe1a95_2_224"/>
          <p:cNvSpPr/>
          <p:nvPr/>
        </p:nvSpPr>
        <p:spPr>
          <a:xfrm rot="-7002030">
            <a:off x="-1460166" y="6976338"/>
            <a:ext cx="5060946" cy="4217909"/>
          </a:xfrm>
          <a:custGeom>
            <a:rect b="b" l="l" r="r" t="t"/>
            <a:pathLst>
              <a:path extrusionOk="0" h="4689099" w="5350632">
                <a:moveTo>
                  <a:pt x="0" y="0"/>
                </a:moveTo>
                <a:lnTo>
                  <a:pt x="5350632" y="0"/>
                </a:lnTo>
                <a:lnTo>
                  <a:pt x="5350632" y="4689099"/>
                </a:lnTo>
                <a:lnTo>
                  <a:pt x="0" y="46890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211" name="Google Shape;211;g1e98dbe1a95_2_224"/>
          <p:cNvSpPr/>
          <p:nvPr/>
        </p:nvSpPr>
        <p:spPr>
          <a:xfrm rot="1689905">
            <a:off x="-2547892" y="-1295296"/>
            <a:ext cx="4661467" cy="4119041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6" y="0"/>
                </a:lnTo>
                <a:lnTo>
                  <a:pt x="4656666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descr="Organic Abstract Shape      " id="212" name="Google Shape;212;g1e98dbe1a95_2_224"/>
          <p:cNvSpPr/>
          <p:nvPr/>
        </p:nvSpPr>
        <p:spPr>
          <a:xfrm rot="-10739846">
            <a:off x="16554094" y="6676776"/>
            <a:ext cx="4657380" cy="4115430"/>
          </a:xfrm>
          <a:custGeom>
            <a:rect b="b" l="l" r="r" t="t"/>
            <a:pathLst>
              <a:path extrusionOk="0" h="4114800" w="4656667">
                <a:moveTo>
                  <a:pt x="0" y="0"/>
                </a:moveTo>
                <a:lnTo>
                  <a:pt x="4656667" y="0"/>
                </a:lnTo>
                <a:lnTo>
                  <a:pt x="465666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13" name="Google Shape;213;g1e98dbe1a95_2_224"/>
          <p:cNvGrpSpPr/>
          <p:nvPr/>
        </p:nvGrpSpPr>
        <p:grpSpPr>
          <a:xfrm>
            <a:off x="8062575" y="1981225"/>
            <a:ext cx="8594625" cy="7745976"/>
            <a:chOff x="0" y="0"/>
            <a:chExt cx="12654042" cy="10284089"/>
          </a:xfrm>
        </p:grpSpPr>
        <p:sp>
          <p:nvSpPr>
            <p:cNvPr id="214" name="Google Shape;214;g1e98dbe1a95_2_224"/>
            <p:cNvSpPr/>
            <p:nvPr/>
          </p:nvSpPr>
          <p:spPr>
            <a:xfrm>
              <a:off x="31750" y="31750"/>
              <a:ext cx="12590542" cy="10220589"/>
            </a:xfrm>
            <a:custGeom>
              <a:rect b="b" l="l" r="r" t="t"/>
              <a:pathLst>
                <a:path extrusionOk="0" h="10220589" w="12590542">
                  <a:moveTo>
                    <a:pt x="12497832" y="10220589"/>
                  </a:moveTo>
                  <a:lnTo>
                    <a:pt x="92710" y="10220589"/>
                  </a:lnTo>
                  <a:cubicBezTo>
                    <a:pt x="41910" y="10220589"/>
                    <a:pt x="0" y="10178679"/>
                    <a:pt x="0" y="1012787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2496562" y="0"/>
                  </a:lnTo>
                  <a:cubicBezTo>
                    <a:pt x="12547362" y="0"/>
                    <a:pt x="12589272" y="41910"/>
                    <a:pt x="12589272" y="92710"/>
                  </a:cubicBezTo>
                  <a:lnTo>
                    <a:pt x="12589272" y="10126609"/>
                  </a:lnTo>
                  <a:cubicBezTo>
                    <a:pt x="12590542" y="10178679"/>
                    <a:pt x="12548632" y="10220589"/>
                    <a:pt x="12497832" y="10220589"/>
                  </a:cubicBezTo>
                  <a:close/>
                </a:path>
              </a:pathLst>
            </a:custGeom>
            <a:solidFill>
              <a:srgbClr val="C19E9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Google Shape;215;g1e98dbe1a95_2_224"/>
            <p:cNvSpPr/>
            <p:nvPr/>
          </p:nvSpPr>
          <p:spPr>
            <a:xfrm>
              <a:off x="0" y="0"/>
              <a:ext cx="12654042" cy="10284089"/>
            </a:xfrm>
            <a:custGeom>
              <a:rect b="b" l="l" r="r" t="t"/>
              <a:pathLst>
                <a:path extrusionOk="0" h="10284089" w="12654042">
                  <a:moveTo>
                    <a:pt x="12529582" y="59690"/>
                  </a:moveTo>
                  <a:cubicBezTo>
                    <a:pt x="12565142" y="59690"/>
                    <a:pt x="12594352" y="88900"/>
                    <a:pt x="12594352" y="124460"/>
                  </a:cubicBezTo>
                  <a:lnTo>
                    <a:pt x="12594352" y="10159629"/>
                  </a:lnTo>
                  <a:cubicBezTo>
                    <a:pt x="12594352" y="10195189"/>
                    <a:pt x="12565142" y="10224399"/>
                    <a:pt x="12529582" y="10224399"/>
                  </a:cubicBezTo>
                  <a:lnTo>
                    <a:pt x="124460" y="10224399"/>
                  </a:lnTo>
                  <a:cubicBezTo>
                    <a:pt x="88900" y="10224399"/>
                    <a:pt x="59690" y="10195189"/>
                    <a:pt x="59690" y="10159629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2529582" y="59690"/>
                  </a:lnTo>
                  <a:moveTo>
                    <a:pt x="12529582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159629"/>
                  </a:lnTo>
                  <a:cubicBezTo>
                    <a:pt x="0" y="10228209"/>
                    <a:pt x="55880" y="10284089"/>
                    <a:pt x="124460" y="10284089"/>
                  </a:cubicBezTo>
                  <a:lnTo>
                    <a:pt x="12529582" y="10284089"/>
                  </a:lnTo>
                  <a:cubicBezTo>
                    <a:pt x="12598162" y="10284089"/>
                    <a:pt x="12654042" y="10228209"/>
                    <a:pt x="12654042" y="10159629"/>
                  </a:cubicBezTo>
                  <a:lnTo>
                    <a:pt x="12654042" y="124460"/>
                  </a:lnTo>
                  <a:cubicBezTo>
                    <a:pt x="12654042" y="55880"/>
                    <a:pt x="12598162" y="0"/>
                    <a:pt x="12529582" y="0"/>
                  </a:cubicBezTo>
                  <a:close/>
                </a:path>
              </a:pathLst>
            </a:custGeom>
            <a:solidFill>
              <a:srgbClr val="C19E9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6" name="Google Shape;216;g1e98dbe1a95_2_224"/>
          <p:cNvSpPr/>
          <p:nvPr/>
        </p:nvSpPr>
        <p:spPr>
          <a:xfrm>
            <a:off x="8399500" y="2297800"/>
            <a:ext cx="7873640" cy="7180799"/>
          </a:xfrm>
          <a:custGeom>
            <a:rect b="b" l="l" r="r" t="t"/>
            <a:pathLst>
              <a:path extrusionOk="0" h="1979545" w="1979545">
                <a:moveTo>
                  <a:pt x="0" y="0"/>
                </a:moveTo>
                <a:lnTo>
                  <a:pt x="1979545" y="0"/>
                </a:lnTo>
                <a:lnTo>
                  <a:pt x="1979545" y="1979546"/>
                </a:lnTo>
                <a:lnTo>
                  <a:pt x="0" y="19795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7" name="Google Shape;217;g1e98dbe1a95_2_224"/>
          <p:cNvSpPr txBox="1"/>
          <p:nvPr/>
        </p:nvSpPr>
        <p:spPr>
          <a:xfrm>
            <a:off x="9034275" y="3366400"/>
            <a:ext cx="6882600" cy="42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600">
                <a:solidFill>
                  <a:schemeClr val="dk1"/>
                </a:solidFill>
              </a:rPr>
              <a:t>Recursos Financeiros: </a:t>
            </a:r>
            <a:r>
              <a:rPr b="1" lang="en-US" sz="3600">
                <a:solidFill>
                  <a:schemeClr val="dk1"/>
                </a:solidFill>
              </a:rPr>
              <a:t>Recursos Humanos</a:t>
            </a:r>
            <a:r>
              <a:rPr lang="en-US" sz="3600">
                <a:solidFill>
                  <a:schemeClr val="dk1"/>
                </a:solidFill>
              </a:rPr>
              <a:t> e Despesas Gerais</a:t>
            </a:r>
            <a:endParaRPr b="1" sz="3600">
              <a:solidFill>
                <a:srgbClr val="333333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dk1"/>
                </a:solidFill>
              </a:rPr>
              <a:t>1 Atendente Inicial, CLT, 40 h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dk1"/>
                </a:solidFill>
              </a:rPr>
              <a:t>2 Assistentes Sociais, CLT, 30h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dk1"/>
                </a:solidFill>
              </a:rPr>
              <a:t>2 Psicólogas, CLT, 40h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dk1"/>
                </a:solidFill>
              </a:rPr>
              <a:t>1 Advogada, CLT, 20h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000">
              <a:solidFill>
                <a:schemeClr val="dk1"/>
              </a:solidFill>
            </a:endParaRPr>
          </a:p>
        </p:txBody>
      </p:sp>
      <p:sp>
        <p:nvSpPr>
          <p:cNvPr id="218" name="Google Shape;218;g1e98dbe1a95_2_224"/>
          <p:cNvSpPr txBox="1"/>
          <p:nvPr/>
        </p:nvSpPr>
        <p:spPr>
          <a:xfrm>
            <a:off x="4393789" y="552574"/>
            <a:ext cx="9500400" cy="7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97"/>
              <a:t>Plano de Trabalho</a:t>
            </a:r>
            <a:endParaRPr b="1" sz="2700"/>
          </a:p>
        </p:txBody>
      </p:sp>
      <p:sp>
        <p:nvSpPr>
          <p:cNvPr id="219" name="Google Shape;219;g1e98dbe1a95_2_224"/>
          <p:cNvSpPr/>
          <p:nvPr/>
        </p:nvSpPr>
        <p:spPr>
          <a:xfrm>
            <a:off x="781325" y="2590376"/>
            <a:ext cx="4817872" cy="5036259"/>
          </a:xfrm>
          <a:custGeom>
            <a:rect b="b" l="l" r="r" t="t"/>
            <a:pathLst>
              <a:path extrusionOk="0" h="7573322" w="6003579">
                <a:moveTo>
                  <a:pt x="0" y="0"/>
                </a:moveTo>
                <a:lnTo>
                  <a:pt x="6003579" y="0"/>
                </a:lnTo>
                <a:lnTo>
                  <a:pt x="6003579" y="7573322"/>
                </a:lnTo>
                <a:lnTo>
                  <a:pt x="0" y="757332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220" name="Google Shape;220;g1e98dbe1a95_2_224"/>
          <p:cNvCxnSpPr/>
          <p:nvPr/>
        </p:nvCxnSpPr>
        <p:spPr>
          <a:xfrm>
            <a:off x="6227550" y="5108350"/>
            <a:ext cx="1119000" cy="300"/>
          </a:xfrm>
          <a:prstGeom prst="straightConnector1">
            <a:avLst/>
          </a:prstGeom>
          <a:noFill/>
          <a:ln cap="flat" cmpd="sng" w="28575">
            <a:solidFill>
              <a:srgbClr val="8B6B5E"/>
            </a:solidFill>
            <a:prstDash val="dashDot"/>
            <a:round/>
            <a:headEnd len="med" w="med" type="none"/>
            <a:tailEnd len="med" w="med" type="triangle"/>
          </a:ln>
        </p:spPr>
      </p:cxnSp>
      <p:sp>
        <p:nvSpPr>
          <p:cNvPr id="221" name="Google Shape;221;g1e98dbe1a95_2_224"/>
          <p:cNvSpPr txBox="1"/>
          <p:nvPr/>
        </p:nvSpPr>
        <p:spPr>
          <a:xfrm>
            <a:off x="1075125" y="3178625"/>
            <a:ext cx="4230300" cy="41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3200">
                <a:solidFill>
                  <a:schemeClr val="dk1"/>
                </a:solidFill>
              </a:rPr>
              <a:t>Atividades</a:t>
            </a:r>
            <a:endParaRPr sz="32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rPr lang="en-US" sz="2100">
                <a:solidFill>
                  <a:schemeClr val="dk1"/>
                </a:solidFill>
              </a:rPr>
              <a:t>Acolher a demanda, analisar, compreender; 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rPr lang="en-US" sz="2100">
                <a:solidFill>
                  <a:schemeClr val="dk1"/>
                </a:solidFill>
              </a:rPr>
              <a:t>Debater os casos; 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rPr lang="en-US" sz="2100">
                <a:solidFill>
                  <a:schemeClr val="dk1"/>
                </a:solidFill>
              </a:rPr>
              <a:t>Dar encaminhamento e/ou acompanhar; 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>
                <a:solidFill>
                  <a:schemeClr val="dk1"/>
                </a:solidFill>
              </a:rPr>
              <a:t>Articular a Rede de Proteção.</a:t>
            </a:r>
            <a:endParaRPr sz="2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B6A9EBC01CEF943947A68EE057D3CDF" ma:contentTypeVersion="17" ma:contentTypeDescription="Crie um novo documento." ma:contentTypeScope="" ma:versionID="00a65eb2b53916267caf2d3b0afe38a2">
  <xsd:schema xmlns:xsd="http://www.w3.org/2001/XMLSchema" xmlns:xs="http://www.w3.org/2001/XMLSchema" xmlns:p="http://schemas.microsoft.com/office/2006/metadata/properties" xmlns:ns2="8d6f1640-4d17-423e-b3dc-b31c827a9e67" xmlns:ns3="b7465507-ed39-44f7-b27e-edf0fc3600e1" targetNamespace="http://schemas.microsoft.com/office/2006/metadata/properties" ma:root="true" ma:fieldsID="9536145989c3d934809786e1de8c8d7f" ns2:_="" ns3:_="">
    <xsd:import namespace="8d6f1640-4d17-423e-b3dc-b31c827a9e67"/>
    <xsd:import namespace="b7465507-ed39-44f7-b27e-edf0fc3600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6f1640-4d17-423e-b3dc-b31c827a9e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Marcações de imagem" ma:readOnly="false" ma:fieldId="{5cf76f15-5ced-4ddc-b409-7134ff3c332f}" ma:taxonomyMulti="true" ma:sspId="cc2251a4-284b-4299-a75e-b536127868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465507-ed39-44f7-b27e-edf0fc3600e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cbe12f01-79ed-4051-98e9-1cb0cccc255a}" ma:internalName="TaxCatchAll" ma:showField="CatchAllData" ma:web="b7465507-ed39-44f7-b27e-edf0fc3600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d6f1640-4d17-423e-b3dc-b31c827a9e67">
      <Terms xmlns="http://schemas.microsoft.com/office/infopath/2007/PartnerControls"/>
    </lcf76f155ced4ddcb4097134ff3c332f>
    <TaxCatchAll xmlns="b7465507-ed39-44f7-b27e-edf0fc3600e1" xsi:nil="true"/>
  </documentManagement>
</p:properties>
</file>

<file path=customXml/itemProps1.xml><?xml version="1.0" encoding="utf-8"?>
<ds:datastoreItem xmlns:ds="http://schemas.openxmlformats.org/officeDocument/2006/customXml" ds:itemID="{EF376434-557A-4116-958A-67ACADC7EB72}"/>
</file>

<file path=customXml/itemProps2.xml><?xml version="1.0" encoding="utf-8"?>
<ds:datastoreItem xmlns:ds="http://schemas.openxmlformats.org/officeDocument/2006/customXml" ds:itemID="{CF4CD9A9-43AE-4541-9FD3-AD9472663648}"/>
</file>

<file path=customXml/itemProps3.xml><?xml version="1.0" encoding="utf-8"?>
<ds:datastoreItem xmlns:ds="http://schemas.openxmlformats.org/officeDocument/2006/customXml" ds:itemID="{E4E8FED5-DC4A-4E61-86EA-74C8B5A5B92C}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0x0101005B6A9EBC01CEF943947A68EE057D3CDF</vt:lpwstr>
  </property>
</Properties>
</file>