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71" r:id="rId7"/>
    <p:sldId id="264" r:id="rId8"/>
    <p:sldId id="262" r:id="rId9"/>
    <p:sldId id="263" r:id="rId10"/>
    <p:sldId id="266" r:id="rId11"/>
    <p:sldId id="275" r:id="rId12"/>
    <p:sldId id="273" r:id="rId13"/>
    <p:sldId id="272" r:id="rId14"/>
    <p:sldId id="265" r:id="rId15"/>
    <p:sldId id="276" r:id="rId16"/>
    <p:sldId id="277" r:id="rId17"/>
    <p:sldId id="278" r:id="rId18"/>
    <p:sldId id="280" r:id="rId19"/>
    <p:sldId id="279" r:id="rId20"/>
    <p:sldId id="274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0C6F-CDDD-4662-9DA0-3CBFCD37FD8E}" type="datetime1">
              <a:rPr lang="pt-BR" smtClean="0"/>
              <a:t>23/10/2023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21A4-12FA-4C9A-8282-C2BFD2881E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71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7B25-8111-442E-A41B-2383A35EB02C}" type="datetime1">
              <a:rPr lang="pt-BR" smtClean="0"/>
              <a:pPr/>
              <a:t>23/10/2023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97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39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99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24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921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533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02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60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50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6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6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17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6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26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40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7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3" name="Espaço Reservado para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7" name="Espaço Reservado para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8" name="Espaço Reservado para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32" name="Espaço Reservado para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33" name="Espaço Reservado para Imagem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4" name="Espaço Reservado para Imagem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5" name="Espaço Reservado para Imagem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s Lis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3" name="Espaço Reservado para Imagem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Obrigado </a:t>
            </a:r>
            <a:br>
              <a:rPr lang="pt-BR" noProof="0" dirty="0"/>
            </a:br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Telefone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Descreva sua Grande Ideia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íc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Resultado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7" name="Espaço Reservado para Imagem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8" name="Espaço Reservado para Imagem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sã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Espaço Reservado para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4" name="Espaço Reservado para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Foto Comple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refeitura.sp.gov.br/cidade/secretarias/saude/acesso_a_informacao/index.php?p=33940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6D9E0D9-CE03-4E22-95BB-B51433558B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8" y="4276447"/>
            <a:ext cx="4619441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pt-BR" dirty="0"/>
              <a:t>Oportunidade do investidor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3" y="4896463"/>
            <a:ext cx="3817719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27652D-7863-43AA-8475-26C125B8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0576"/>
            <a:ext cx="12192000" cy="560507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084" y="0"/>
            <a:ext cx="8504916" cy="6857999"/>
          </a:xfrm>
        </p:spPr>
        <p:txBody>
          <a:bodyPr rtlCol="0"/>
          <a:lstStyle/>
          <a:p>
            <a:pPr algn="ctr" rtl="0">
              <a:lnSpc>
                <a:spcPct val="110000"/>
              </a:lnSpc>
            </a:pPr>
            <a:r>
              <a:rPr lang="pt-BR" sz="1600" dirty="0"/>
              <a:t>contratualizações</a:t>
            </a:r>
            <a:b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Organização Social </a:t>
            </a:r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10</a:t>
            </a:fld>
            <a:endParaRPr lang="pt-BR" sz="1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Recurso Humano Permanente 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A4CE99B7-ED9E-421F-A64A-C5E3E0ACF1F2}"/>
              </a:ext>
            </a:extLst>
          </p:cNvPr>
          <p:cNvSpPr txBox="1">
            <a:spLocks/>
          </p:cNvSpPr>
          <p:nvPr/>
        </p:nvSpPr>
        <p:spPr>
          <a:xfrm>
            <a:off x="722099" y="1808941"/>
            <a:ext cx="8923943" cy="3240117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Avaliadores da Assistência nível superior;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Avaliadores de Prestação de Contas; contadores, administradores, qualquer nível superior com predisposição ao aprendizado;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Avaliadores do financeiro; saldo das parcerias e recursos a serem utilizados; contadores, administradores e / ou nível superior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Sistema de informação para avaliação das parcerias;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Assessoria Jurídica para compor demandas dos órgãos de controle. </a:t>
            </a:r>
          </a:p>
          <a:p>
            <a:pPr algn="r" rtl="0">
              <a:spcAft>
                <a:spcPts val="0"/>
              </a:spcAft>
            </a:pP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Vetor grátis conjunto de ícones de reunião plana">
            <a:extLst>
              <a:ext uri="{FF2B5EF4-FFF2-40B4-BE49-F238E27FC236}">
                <a16:creationId xmlns:a16="http://schemas.microsoft.com/office/drawing/2014/main" id="{393BE16B-FEF7-4008-9287-73BD528F3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86389" y="4664365"/>
            <a:ext cx="1754071" cy="157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57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D25444F-B85F-42E8-9E0A-A625CA1FD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2039"/>
            <a:ext cx="11832000" cy="6513922"/>
          </a:xfrm>
          <a:prstGeom prst="rect">
            <a:avLst/>
          </a:prstGeom>
          <a:solidFill>
            <a:schemeClr val="bg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D0FB06-2085-443B-B5B7-9CF837FC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82" y="824587"/>
            <a:ext cx="9100080" cy="360000"/>
          </a:xfrm>
        </p:spPr>
        <p:txBody>
          <a:bodyPr rtlCol="0"/>
          <a:lstStyle/>
          <a:p>
            <a:pPr rtl="0"/>
            <a:r>
              <a:rPr lang="pt-BR" dirty="0"/>
              <a:t>PUBLICIDADE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B609C69-D3CD-4837-8831-CFA5A7245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11</a:t>
            </a:fld>
            <a:endParaRPr lang="pt-BR" sz="1000" dirty="0"/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C18D4C80-3351-4CE2-81E2-859CB0ED6E33}"/>
              </a:ext>
            </a:extLst>
          </p:cNvPr>
          <p:cNvSpPr/>
          <p:nvPr/>
        </p:nvSpPr>
        <p:spPr bwMode="white">
          <a:xfrm flipV="1">
            <a:off x="722098" y="1227616"/>
            <a:ext cx="5877921" cy="77428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cxnSp>
        <p:nvCxnSpPr>
          <p:cNvPr id="220" name="Conector Reto 219" title="linhas de texto explicativo">
            <a:extLst>
              <a:ext uri="{FF2B5EF4-FFF2-40B4-BE49-F238E27FC236}">
                <a16:creationId xmlns:a16="http://schemas.microsoft.com/office/drawing/2014/main" id="{6D3CBD92-3FC6-4065-B640-0EC5D3E27154}"/>
              </a:ext>
            </a:extLst>
          </p:cNvPr>
          <p:cNvCxnSpPr>
            <a:cxnSpLocks/>
          </p:cNvCxnSpPr>
          <p:nvPr/>
        </p:nvCxnSpPr>
        <p:spPr>
          <a:xfrm>
            <a:off x="8503111" y="2006386"/>
            <a:ext cx="0" cy="3253164"/>
          </a:xfrm>
          <a:prstGeom prst="line">
            <a:avLst/>
          </a:prstGeom>
          <a:ln cmpd="sng">
            <a:solidFill>
              <a:schemeClr val="bg1">
                <a:lumMod val="75000"/>
                <a:alpha val="20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spaço Reservado para Conteúdo 2">
            <a:extLst>
              <a:ext uri="{FF2B5EF4-FFF2-40B4-BE49-F238E27FC236}">
                <a16:creationId xmlns:a16="http://schemas.microsoft.com/office/drawing/2014/main" id="{C1FE45AB-AFB6-4466-9CF3-CD9E5A615DB7}"/>
              </a:ext>
            </a:extLst>
          </p:cNvPr>
          <p:cNvSpPr txBox="1">
            <a:spLocks/>
          </p:cNvSpPr>
          <p:nvPr/>
        </p:nvSpPr>
        <p:spPr>
          <a:xfrm>
            <a:off x="1171087" y="1804331"/>
            <a:ext cx="3891960" cy="430491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Publicizar ao Portal da Transparência, conforme LGPD e LAI as informações e o CG e seus Termos Aditivos;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As </a:t>
            </a:r>
            <a:r>
              <a:rPr lang="pt-BR" dirty="0" err="1">
                <a:latin typeface="+mj-lt"/>
              </a:rPr>
              <a:t>ATAs</a:t>
            </a:r>
            <a:r>
              <a:rPr lang="pt-BR" dirty="0">
                <a:latin typeface="+mj-lt"/>
              </a:rPr>
              <a:t> das reuniões de avaliação também deverão constar ao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Portal da Transparência;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Fórum deliberativo na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CTA</a:t>
            </a:r>
            <a:r>
              <a:rPr lang="pt-BR" dirty="0">
                <a:solidFill>
                  <a:srgbClr val="00B0F0"/>
                </a:solidFill>
                <a:latin typeface="+mj-lt"/>
              </a:rPr>
              <a:t> </a:t>
            </a:r>
            <a:r>
              <a:rPr lang="pt-BR" dirty="0">
                <a:latin typeface="+mj-lt"/>
              </a:rPr>
              <a:t>– Comissão Técnica de Avaliação;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As </a:t>
            </a:r>
            <a:r>
              <a:rPr lang="pt-BR" dirty="0" err="1">
                <a:latin typeface="+mj-lt"/>
              </a:rPr>
              <a:t>ATAs</a:t>
            </a:r>
            <a:r>
              <a:rPr lang="pt-BR" dirty="0">
                <a:latin typeface="+mj-lt"/>
              </a:rPr>
              <a:t> de CTA são </a:t>
            </a:r>
            <a:r>
              <a:rPr lang="pt-BR" dirty="0" err="1">
                <a:latin typeface="+mj-lt"/>
              </a:rPr>
              <a:t>subssídio</a:t>
            </a:r>
            <a:r>
              <a:rPr lang="pt-BR" dirty="0">
                <a:latin typeface="+mj-lt"/>
              </a:rPr>
              <a:t> para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CAF – Comissão de Avaliação e Fiscalização </a:t>
            </a:r>
            <a:r>
              <a:rPr lang="pt-BR" dirty="0">
                <a:latin typeface="+mj-lt"/>
              </a:rPr>
              <a:t>do período de um ano de todas as parcerias. Sendo Deliberativo aprovar ou não a Prestação de Contas Assistenciais e financeiras.</a:t>
            </a:r>
          </a:p>
          <a:p>
            <a:endParaRPr lang="pt-BR" dirty="0"/>
          </a:p>
        </p:txBody>
      </p:sp>
      <p:sp>
        <p:nvSpPr>
          <p:cNvPr id="117" name="Espaço Reservado para Conteúdo 3">
            <a:extLst>
              <a:ext uri="{FF2B5EF4-FFF2-40B4-BE49-F238E27FC236}">
                <a16:creationId xmlns:a16="http://schemas.microsoft.com/office/drawing/2014/main" id="{D5A2BE1E-AE13-4D42-BA9D-D66C5A048E15}"/>
              </a:ext>
            </a:extLst>
          </p:cNvPr>
          <p:cNvSpPr txBox="1">
            <a:spLocks/>
          </p:cNvSpPr>
          <p:nvPr/>
        </p:nvSpPr>
        <p:spPr>
          <a:xfrm>
            <a:off x="6749763" y="2303752"/>
            <a:ext cx="3894222" cy="265843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 periodicidade de avaliação deverá ser cumprida, sem grandes hiatos;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Os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descontos de Equipe </a:t>
            </a:r>
            <a:r>
              <a:rPr lang="pt-BR" dirty="0">
                <a:latin typeface="+mj-lt"/>
              </a:rPr>
              <a:t>Dimensionada e de Indicadores da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Qualidade e Quantidades;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 Transparência dos aditamentos e demais aportes ao CG deverá ser priorizada. Inclusive a motivação para o mesmo.</a:t>
            </a:r>
          </a:p>
        </p:txBody>
      </p:sp>
    </p:spTree>
    <p:extLst>
      <p:ext uri="{BB962C8B-B14F-4D97-AF65-F5344CB8AC3E}">
        <p14:creationId xmlns:p14="http://schemas.microsoft.com/office/powerpoint/2010/main" val="329782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12</a:t>
            </a:fld>
            <a:endParaRPr lang="pt-BR" sz="1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98" y="540332"/>
            <a:ext cx="10657101" cy="370166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Articulação Interligada com as seis Coordenadorias Regionais e Supervisores 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9565" y="1443322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A4CE99B7-ED9E-421F-A64A-C5E3E0ACF1F2}"/>
              </a:ext>
            </a:extLst>
          </p:cNvPr>
          <p:cNvSpPr txBox="1">
            <a:spLocks/>
          </p:cNvSpPr>
          <p:nvPr/>
        </p:nvSpPr>
        <p:spPr>
          <a:xfrm>
            <a:off x="722098" y="2048075"/>
            <a:ext cx="8923943" cy="1577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Instrumentos de avaliação monitoramento e controle definidos previamente no Manual de Acompanhamento e Monitoramento do CG;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Observância da LAI (Lei de Acesso a informação) 12.527 2011 e da LGPD (Lei Geral de Proteção de Dados) 13.709 2018 </a:t>
            </a:r>
          </a:p>
          <a:p>
            <a:pPr algn="r" rtl="0">
              <a:spcAft>
                <a:spcPts val="0"/>
              </a:spcAft>
            </a:pP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Vetor grátis conjunto de ícones de reunião plana">
            <a:extLst>
              <a:ext uri="{FF2B5EF4-FFF2-40B4-BE49-F238E27FC236}">
                <a16:creationId xmlns:a16="http://schemas.microsoft.com/office/drawing/2014/main" id="{393BE16B-FEF7-4008-9287-73BD528F3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86389" y="4664365"/>
            <a:ext cx="1754071" cy="157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B0B9B93-D45D-49A3-859F-6CF1DF4614ED}"/>
              </a:ext>
            </a:extLst>
          </p:cNvPr>
          <p:cNvSpPr/>
          <p:nvPr/>
        </p:nvSpPr>
        <p:spPr>
          <a:xfrm>
            <a:off x="849638" y="4365119"/>
            <a:ext cx="5537200" cy="39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hlinkClick r:id="rId4"/>
              </a:rPr>
              <a:t>Portal da transparência da PMSP/Saúde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61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80" y="878235"/>
            <a:ext cx="10760047" cy="1200329"/>
          </a:xfrm>
        </p:spPr>
        <p:txBody>
          <a:bodyPr rtlCol="0"/>
          <a:lstStyle/>
          <a:p>
            <a:r>
              <a:rPr lang="pt-BR" dirty="0">
                <a:solidFill>
                  <a:schemeClr val="bg1"/>
                </a:solidFill>
              </a:rPr>
              <a:t>Articulação Interligada com as seis Coordenadorias Regionais e Supervisores 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13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>
            <a:off x="397480" y="1846956"/>
            <a:ext cx="4337581" cy="57137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E51A39FF-A6FF-4455-913B-AE779B9EA54C}"/>
              </a:ext>
            </a:extLst>
          </p:cNvPr>
          <p:cNvSpPr txBox="1"/>
          <p:nvPr/>
        </p:nvSpPr>
        <p:spPr>
          <a:xfrm>
            <a:off x="1099637" y="3225164"/>
            <a:ext cx="376792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Federal 9.637- 1998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Municipal 14.132 – 2006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Decreto 49.523 2008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Decreto Municipal 52.828 - 2011</a:t>
            </a:r>
          </a:p>
          <a:p>
            <a:pPr rtl="0"/>
            <a:endParaRPr lang="pt-BR" sz="1400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F83A80-5019-4C4A-99F3-19DA02611297}"/>
              </a:ext>
            </a:extLst>
          </p:cNvPr>
          <p:cNvSpPr txBox="1"/>
          <p:nvPr/>
        </p:nvSpPr>
        <p:spPr>
          <a:xfrm>
            <a:off x="7033490" y="3225164"/>
            <a:ext cx="34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MROSC – Marco Regulatório Organização da Sociedade Civil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 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13.019/2014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68485D-1906-4E09-AF74-0C56FC264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25" r="50000" b="53313"/>
          <a:stretch/>
        </p:blipFill>
        <p:spPr>
          <a:xfrm>
            <a:off x="8176202" y="4877401"/>
            <a:ext cx="2981325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0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14</a:t>
            </a:fld>
            <a:endParaRPr lang="pt-BR" sz="1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12316F-CD52-4D5E-B26D-6F921AB7C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7" y="375201"/>
            <a:ext cx="10957366" cy="61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15</a:t>
            </a:fld>
            <a:endParaRPr lang="pt-BR" sz="1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56" y="2678083"/>
            <a:ext cx="4513126" cy="1749833"/>
          </a:xfrm>
        </p:spPr>
        <p:txBody>
          <a:bodyPr rtlCol="0"/>
          <a:lstStyle/>
          <a:p>
            <a:pPr rtl="0"/>
            <a:r>
              <a:rPr lang="pt-BR" sz="2800" cap="none" dirty="0">
                <a:solidFill>
                  <a:schemeClr val="tx1"/>
                </a:solidFill>
              </a:rPr>
              <a:t>Responder aos Órgãos de Controle (TCM,  MPESP,  CGM,  MPT,  entre outros. )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613056" y="4012743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5F2F36-B6FF-4688-AFAD-D79EA5EA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011" y="771669"/>
            <a:ext cx="6151990" cy="512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604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80" y="1246791"/>
            <a:ext cx="10760047" cy="1200329"/>
          </a:xfrm>
        </p:spPr>
        <p:txBody>
          <a:bodyPr rtlCol="0"/>
          <a:lstStyle/>
          <a:p>
            <a:r>
              <a:rPr lang="pt-BR" sz="4000" dirty="0">
                <a:solidFill>
                  <a:schemeClr val="bg1"/>
                </a:solidFill>
              </a:rPr>
              <a:t>ESTUDO DE CASO 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16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>
            <a:off x="397480" y="1846956"/>
            <a:ext cx="4337581" cy="57137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E51A39FF-A6FF-4455-913B-AE779B9EA54C}"/>
              </a:ext>
            </a:extLst>
          </p:cNvPr>
          <p:cNvSpPr txBox="1"/>
          <p:nvPr/>
        </p:nvSpPr>
        <p:spPr>
          <a:xfrm>
            <a:off x="924049" y="3152001"/>
            <a:ext cx="97069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Organização Social LTZ não entrega a prestação de contas financeira e assistencial – Qual a tomada de decisão da administração pública?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F83A80-5019-4C4A-99F3-19DA02611297}"/>
              </a:ext>
            </a:extLst>
          </p:cNvPr>
          <p:cNvSpPr txBox="1"/>
          <p:nvPr/>
        </p:nvSpPr>
        <p:spPr>
          <a:xfrm>
            <a:off x="924049" y="4246300"/>
            <a:ext cx="890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OS LTZ não cumpre cláusulas contratuais dos indicadores de qualidade e os indicadores quantitativos: o que fazer?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EFED26-CB97-43B2-A7E5-C7DA4EF7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62" y="4618183"/>
            <a:ext cx="2055090" cy="20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654" y="0"/>
            <a:ext cx="7869382" cy="6857999"/>
          </a:xfrm>
        </p:spPr>
        <p:txBody>
          <a:bodyPr rtlCol="0"/>
          <a:lstStyle/>
          <a:p>
            <a:pPr rtl="0"/>
            <a:br>
              <a:rPr lang="pt-BR" dirty="0"/>
            </a:br>
            <a:r>
              <a:rPr lang="pt-BR" dirty="0" err="1"/>
              <a:t>ObrigadA</a:t>
            </a:r>
            <a:r>
              <a:rPr lang="pt-BR" dirty="0"/>
              <a:t>!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699" y="4508500"/>
            <a:ext cx="3790373" cy="330200"/>
          </a:xfrm>
        </p:spPr>
        <p:txBody>
          <a:bodyPr rtlCol="0"/>
          <a:lstStyle/>
          <a:p>
            <a:pPr rtl="0"/>
            <a:r>
              <a:rPr lang="pt-BR" dirty="0"/>
              <a:t>Kátia Regina dos Santos Mello Maia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 sz="1400" b="1" dirty="0"/>
              <a:t>Coordenadora/ SERMAP - CPCS</a:t>
            </a:r>
          </a:p>
        </p:txBody>
      </p:sp>
      <p:sp>
        <p:nvSpPr>
          <p:cNvPr id="19" name="objeto 7" descr="Retângulo beg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195462" y="342899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grpSp>
        <p:nvGrpSpPr>
          <p:cNvPr id="55" name="Grupo 54" descr="Ícone de Pessoa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DB221C07-5E25-481E-B6C0-DC09F1B1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062" y="1282583"/>
            <a:ext cx="4292831" cy="42928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D444A0D-A434-4B57-BBC6-E218F8C25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" t="122" r="50900" b="-122"/>
          <a:stretch/>
        </p:blipFill>
        <p:spPr>
          <a:xfrm>
            <a:off x="7801196" y="1"/>
            <a:ext cx="4674742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6218" y="0"/>
            <a:ext cx="7877414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14.132 2006 – Institui a qualificação do CENTS – Cadastro Entidades do Terceiro Setor. Tornando-o obrigatório para celebração de parcerias com a municipalidade de São Paulo;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Decreto 49.523 2008 regulamenta a Lei acima;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Decreto Municipal nº 52.828 dezembro 2011 – Regulamenta o processo de Chamamento Público para Parcerias .</a:t>
            </a:r>
          </a:p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69" y="254183"/>
            <a:ext cx="8263881" cy="1008000"/>
          </a:xfrm>
        </p:spPr>
        <p:txBody>
          <a:bodyPr rtlCol="0"/>
          <a:lstStyle/>
          <a:p>
            <a:pPr rtl="0"/>
            <a:r>
              <a:rPr lang="pt-BR" dirty="0"/>
              <a:t>Regulamentação Legislativa – Marco Legal</a:t>
            </a:r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80635" y="1404553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/>
              <a:t>2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89FBC09-5A84-45A9-B63B-5DEAA4BE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2" y="842302"/>
            <a:ext cx="12108353" cy="389319"/>
          </a:xfrm>
        </p:spPr>
        <p:txBody>
          <a:bodyPr rtlCol="0"/>
          <a:lstStyle/>
          <a:p>
            <a:pPr rtl="0"/>
            <a:r>
              <a:rPr lang="pt-BR" sz="3000" dirty="0">
                <a:solidFill>
                  <a:schemeClr val="accent4">
                    <a:lumMod val="50000"/>
                  </a:schemeClr>
                </a:solidFill>
              </a:rPr>
              <a:t>Chamamento Público da Municipalidade de São Paulo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9A93DB-B3B6-47AF-84B6-0AE60CEE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68" y="2125961"/>
            <a:ext cx="6445856" cy="3221463"/>
          </a:xfrm>
        </p:spPr>
        <p:txBody>
          <a:bodyPr rtlCol="0"/>
          <a:lstStyle/>
          <a:p>
            <a:pPr rtl="0"/>
            <a:r>
              <a:rPr lang="pt-BR" sz="1800" b="1" noProof="1">
                <a:solidFill>
                  <a:schemeClr val="accent2"/>
                </a:solidFill>
                <a:latin typeface="+mj-lt"/>
              </a:rPr>
              <a:t>Lei 14.132 2006</a:t>
            </a:r>
          </a:p>
          <a:p>
            <a:pPr rtl="0"/>
            <a:r>
              <a:rPr lang="pt-BR" sz="1800" b="1" noProof="1">
                <a:solidFill>
                  <a:schemeClr val="accent2"/>
                </a:solidFill>
                <a:latin typeface="+mj-lt"/>
              </a:rPr>
              <a:t>Decreto 52.828 - 2011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Justificativa para execução do projeto;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Termo de Referência e / ou Memorial Descritivo da área técnica;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Lei 14.133 de 2021 analogia;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Decreto 62.100 2022 analogia para penalidades e sanções no Município de São Paulo.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3</a:t>
            </a:fld>
            <a:endParaRPr lang="pt-BR" sz="1000" dirty="0"/>
          </a:p>
        </p:txBody>
      </p:sp>
      <p:sp>
        <p:nvSpPr>
          <p:cNvPr id="11" name="objeto 7" descr="Retângulo bege">
            <a:extLst>
              <a:ext uri="{FF2B5EF4-FFF2-40B4-BE49-F238E27FC236}">
                <a16:creationId xmlns:a16="http://schemas.microsoft.com/office/drawing/2014/main" id="{0EF37AB9-30F5-41E6-9478-F4DEF99FA9B7}"/>
              </a:ext>
            </a:extLst>
          </p:cNvPr>
          <p:cNvSpPr/>
          <p:nvPr/>
        </p:nvSpPr>
        <p:spPr bwMode="white">
          <a:xfrm flipV="1">
            <a:off x="261732" y="1313814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7" name="Espaço Reservado para Conteúdo 5">
            <a:extLst>
              <a:ext uri="{FF2B5EF4-FFF2-40B4-BE49-F238E27FC236}">
                <a16:creationId xmlns:a16="http://schemas.microsoft.com/office/drawing/2014/main" id="{815FF579-9643-40E7-B2D9-48008596C4BC}"/>
              </a:ext>
            </a:extLst>
          </p:cNvPr>
          <p:cNvSpPr txBox="1">
            <a:spLocks/>
          </p:cNvSpPr>
          <p:nvPr/>
        </p:nvSpPr>
        <p:spPr>
          <a:xfrm>
            <a:off x="7200889" y="2424061"/>
            <a:ext cx="4039037" cy="262526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LINDB ( Lei de introdução às Normas do Direito Brasileiro) </a:t>
            </a:r>
            <a:r>
              <a:rPr lang="pt-BR" sz="1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artigo 20 ao 30 em prol da defesa do agente público, com alteração </a:t>
            </a:r>
            <a:r>
              <a:rPr lang="pt-BR" sz="1800" dirty="0">
                <a:solidFill>
                  <a:srgbClr val="00B0F0"/>
                </a:solidFill>
                <a:latin typeface="+mj-lt"/>
              </a:rPr>
              <a:t>13.675/2018,</a:t>
            </a:r>
            <a:r>
              <a:rPr lang="pt-BR" sz="1800" dirty="0">
                <a:latin typeface="+mj-lt"/>
              </a:rPr>
              <a:t> visa trazer mais responsabilidade aos atos do Poder Público.</a:t>
            </a:r>
          </a:p>
        </p:txBody>
      </p:sp>
    </p:spTree>
    <p:extLst>
      <p:ext uri="{BB962C8B-B14F-4D97-AF65-F5344CB8AC3E}">
        <p14:creationId xmlns:p14="http://schemas.microsoft.com/office/powerpoint/2010/main" val="111089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78351"/>
            <a:ext cx="9528512" cy="370166"/>
          </a:xfrm>
        </p:spPr>
        <p:txBody>
          <a:bodyPr rtlCol="0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Decreto PMSP nº 49.523 de 27 de maio de 2008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4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>
            <a:off x="684000" y="1856192"/>
            <a:ext cx="4337581" cy="57137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E51A39FF-A6FF-4455-913B-AE779B9EA54C}"/>
              </a:ext>
            </a:extLst>
          </p:cNvPr>
          <p:cNvSpPr txBox="1"/>
          <p:nvPr/>
        </p:nvSpPr>
        <p:spPr>
          <a:xfrm>
            <a:off x="684000" y="2560347"/>
            <a:ext cx="10641120" cy="413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700" dirty="0">
                <a:latin typeface="+mj-lt"/>
              </a:rPr>
              <a:t>Seção II Da Comissão de Avaliação do Contrato de Gestão</a:t>
            </a:r>
          </a:p>
          <a:p>
            <a:endParaRPr lang="pt-BR" sz="1700" dirty="0">
              <a:latin typeface="+mj-lt"/>
            </a:endParaRPr>
          </a:p>
          <a:p>
            <a:pPr algn="just"/>
            <a:r>
              <a:rPr lang="pt-BR" sz="1700" dirty="0">
                <a:latin typeface="+mj-lt"/>
              </a:rPr>
              <a:t> Art. 17. A Comissão de Avaliação prevista no artigo 7º-A da Lei nº 14.132, de 2006, acrescido pela Lei nº 14.664, de 2008, será constituída no âmbito de cada Secretaria competente, com a atribuição específica de analisar os termos da minuta do contrato de gestão, previamente à assinatura do ajuste. § 1º. A minuta do contrato de gestão será aprovada pela Comissão de Avaliação, por votação da maioria de seus membros.</a:t>
            </a:r>
          </a:p>
          <a:p>
            <a:pPr algn="just"/>
            <a:endParaRPr lang="pt-BR" sz="1700" dirty="0">
              <a:latin typeface="+mj-lt"/>
            </a:endParaRPr>
          </a:p>
          <a:p>
            <a:pPr algn="just"/>
            <a:r>
              <a:rPr lang="pt-BR" sz="1700" dirty="0">
                <a:latin typeface="+mj-lt"/>
              </a:rPr>
              <a:t> § 2º. A Comissão de Avaliação será </a:t>
            </a:r>
            <a:r>
              <a:rPr lang="pt-BR" sz="1700" dirty="0">
                <a:solidFill>
                  <a:srgbClr val="FFC000"/>
                </a:solidFill>
                <a:latin typeface="+mj-lt"/>
              </a:rPr>
              <a:t>presidida pelo titular da respectiva Pasta </a:t>
            </a:r>
            <a:r>
              <a:rPr lang="pt-BR" sz="1700" dirty="0">
                <a:latin typeface="+mj-lt"/>
              </a:rPr>
              <a:t>e terá a seguinte composição: I - nas atividades relacionadas à área da saúde: a) dois membros da sociedade civil, escolhidos dentre os membros do Conselho Municipal de Saúde ou dos Conselhos Gestores dos equipamentos incluídos nos contratos de gestão, quando existirem, ou pelo Prefeito; b) dois membros indicados pela Câmara Municipal de São Paulo; e c) quatro membros indicados pelo Poder Executivo, com notória capacidade e adequada qualificação; II - nas atividades relacionadas à área de esportes, lazer e recreação: a) dois membros da sociedade civil, escolhidos dentre os membros do Conselho Municipal de Esportes e Lazer ou pelo Prefeito; b) dois membros indicados pela Câmara Municipal de São Paulo; e c) quatro membros indicados pelo Poder Executivo, com notória capacidade e adequada qualificação. </a:t>
            </a:r>
          </a:p>
          <a:p>
            <a:pPr rtl="0"/>
            <a:endParaRPr lang="pt-BR" sz="1400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0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65" y="731416"/>
            <a:ext cx="4055566" cy="370166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Atos do agente público, em prol Chamamento Público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5</a:t>
            </a:fld>
            <a:endParaRPr lang="pt-BR" sz="1000" dirty="0"/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6917E9BF-7C5E-4DE7-8C66-9B69A207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1184" y="3716527"/>
            <a:ext cx="9169633" cy="0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14DCD19-05BE-4D3F-A9E1-A9353D509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19527B99-C015-4364-A9D0-E9EF5F8C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9527" y="2630172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570337" y="2680785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651BC50-F263-44D5-B1E1-32D5EA7EA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458121" y="1803828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275C6854-B085-4AC0-984F-E73F9C38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458121" y="3960036"/>
            <a:ext cx="462986" cy="671118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2EAB4BE-ED20-4BB8-A23B-B02A1115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121" y="4752270"/>
            <a:ext cx="0" cy="969367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52D3781E-924C-4DFB-94B9-D8405442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118" y="3639560"/>
            <a:ext cx="3968951" cy="191269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Comissão de Avaliação da Minuta do CG anterior a Publicização; Nomeação do Chefe do Executivo;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Nomeação da Pasta Saúde, educação </a:t>
            </a:r>
            <a:r>
              <a:rPr lang="pt-BR" sz="1800" dirty="0" err="1">
                <a:solidFill>
                  <a:schemeClr val="tx1"/>
                </a:solidFill>
                <a:latin typeface="+mj-lt"/>
              </a:rPr>
              <a:t>etc</a:t>
            </a:r>
            <a:r>
              <a:rPr lang="pt-BR" sz="1800" dirty="0">
                <a:solidFill>
                  <a:schemeClr val="tx1"/>
                </a:solidFill>
                <a:latin typeface="+mj-lt"/>
              </a:rPr>
              <a:t> Secretaria Municipal da Comissão Especial de Seleção.</a:t>
            </a:r>
          </a:p>
          <a:p>
            <a:endParaRPr lang="pt-BR" dirty="0"/>
          </a:p>
        </p:txBody>
      </p:sp>
      <p:sp>
        <p:nvSpPr>
          <p:cNvPr id="60" name="Espaço Reservado para Texto 22">
            <a:extLst>
              <a:ext uri="{FF2B5EF4-FFF2-40B4-BE49-F238E27FC236}">
                <a16:creationId xmlns:a16="http://schemas.microsoft.com/office/drawing/2014/main" id="{1C93E130-A583-4BDB-919A-9648BF30BA80}"/>
              </a:ext>
            </a:extLst>
          </p:cNvPr>
          <p:cNvSpPr txBox="1">
            <a:spLocks/>
          </p:cNvSpPr>
          <p:nvPr/>
        </p:nvSpPr>
        <p:spPr>
          <a:xfrm>
            <a:off x="7084518" y="1359039"/>
            <a:ext cx="3968951" cy="1631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Publicização;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DO;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Portal da Transparência;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Jornal de grande circulação.</a:t>
            </a:r>
          </a:p>
          <a:p>
            <a:endParaRPr lang="pt-BR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C66440ED-2890-4730-8981-2418AFE126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8649329" y="4188001"/>
            <a:ext cx="1875129" cy="2053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83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91" y="2150885"/>
            <a:ext cx="7560000" cy="370166"/>
          </a:xfrm>
        </p:spPr>
        <p:txBody>
          <a:bodyPr rtlCol="0"/>
          <a:lstStyle/>
          <a:p>
            <a:pPr rtl="0"/>
            <a:r>
              <a:rPr lang="pt-BR" dirty="0"/>
              <a:t>Comissão Especial de Seleção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6</a:t>
            </a:fld>
            <a:endParaRPr lang="pt-BR" sz="1000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ED86B65-490B-4A46-9A35-518F30651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268" y="3765312"/>
            <a:ext cx="7371246" cy="2238815"/>
          </a:xfrm>
        </p:spPr>
        <p:txBody>
          <a:bodyPr rtlCol="0"/>
          <a:lstStyle/>
          <a:p>
            <a:pPr rtl="0"/>
            <a:r>
              <a:rPr lang="pt-BR" sz="1800" noProof="1">
                <a:latin typeface="+mj-lt"/>
              </a:rPr>
              <a:t>Reunião da comissão em local sem interferências do dia a dia;</a:t>
            </a:r>
          </a:p>
          <a:p>
            <a:pPr rtl="0"/>
            <a:r>
              <a:rPr lang="pt-BR" sz="1800" noProof="1">
                <a:latin typeface="+mj-lt"/>
              </a:rPr>
              <a:t>Presidente da Comissão responde aos atos de impugnação e aos Órgãos de Controle.  Tribunal de Contas do Município. </a:t>
            </a:r>
          </a:p>
          <a:p>
            <a:pPr rtl="0"/>
            <a:r>
              <a:rPr lang="pt-BR" sz="1800" noProof="1">
                <a:latin typeface="+mj-lt"/>
              </a:rPr>
              <a:t>A Comissão é independente do gestor do município, possui caráter deliberativo.</a:t>
            </a:r>
          </a:p>
        </p:txBody>
      </p:sp>
      <p:sp>
        <p:nvSpPr>
          <p:cNvPr id="30" name="objeto 7" descr="Retângulo bege">
            <a:extLst>
              <a:ext uri="{FF2B5EF4-FFF2-40B4-BE49-F238E27FC236}">
                <a16:creationId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249891" y="2566371"/>
            <a:ext cx="4459501" cy="58743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BD6C1844-700E-49AD-B04B-8EEDA10C4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2044" t="6279" r="5781" b="9147"/>
          <a:stretch/>
        </p:blipFill>
        <p:spPr>
          <a:xfrm>
            <a:off x="8432800" y="4008581"/>
            <a:ext cx="3142964" cy="199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71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E6333D-C549-4A57-B609-2FA2E790D9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026" y="2144552"/>
            <a:ext cx="5881901" cy="3286430"/>
          </a:xfrm>
          <a:noFill/>
        </p:spPr>
        <p:txBody>
          <a:bodyPr rtlCol="0"/>
          <a:lstStyle/>
          <a:p>
            <a:pPr rtl="0"/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Recursos: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 sz="1800" dirty="0"/>
              <a:t>Durante todas as fases do processo;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 sz="1800" dirty="0"/>
              <a:t>Envelopes 1 e 2 ou outra análise que se disponha no Edital; </a:t>
            </a:r>
          </a:p>
          <a:p>
            <a:pPr rtl="0"/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386B3C27-6F19-41D2-88CA-8A7CFB28C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7</a:t>
            </a:fld>
            <a:endParaRPr lang="pt-BR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4A0D72C-D227-4776-9E3B-8D09F58D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11" y="1313198"/>
            <a:ext cx="11286327" cy="370166"/>
          </a:xfrm>
        </p:spPr>
        <p:txBody>
          <a:bodyPr rtlCol="0"/>
          <a:lstStyle/>
          <a:p>
            <a:pPr rtl="0"/>
            <a:r>
              <a:rPr lang="pt-BR" dirty="0"/>
              <a:t>Processo do Chamamento Público aberto no SEI 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16593983-AEC5-4450-A5CD-B66EE3F91D94}"/>
              </a:ext>
            </a:extLst>
          </p:cNvPr>
          <p:cNvSpPr/>
          <p:nvPr/>
        </p:nvSpPr>
        <p:spPr bwMode="white">
          <a:xfrm flipV="1">
            <a:off x="602025" y="1817155"/>
            <a:ext cx="4540781" cy="59814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id="{6C001A58-8223-4BD9-AEF2-6B91F4DD90E5}"/>
              </a:ext>
            </a:extLst>
          </p:cNvPr>
          <p:cNvSpPr txBox="1">
            <a:spLocks/>
          </p:cNvSpPr>
          <p:nvPr/>
        </p:nvSpPr>
        <p:spPr>
          <a:xfrm>
            <a:off x="5142806" y="3870764"/>
            <a:ext cx="6297537" cy="1674038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Adjudicação: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Encaminhamento ao órgão responsável pelo – CENTS – no município de São Paulo – COPATS a Minuta previa do Contrato de Gestão a ser assinado. Devolutiva e suas considerações;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 Comissão Especial de seleção adjudica o vencedor em DO através da ação jurídica do Secretário Municipal da Saúde.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CBF481F-0F46-4D7F-9D91-E360AE85BA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321938" y="4011926"/>
            <a:ext cx="2221038" cy="188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59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1347600"/>
            <a:ext cx="7148947" cy="370166"/>
          </a:xfrm>
        </p:spPr>
        <p:txBody>
          <a:bodyPr rtlCol="0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Parcerias do Terceiro Setor 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8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>
            <a:off x="684000" y="1856192"/>
            <a:ext cx="4337581" cy="57137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E51A39FF-A6FF-4455-913B-AE779B9EA54C}"/>
              </a:ext>
            </a:extLst>
          </p:cNvPr>
          <p:cNvSpPr txBox="1"/>
          <p:nvPr/>
        </p:nvSpPr>
        <p:spPr>
          <a:xfrm>
            <a:off x="1099637" y="3225164"/>
            <a:ext cx="376792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Federal 9.637- 1998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Municipal 14.132 – 2006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Decreto 49.523 2008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Decreto Municipal 52.828 - 2011</a:t>
            </a:r>
          </a:p>
          <a:p>
            <a:pPr rtl="0"/>
            <a:endParaRPr lang="pt-BR" sz="1400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F83A80-5019-4C4A-99F3-19DA02611297}"/>
              </a:ext>
            </a:extLst>
          </p:cNvPr>
          <p:cNvSpPr txBox="1"/>
          <p:nvPr/>
        </p:nvSpPr>
        <p:spPr>
          <a:xfrm>
            <a:off x="7033490" y="3225164"/>
            <a:ext cx="34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MROSC – Marco Regulatório Organização da Sociedade Civil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 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Lei 13.019/2014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130E44-95FD-42CC-B816-722E1E54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963" y="4711146"/>
            <a:ext cx="1801092" cy="180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14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307" y="164969"/>
            <a:ext cx="11832000" cy="6513922"/>
          </a:xfrm>
          <a:prstGeom prst="rect">
            <a:avLst/>
          </a:prstGeom>
          <a:solidFill>
            <a:schemeClr val="bg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Monitoramento e Avaliação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9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8" y="1254187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5" name="Caixa de texto 12">
            <a:extLst>
              <a:ext uri="{FF2B5EF4-FFF2-40B4-BE49-F238E27FC236}">
                <a16:creationId xmlns:a16="http://schemas.microsoft.com/office/drawing/2014/main" id="{94B012F5-A643-47C1-A110-4F24BB2F297F}"/>
              </a:ext>
            </a:extLst>
          </p:cNvPr>
          <p:cNvSpPr txBox="1"/>
          <p:nvPr/>
        </p:nvSpPr>
        <p:spPr>
          <a:xfrm>
            <a:off x="1070579" y="2231123"/>
            <a:ext cx="3767927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Previsto no Edital e no CG assinado; 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Prever o período de sub-rogação legal em meses descrito no Edital;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Prever a Cessão de funcionários Públicos; RH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Regulamento de Compras aprovado através da assessoria jurídica, como também o conselho de administração da OS e publicizado pela ADM; </a:t>
            </a:r>
          </a:p>
          <a:p>
            <a:pPr rtl="0"/>
            <a:endParaRPr lang="pt-BR" sz="1400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Caixa de texto 12">
            <a:extLst>
              <a:ext uri="{FF2B5EF4-FFF2-40B4-BE49-F238E27FC236}">
                <a16:creationId xmlns:a16="http://schemas.microsoft.com/office/drawing/2014/main" id="{D77E1D07-D52C-4F99-A2CD-124CA652431E}"/>
              </a:ext>
            </a:extLst>
          </p:cNvPr>
          <p:cNvSpPr txBox="1"/>
          <p:nvPr/>
        </p:nvSpPr>
        <p:spPr>
          <a:xfrm>
            <a:off x="7063143" y="1797261"/>
            <a:ext cx="3767927" cy="4647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Indicadores de Qualitativos;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Indicadores de Quantitativos;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Mensuração do recurso humano previsto para atuar na parceria; 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Envolver Administração Publica local para fiscalizar o parceiro; 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Realizar instrumentos para boa gestão e fiscalização; 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latin typeface="+mj-lt"/>
              </a:rPr>
              <a:t>Accountability</a:t>
            </a:r>
            <a:r>
              <a:rPr lang="pt-BR" dirty="0">
                <a:latin typeface="+mj-lt"/>
              </a:rPr>
              <a:t>;</a:t>
            </a:r>
            <a:br>
              <a:rPr lang="pt-BR" dirty="0">
                <a:latin typeface="+mj-lt"/>
              </a:rPr>
            </a:br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Sistema de Informação.</a:t>
            </a:r>
          </a:p>
          <a:p>
            <a:pPr rtl="0"/>
            <a:endParaRPr lang="pt-BR" sz="1400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5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7485_TF00450287.potx" id="{814D308D-9714-4366-95F6-F5AC3AF417DF}" vid="{3CF6833A-9199-401F-BA88-00AE8E801A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d6f1640-4d17-423e-b3dc-b31c827a9e67" xsi:nil="true"/>
    <lcf76f155ced4ddcb4097134ff3c332f xmlns="8d6f1640-4d17-423e-b3dc-b31c827a9e67">
      <Terms xmlns="http://schemas.microsoft.com/office/infopath/2007/PartnerControls"/>
    </lcf76f155ced4ddcb4097134ff3c332f>
    <TaxCatchAll xmlns="b7465507-ed39-44f7-b27e-edf0fc3600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A9EBC01CEF943947A68EE057D3CDF" ma:contentTypeVersion="17" ma:contentTypeDescription="Crie um novo documento." ma:contentTypeScope="" ma:versionID="00a65eb2b53916267caf2d3b0afe38a2">
  <xsd:schema xmlns:xsd="http://www.w3.org/2001/XMLSchema" xmlns:xs="http://www.w3.org/2001/XMLSchema" xmlns:p="http://schemas.microsoft.com/office/2006/metadata/properties" xmlns:ns2="8d6f1640-4d17-423e-b3dc-b31c827a9e67" xmlns:ns3="b7465507-ed39-44f7-b27e-edf0fc3600e1" targetNamespace="http://schemas.microsoft.com/office/2006/metadata/properties" ma:root="true" ma:fieldsID="9536145989c3d934809786e1de8c8d7f" ns2:_="" ns3:_="">
    <xsd:import namespace="8d6f1640-4d17-423e-b3dc-b31c827a9e67"/>
    <xsd:import namespace="b7465507-ed39-44f7-b27e-edf0fc360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1640-4d17-423e-b3dc-b31c827a9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5507-ed39-44f7-b27e-edf0fc360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e12f01-79ed-4051-98e9-1cb0cccc255a}" ma:internalName="TaxCatchAll" ma:showField="CatchAllData" ma:web="b7465507-ed39-44f7-b27e-edf0fc360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3DD22B9-B341-42DD-B86F-B878779C51CE}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consultório de assistência médica</Template>
  <TotalTime>102</TotalTime>
  <Words>1147</Words>
  <Application>Microsoft Office PowerPoint</Application>
  <PresentationFormat>Widescreen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</vt:lpstr>
      <vt:lpstr>Calibri</vt:lpstr>
      <vt:lpstr>Courier New</vt:lpstr>
      <vt:lpstr>Gill Sans MT</vt:lpstr>
      <vt:lpstr>Tema do Office</vt:lpstr>
      <vt:lpstr>contratualizações Organização Social </vt:lpstr>
      <vt:lpstr>Regulamentação Legislativa – Marco Legal</vt:lpstr>
      <vt:lpstr>Chamamento Público da Municipalidade de São Paulo </vt:lpstr>
      <vt:lpstr>Decreto PMSP nº 49.523 de 27 de maio de 2008</vt:lpstr>
      <vt:lpstr>Atos do agente público, em prol Chamamento Público</vt:lpstr>
      <vt:lpstr>Comissão Especial de Seleção </vt:lpstr>
      <vt:lpstr>Processo do Chamamento Público aberto no SEI </vt:lpstr>
      <vt:lpstr>Parcerias do Terceiro Setor </vt:lpstr>
      <vt:lpstr>Monitoramento e Avaliação </vt:lpstr>
      <vt:lpstr>Recurso Humano Permanente </vt:lpstr>
      <vt:lpstr>PUBLICIDADE</vt:lpstr>
      <vt:lpstr>Articulação Interligada com as seis Coordenadorias Regionais e Supervisores </vt:lpstr>
      <vt:lpstr>Articulação Interligada com as seis Coordenadorias Regionais e Supervisores </vt:lpstr>
      <vt:lpstr>Apresentação do PowerPoint</vt:lpstr>
      <vt:lpstr>Responder aos Órgãos de Controle (TCM,  MPESP,  CGM,  MPT,  entre outros. )</vt:lpstr>
      <vt:lpstr>ESTUDO DE CASO </vt:lpstr>
      <vt:lpstr> 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contratualizações Organização Social</dc:title>
  <dc:creator>Nayara Lopes Gonçalves</dc:creator>
  <cp:lastModifiedBy>katia regina dos santos mello maia</cp:lastModifiedBy>
  <cp:revision>2</cp:revision>
  <dcterms:created xsi:type="dcterms:W3CDTF">2023-10-23T19:59:18Z</dcterms:created>
  <dcterms:modified xsi:type="dcterms:W3CDTF">2023-10-23T21:51:52Z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0x0101005B6A9EBC01CEF943947A68EE057D3CDF</vt:lpwstr>
  </property>
</Properties>
</file>