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13"/>
  </p:notesMasterIdLst>
  <p:handoutMasterIdLst>
    <p:handoutMasterId r:id="rId14"/>
  </p:handoutMasterIdLst>
  <p:sldIdLst>
    <p:sldId id="914" r:id="rId3"/>
    <p:sldId id="902" r:id="rId4"/>
    <p:sldId id="906" r:id="rId5"/>
    <p:sldId id="913" r:id="rId6"/>
    <p:sldId id="903" r:id="rId7"/>
    <p:sldId id="908" r:id="rId8"/>
    <p:sldId id="909" r:id="rId9"/>
    <p:sldId id="901" r:id="rId10"/>
    <p:sldId id="910" r:id="rId11"/>
    <p:sldId id="911" r:id="rId12"/>
  </p:sldIdLst>
  <p:sldSz cx="9144000" cy="5143500" type="screen16x9"/>
  <p:notesSz cx="6819900" cy="9931400"/>
  <p:defaultTextStyle>
    <a:defPPr>
      <a:defRPr lang="pt-BR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120" userDrawn="1">
          <p15:clr>
            <a:srgbClr val="A4A3A4"/>
          </p15:clr>
        </p15:guide>
        <p15:guide id="2" pos="2871" userDrawn="1">
          <p15:clr>
            <a:srgbClr val="A4A3A4"/>
          </p15:clr>
        </p15:guide>
        <p15:guide id="3" pos="3982" userDrawn="1">
          <p15:clr>
            <a:srgbClr val="A4A3A4"/>
          </p15:clr>
        </p15:guide>
        <p15:guide id="4" pos="308" userDrawn="1">
          <p15:clr>
            <a:srgbClr val="A4A3A4"/>
          </p15:clr>
        </p15:guide>
        <p15:guide id="5" pos="5932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orient="horz" pos="1956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4133">
          <p15:clr>
            <a:srgbClr val="A4A3A4"/>
          </p15:clr>
        </p15:guide>
        <p15:guide id="11" orient="horz" pos="663">
          <p15:clr>
            <a:srgbClr val="A4A3A4"/>
          </p15:clr>
        </p15:guide>
        <p15:guide id="12" orient="horz" pos="935" userDrawn="1">
          <p15:clr>
            <a:srgbClr val="A4A3A4"/>
          </p15:clr>
        </p15:guide>
        <p15:guide id="13" orient="horz" pos="804">
          <p15:clr>
            <a:srgbClr val="A4A3A4"/>
          </p15:clr>
        </p15:guide>
        <p15:guide id="14" orient="horz" pos="1030">
          <p15:clr>
            <a:srgbClr val="A4A3A4"/>
          </p15:clr>
        </p15:guide>
        <p15:guide id="15" orient="horz" pos="1620">
          <p15:clr>
            <a:srgbClr val="A4A3A4"/>
          </p15:clr>
        </p15:guide>
        <p15:guide id="16" orient="horz" pos="2051">
          <p15:clr>
            <a:srgbClr val="A4A3A4"/>
          </p15:clr>
        </p15:guide>
        <p15:guide id="17" orient="horz" pos="3100">
          <p15:clr>
            <a:srgbClr val="A4A3A4"/>
          </p15:clr>
        </p15:guide>
        <p15:guide id="18" orient="horz" pos="497">
          <p15:clr>
            <a:srgbClr val="A4A3A4"/>
          </p15:clr>
        </p15:guide>
        <p15:guide id="19" orient="horz" pos="701">
          <p15:clr>
            <a:srgbClr val="A4A3A4"/>
          </p15:clr>
        </p15:guide>
        <p15:guide id="20" pos="2925">
          <p15:clr>
            <a:srgbClr val="A4A3A4"/>
          </p15:clr>
        </p15:guide>
        <p15:guide id="21" pos="1338">
          <p15:clr>
            <a:srgbClr val="A4A3A4"/>
          </p15:clr>
        </p15:guide>
        <p15:guide id="22" pos="4944">
          <p15:clr>
            <a:srgbClr val="A4A3A4"/>
          </p15:clr>
        </p15:guide>
        <p15:guide id="23" pos="295">
          <p15:clr>
            <a:srgbClr val="A4A3A4"/>
          </p15:clr>
        </p15:guide>
        <p15:guide id="24" pos="5511">
          <p15:clr>
            <a:srgbClr val="A4A3A4"/>
          </p15:clr>
        </p15:guide>
        <p15:guide id="25" orient="horz" pos="1756">
          <p15:clr>
            <a:srgbClr val="A4A3A4"/>
          </p15:clr>
        </p15:guide>
        <p15:guide id="26" pos="3674">
          <p15:clr>
            <a:srgbClr val="A4A3A4"/>
          </p15:clr>
        </p15:guide>
        <p15:guide id="27" pos="2903">
          <p15:clr>
            <a:srgbClr val="A4A3A4"/>
          </p15:clr>
        </p15:guide>
        <p15:guide id="28" pos="589">
          <p15:clr>
            <a:srgbClr val="A4A3A4"/>
          </p15:clr>
        </p15:guide>
        <p15:guide id="29" pos="816">
          <p15:clr>
            <a:srgbClr val="A4A3A4"/>
          </p15:clr>
        </p15:guide>
        <p15:guide id="30" pos="5488">
          <p15:clr>
            <a:srgbClr val="A4A3A4"/>
          </p15:clr>
        </p15:guide>
        <p15:guide id="31" pos="226">
          <p15:clr>
            <a:srgbClr val="A4A3A4"/>
          </p15:clr>
        </p15:guide>
        <p15:guide id="32" pos="5670">
          <p15:clr>
            <a:srgbClr val="A4A3A4"/>
          </p15:clr>
        </p15:guide>
        <p15:guide id="33" orient="horz" pos="7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61">
          <p15:clr>
            <a:srgbClr val="A4A3A4"/>
          </p15:clr>
        </p15:guide>
        <p15:guide id="3" pos="2142">
          <p15:clr>
            <a:srgbClr val="A4A3A4"/>
          </p15:clr>
        </p15:guide>
        <p15:guide id="4" orient="horz" pos="3129">
          <p15:clr>
            <a:srgbClr val="A4A3A4"/>
          </p15:clr>
        </p15:guide>
        <p15:guide id="5" pos="2168">
          <p15:clr>
            <a:srgbClr val="A4A3A4"/>
          </p15:clr>
        </p15:guide>
        <p15:guide id="6" pos="214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dor" initials="A" lastIdx="7" clrIdx="0"/>
  <p:cmAuthor id="1" name="Larissa Diana Michelam" initials="LDM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FF"/>
    <a:srgbClr val="FFFF00"/>
    <a:srgbClr val="008000"/>
    <a:srgbClr val="CC6600"/>
    <a:srgbClr val="FFCC99"/>
    <a:srgbClr val="FFCC00"/>
    <a:srgbClr val="8DB5D9"/>
    <a:srgbClr val="6699FF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9" autoAdjust="0"/>
    <p:restoredTop sz="67004" autoAdjust="0"/>
  </p:normalViewPr>
  <p:slideViewPr>
    <p:cSldViewPr>
      <p:cViewPr varScale="1">
        <p:scale>
          <a:sx n="155" d="100"/>
          <a:sy n="155" d="100"/>
        </p:scale>
        <p:origin x="-750" y="-96"/>
      </p:cViewPr>
      <p:guideLst>
        <p:guide orient="horz" pos="981"/>
        <p:guide orient="horz" pos="1956"/>
        <p:guide orient="horz" pos="2160"/>
        <p:guide orient="horz" pos="3997"/>
        <p:guide orient="horz" pos="4133"/>
        <p:guide orient="horz" pos="663"/>
        <p:guide orient="horz" pos="935"/>
        <p:guide orient="horz" pos="804"/>
        <p:guide orient="horz" pos="1030"/>
        <p:guide orient="horz" pos="1620"/>
        <p:guide orient="horz" pos="2051"/>
        <p:guide orient="horz" pos="3100"/>
        <p:guide orient="horz" pos="497"/>
        <p:guide orient="horz" pos="701"/>
        <p:guide orient="horz" pos="1756"/>
        <p:guide orient="horz" pos="781"/>
        <p:guide pos="3120"/>
        <p:guide pos="2871"/>
        <p:guide pos="3982"/>
        <p:guide pos="308"/>
        <p:guide pos="5932"/>
        <p:guide pos="2925"/>
        <p:guide pos="1338"/>
        <p:guide pos="4944"/>
        <p:guide pos="295"/>
        <p:guide pos="5511"/>
        <p:guide pos="3674"/>
        <p:guide pos="2903"/>
        <p:guide pos="589"/>
        <p:guide pos="816"/>
        <p:guide pos="5488"/>
        <p:guide pos="226"/>
        <p:guide pos="5670"/>
      </p:guideLst>
    </p:cSldViewPr>
  </p:slideViewPr>
  <p:outlineViewPr>
    <p:cViewPr>
      <p:scale>
        <a:sx n="33" d="100"/>
        <a:sy n="33" d="100"/>
      </p:scale>
      <p:origin x="0" y="-2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90" y="-96"/>
      </p:cViewPr>
      <p:guideLst>
        <p:guide orient="horz" pos="3127"/>
        <p:guide orient="horz" pos="3129"/>
        <p:guide pos="2161"/>
        <p:guide pos="2142"/>
        <p:guide pos="2168"/>
        <p:guide pos="214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3" y="0"/>
            <a:ext cx="2955290" cy="496570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38B04A91-8B8A-4D3A-BC45-5215C758400D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55290" cy="496570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3" y="9433107"/>
            <a:ext cx="2955290" cy="496570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152D3383-66C5-405D-ABA1-86476F1B94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315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6570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6570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32220054-FD20-4A59-999C-AB1770D4F193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1" y="4717422"/>
            <a:ext cx="5455920" cy="4469130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55290" cy="496570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3" y="9433107"/>
            <a:ext cx="2955290" cy="496570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CB1E0889-9489-4F9F-80A5-5F7C147AFD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567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ória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9111" b="71667" l="60688" r="82637">
                        <a14:foregroundMark x1="79130" y1="44778" x2="79130" y2="44778"/>
                        <a14:foregroundMark x1="80040" y1="46000" x2="80040" y2="46000"/>
                        <a14:foregroundMark x1="80378" y1="47444" x2="80378" y2="47444"/>
                        <a14:foregroundMark x1="80411" y1="47889" x2="79164" y2="44889"/>
                        <a14:foregroundMark x1="80411" y1="47333" x2="79771" y2="44889"/>
                        <a14:foregroundMark x1="74073" y1="41889" x2="76467" y2="41889"/>
                        <a14:backgroundMark x1="77815" y1="38778" x2="81490" y2="46444"/>
                        <a14:backgroundMark x1="75388" y1="31333" x2="81187" y2="38556"/>
                        <a14:backgroundMark x1="80411" y1="45000" x2="81018" y2="48333"/>
                        <a14:backgroundMark x1="63655" y1="40333" x2="64599" y2="40444"/>
                        <a14:backgroundMark x1="68712" y1="40000" x2="68712" y2="40000"/>
                        <a14:backgroundMark x1="69454" y1="40333" x2="69454" y2="40333"/>
                        <a14:backgroundMark x1="68240" y1="40000" x2="68240" y2="40000"/>
                        <a14:backgroundMark x1="67734" y1="40222" x2="67734" y2="40222"/>
                        <a14:backgroundMark x1="66858" y1="39778" x2="66858" y2="39778"/>
                        <a14:backgroundMark x1="72859" y1="41778" x2="72859" y2="41778"/>
                        <a14:backgroundMark x1="73129" y1="40778" x2="73129" y2="40778"/>
                        <a14:backgroundMark x1="73668" y1="40333" x2="73668" y2="40333"/>
                        <a14:backgroundMark x1="72084" y1="40222" x2="72084" y2="40222"/>
                        <a14:backgroundMark x1="75287" y1="40333" x2="75287" y2="40333"/>
                        <a14:backgroundMark x1="75860" y1="40000" x2="75860" y2="40000"/>
                        <a14:backgroundMark x1="76433" y1="40000" x2="77006" y2="39889"/>
                        <a14:backgroundMark x1="75421" y1="43333" x2="75421" y2="43333"/>
                        <a14:backgroundMark x1="75691" y1="43778" x2="75421" y2="42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93" t="11959" r="18745" b="30332"/>
          <a:stretch/>
        </p:blipFill>
        <p:spPr bwMode="auto">
          <a:xfrm>
            <a:off x="-508" y="-2828850"/>
            <a:ext cx="9179335" cy="79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 userDrawn="1"/>
        </p:nvSpPr>
        <p:spPr>
          <a:xfrm>
            <a:off x="8244407" y="4927979"/>
            <a:ext cx="11161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Imagem Ilustrativa</a:t>
            </a:r>
          </a:p>
        </p:txBody>
      </p:sp>
      <p:grpSp>
        <p:nvGrpSpPr>
          <p:cNvPr id="6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 userDrawn="1"/>
        </p:nvGrpSpPr>
        <p:grpSpPr>
          <a:xfrm>
            <a:off x="7056276" y="51470"/>
            <a:ext cx="2376264" cy="1044116"/>
            <a:chOff x="7452320" y="51470"/>
            <a:chExt cx="1512168" cy="63690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40558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059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075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042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296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765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96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 userDrawn="1"/>
        </p:nvSpPr>
        <p:spPr>
          <a:xfrm>
            <a:off x="-26916" y="4914900"/>
            <a:ext cx="8595360" cy="228600"/>
          </a:xfrm>
          <a:custGeom>
            <a:avLst/>
            <a:gdLst>
              <a:gd name="connsiteX0" fmla="*/ 9311640 w 9311640"/>
              <a:gd name="connsiteY0" fmla="*/ 297180 h 304800"/>
              <a:gd name="connsiteX1" fmla="*/ 9105900 w 9311640"/>
              <a:gd name="connsiteY1" fmla="*/ 0 h 304800"/>
              <a:gd name="connsiteX2" fmla="*/ 0 w 9311640"/>
              <a:gd name="connsiteY2" fmla="*/ 0 h 304800"/>
              <a:gd name="connsiteX3" fmla="*/ 0 w 9311640"/>
              <a:gd name="connsiteY3" fmla="*/ 304800 h 304800"/>
              <a:gd name="connsiteX4" fmla="*/ 9311640 w 9311640"/>
              <a:gd name="connsiteY4" fmla="*/ 29718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1640" h="304800">
                <a:moveTo>
                  <a:pt x="9311640" y="297180"/>
                </a:moveTo>
                <a:lnTo>
                  <a:pt x="9105900" y="0"/>
                </a:lnTo>
                <a:lnTo>
                  <a:pt x="0" y="0"/>
                </a:lnTo>
                <a:lnTo>
                  <a:pt x="0" y="304800"/>
                </a:lnTo>
                <a:lnTo>
                  <a:pt x="9311640" y="2971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252000" bIns="38963" rtlCol="0" anchor="ctr"/>
          <a:lstStyle/>
          <a:p>
            <a:pPr lvl="0" algn="r"/>
            <a:endParaRPr lang="pt-BR" sz="800" dirty="0">
              <a:solidFill>
                <a:schemeClr val="bg1"/>
              </a:solidFill>
            </a:endParaRPr>
          </a:p>
        </p:txBody>
      </p:sp>
      <p:grpSp>
        <p:nvGrpSpPr>
          <p:cNvPr id="17" name="Grupo 16"/>
          <p:cNvGrpSpPr/>
          <p:nvPr userDrawn="1"/>
        </p:nvGrpSpPr>
        <p:grpSpPr>
          <a:xfrm>
            <a:off x="0" y="189972"/>
            <a:ext cx="7430270" cy="486202"/>
            <a:chOff x="0" y="1628490"/>
            <a:chExt cx="8049459" cy="648269"/>
          </a:xfrm>
        </p:grpSpPr>
        <p:sp>
          <p:nvSpPr>
            <p:cNvPr id="16" name="Forma livre 15"/>
            <p:cNvSpPr/>
            <p:nvPr userDrawn="1"/>
          </p:nvSpPr>
          <p:spPr>
            <a:xfrm>
              <a:off x="3511578" y="1628490"/>
              <a:ext cx="4537881" cy="648269"/>
            </a:xfrm>
            <a:custGeom>
              <a:avLst/>
              <a:gdLst/>
              <a:ahLst/>
              <a:cxnLst/>
              <a:rect l="l" t="t" r="r" b="b"/>
              <a:pathLst>
                <a:path w="4537881" h="648269">
                  <a:moveTo>
                    <a:pt x="0" y="0"/>
                  </a:moveTo>
                  <a:lnTo>
                    <a:pt x="4107284" y="0"/>
                  </a:lnTo>
                  <a:lnTo>
                    <a:pt x="4537881" y="648269"/>
                  </a:lnTo>
                  <a:lnTo>
                    <a:pt x="0" y="6482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600" dirty="0"/>
            </a:p>
          </p:txBody>
        </p:sp>
        <p:sp>
          <p:nvSpPr>
            <p:cNvPr id="14" name="Retângulo 13"/>
            <p:cNvSpPr/>
            <p:nvPr userDrawn="1"/>
          </p:nvSpPr>
          <p:spPr>
            <a:xfrm>
              <a:off x="0" y="1628490"/>
              <a:ext cx="3980892" cy="6482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Rectangle 31"/>
          <p:cNvSpPr>
            <a:spLocks noChangeArrowheads="1"/>
          </p:cNvSpPr>
          <p:nvPr userDrawn="1"/>
        </p:nvSpPr>
        <p:spPr bwMode="auto">
          <a:xfrm>
            <a:off x="1348258" y="4943185"/>
            <a:ext cx="7013211" cy="20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698" tIns="39883" rIns="76698" bIns="39883" anchor="t">
            <a:prstTxWarp prst="textNoShape">
              <a:avLst/>
            </a:prstTxWarp>
            <a:spAutoFit/>
          </a:bodyPr>
          <a:lstStyle/>
          <a:p>
            <a:pPr marL="0" marR="0" indent="0" algn="r" defTabSz="871937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bg1"/>
              </a:buClr>
              <a:buSzTx/>
              <a:buFont typeface="Symbol" charset="2"/>
              <a:buNone/>
              <a:tabLst/>
              <a:defRPr/>
            </a:pPr>
            <a:endParaRPr lang="en-US" sz="900" b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orma livre 14"/>
          <p:cNvSpPr/>
          <p:nvPr userDrawn="1"/>
        </p:nvSpPr>
        <p:spPr>
          <a:xfrm>
            <a:off x="-4882" y="123478"/>
            <a:ext cx="3024000" cy="486202"/>
          </a:xfrm>
          <a:custGeom>
            <a:avLst/>
            <a:gdLst/>
            <a:ahLst/>
            <a:cxnLst/>
            <a:rect l="l" t="t" r="r" b="b"/>
            <a:pathLst>
              <a:path w="4537881" h="648269">
                <a:moveTo>
                  <a:pt x="0" y="0"/>
                </a:moveTo>
                <a:lnTo>
                  <a:pt x="4107284" y="0"/>
                </a:lnTo>
                <a:lnTo>
                  <a:pt x="4537881" y="648269"/>
                </a:lnTo>
                <a:lnTo>
                  <a:pt x="0" y="6482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pt-BR" sz="4600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6300192" y="12347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MISSÃO</a:t>
            </a:r>
            <a:r>
              <a:rPr lang="pt-BR" sz="1100" b="1" baseline="0" dirty="0">
                <a:solidFill>
                  <a:schemeClr val="accent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BIRD</a:t>
            </a:r>
          </a:p>
          <a:p>
            <a:pPr algn="ctr"/>
            <a:r>
              <a:rPr lang="pt-BR" sz="1100" b="1" baseline="0" dirty="0">
                <a:solidFill>
                  <a:schemeClr val="accent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BRT CORREDOR ARICANDUVA</a:t>
            </a:r>
          </a:p>
          <a:p>
            <a:pPr algn="ctr"/>
            <a:r>
              <a:rPr lang="pt-BR" sz="1000" baseline="0" dirty="0">
                <a:latin typeface="Agency FB" panose="020B0503020202020204" pitchFamily="34" charset="0"/>
                <a:cs typeface="Arial" panose="020B0604020202020204" pitchFamily="34" charset="0"/>
              </a:rPr>
              <a:t>16 A 18 DE NOVEMBRO - 2021</a:t>
            </a:r>
            <a:endParaRPr lang="pt-BR" sz="1000" dirty="0"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hf hdr="0"/>
  <p:extLst>
    <p:ext uri="{DCECCB84-F9BA-43D5-87BE-67443E8EF086}">
      <p15:sldGuideLst xmlns:p15="http://schemas.microsoft.com/office/powerpoint/2012/main" xmlns="">
        <p15:guide id="17" pos="3120">
          <p15:clr>
            <a:srgbClr val="FBAE40"/>
          </p15:clr>
        </p15:guide>
        <p15:guide id="18" pos="308">
          <p15:clr>
            <a:srgbClr val="FBAE40"/>
          </p15:clr>
        </p15:guide>
        <p15:guide id="19" pos="5932">
          <p15:clr>
            <a:srgbClr val="FBAE40"/>
          </p15:clr>
        </p15:guide>
        <p15:guide id="20" orient="horz" pos="981">
          <p15:clr>
            <a:srgbClr val="FBAE40"/>
          </p15:clr>
        </p15:guide>
        <p15:guide id="21" pos="2871">
          <p15:clr>
            <a:srgbClr val="FBAE40"/>
          </p15:clr>
        </p15:guide>
        <p15:guide id="22" pos="3369">
          <p15:clr>
            <a:srgbClr val="FBAE40"/>
          </p15:clr>
        </p15:guide>
        <p15:guide id="23" orient="horz" pos="1207">
          <p15:clr>
            <a:srgbClr val="FBAE40"/>
          </p15:clr>
        </p15:guide>
        <p15:guide id="24" orient="horz" pos="3997">
          <p15:clr>
            <a:srgbClr val="FBAE40"/>
          </p15:clr>
        </p15:guide>
        <p15:guide id="25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62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009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300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562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954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182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057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</p:sldLayoutIdLst>
  <p:hf hdr="0"/>
  <p:txStyles>
    <p:titleStyle>
      <a:lvl1pPr algn="l" defTabSz="779252" rtl="0" eaLnBrk="1" latinLnBrk="0" hangingPunct="1">
        <a:spcBef>
          <a:spcPct val="0"/>
        </a:spcBef>
        <a:buNone/>
        <a:defRPr sz="3900" kern="1200" cap="none" spc="-8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2219" indent="-194813" algn="l" defTabSz="7792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76" indent="-194813" algn="l" defTabSz="77925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7" indent="-194813" algn="l" defTabSz="77925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952" indent="-194813" algn="l" defTabSz="77925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24728" indent="-194813" algn="l" defTabSz="77925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80578" indent="-155850" algn="l" defTabSz="7792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36429" indent="-155850" algn="l" defTabSz="77925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79" indent="-155850" algn="l" defTabSz="77925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948129" indent="-155850" algn="l" defTabSz="77925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11FD-0BAC-4D7C-98FA-7DC70A38CDE5}" type="datetimeFigureOut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4030-69FF-4239-B168-D12E415458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622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49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120359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Em andamento:</a:t>
            </a:r>
            <a:endParaRPr lang="pt-BR" sz="1800" dirty="0"/>
          </a:p>
          <a:p>
            <a:pPr algn="just"/>
            <a:r>
              <a:rPr lang="pt-BR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Projeto Básico Geométrico do Trecho 3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Projeto Básico de Arquitetura de Paradas dos Trechos 2 e 3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Serviços de Sondagem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Projeto Básico de Drenagem 1, 2 e 3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Projeto Básico de Pavimentação 1, 2 e 3 </a:t>
            </a:r>
          </a:p>
        </p:txBody>
      </p:sp>
    </p:spTree>
    <p:extLst>
      <p:ext uri="{BB962C8B-B14F-4D97-AF65-F5344CB8AC3E}">
        <p14:creationId xmlns:p14="http://schemas.microsoft.com/office/powerpoint/2010/main" xmlns="" val="297298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71550"/>
            <a:ext cx="5849896" cy="403244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048164" y="904399"/>
            <a:ext cx="2664296" cy="466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defRPr/>
            </a:pPr>
            <a:r>
              <a:rPr lang="pt-BR" sz="1600" b="1" dirty="0"/>
              <a:t>Corredor Aricanduva</a:t>
            </a:r>
            <a:endParaRPr lang="pt-BR" alt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defRPr/>
            </a:pPr>
            <a:r>
              <a:rPr lang="pt-BR" altLang="pt-B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Localização </a:t>
            </a:r>
            <a:r>
              <a:rPr lang="pt-BR" alt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– Zona Leste</a:t>
            </a:r>
          </a:p>
          <a:p>
            <a:pPr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</a:pPr>
            <a:endParaRPr lang="pt-BR" altLang="pt-BR" sz="16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</a:pPr>
            <a:endParaRPr lang="pt-BR" altLang="pt-BR" sz="16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</a:pPr>
            <a:endParaRPr lang="pt-BR" altLang="pt-BR" sz="16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</a:pPr>
            <a:r>
              <a:rPr lang="pt-BR" altLang="pt-BR" sz="1400" dirty="0">
                <a:latin typeface="Arial" pitchFamily="34" charset="0"/>
                <a:ea typeface="Tahoma" pitchFamily="34" charset="0"/>
                <a:cs typeface="Arial" pitchFamily="34" charset="0"/>
              </a:rPr>
              <a:t>Extensão total – 13,6 </a:t>
            </a:r>
            <a:r>
              <a:rPr lang="pt-BR" altLang="pt-BR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km</a:t>
            </a:r>
          </a:p>
          <a:p>
            <a:pPr marL="215894" lvl="0" indent="-215894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Na </a:t>
            </a:r>
            <a:r>
              <a:rPr lang="pt-BR" altLang="pt-BR" sz="1200" dirty="0">
                <a:latin typeface="Arial" pitchFamily="34" charset="0"/>
                <a:ea typeface="Tahoma" pitchFamily="34" charset="0"/>
                <a:cs typeface="Arial" pitchFamily="34" charset="0"/>
              </a:rPr>
              <a:t>Av. Aricanduva – 12 km</a:t>
            </a:r>
          </a:p>
          <a:p>
            <a:pPr marL="215894" lvl="0" indent="-215894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200" dirty="0">
                <a:latin typeface="Arial" pitchFamily="34" charset="0"/>
                <a:ea typeface="Tahoma" pitchFamily="34" charset="0"/>
                <a:cs typeface="Arial" pitchFamily="34" charset="0"/>
              </a:rPr>
              <a:t>Na Av. </a:t>
            </a:r>
            <a:r>
              <a:rPr lang="pt-BR" altLang="pt-BR" sz="1200" dirty="0" err="1">
                <a:latin typeface="Arial" pitchFamily="34" charset="0"/>
                <a:ea typeface="Tahoma" pitchFamily="34" charset="0"/>
                <a:cs typeface="Arial" pitchFamily="34" charset="0"/>
              </a:rPr>
              <a:t>Ragueb</a:t>
            </a:r>
            <a:r>
              <a:rPr lang="pt-BR" altLang="pt-BR" sz="12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pt-BR" altLang="pt-BR" sz="1200" dirty="0" err="1">
                <a:latin typeface="Arial" pitchFamily="34" charset="0"/>
                <a:ea typeface="Tahoma" pitchFamily="34" charset="0"/>
                <a:cs typeface="Arial" pitchFamily="34" charset="0"/>
              </a:rPr>
              <a:t>Chohfi</a:t>
            </a:r>
            <a:r>
              <a:rPr lang="pt-BR" altLang="pt-BR" sz="1200" dirty="0">
                <a:latin typeface="Arial" pitchFamily="34" charset="0"/>
                <a:ea typeface="Tahoma" pitchFamily="34" charset="0"/>
                <a:cs typeface="Arial" pitchFamily="34" charset="0"/>
              </a:rPr>
              <a:t> – 1,6 km</a:t>
            </a:r>
          </a:p>
          <a:p>
            <a:pPr marL="215894" lvl="0" indent="-215894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defRPr/>
            </a:pPr>
            <a:endParaRPr lang="pt-BR" altLang="pt-BR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215894" lvl="0" indent="-215894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Wingdings" panose="05000000000000000000" pitchFamily="2" charset="2"/>
              <a:buChar char="§"/>
              <a:defRPr/>
            </a:pPr>
            <a:endParaRPr lang="pt-BR" altLang="pt-BR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44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grpSp>
        <p:nvGrpSpPr>
          <p:cNvPr id="9" name="Grupo 10"/>
          <p:cNvGrpSpPr/>
          <p:nvPr/>
        </p:nvGrpSpPr>
        <p:grpSpPr>
          <a:xfrm>
            <a:off x="3419872" y="807554"/>
            <a:ext cx="5112568" cy="3960440"/>
            <a:chOff x="2775504" y="612481"/>
            <a:chExt cx="5705524" cy="439085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5504" y="612481"/>
              <a:ext cx="5705524" cy="439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orma livre 10"/>
            <p:cNvSpPr/>
            <p:nvPr/>
          </p:nvSpPr>
          <p:spPr>
            <a:xfrm>
              <a:off x="3425588" y="750627"/>
              <a:ext cx="3937379" cy="3903260"/>
            </a:xfrm>
            <a:custGeom>
              <a:avLst/>
              <a:gdLst>
                <a:gd name="connsiteX0" fmla="*/ 0 w 3937379"/>
                <a:gd name="connsiteY0" fmla="*/ 0 h 3903260"/>
                <a:gd name="connsiteX1" fmla="*/ 34119 w 3937379"/>
                <a:gd name="connsiteY1" fmla="*/ 47767 h 3903260"/>
                <a:gd name="connsiteX2" fmla="*/ 88711 w 3937379"/>
                <a:gd name="connsiteY2" fmla="*/ 177421 h 3903260"/>
                <a:gd name="connsiteX3" fmla="*/ 286603 w 3937379"/>
                <a:gd name="connsiteY3" fmla="*/ 252483 h 3903260"/>
                <a:gd name="connsiteX4" fmla="*/ 450376 w 3937379"/>
                <a:gd name="connsiteY4" fmla="*/ 334370 h 3903260"/>
                <a:gd name="connsiteX5" fmla="*/ 586854 w 3937379"/>
                <a:gd name="connsiteY5" fmla="*/ 313898 h 3903260"/>
                <a:gd name="connsiteX6" fmla="*/ 655093 w 3937379"/>
                <a:gd name="connsiteY6" fmla="*/ 368489 h 3903260"/>
                <a:gd name="connsiteX7" fmla="*/ 743803 w 3937379"/>
                <a:gd name="connsiteY7" fmla="*/ 436728 h 3903260"/>
                <a:gd name="connsiteX8" fmla="*/ 859809 w 3937379"/>
                <a:gd name="connsiteY8" fmla="*/ 477672 h 3903260"/>
                <a:gd name="connsiteX9" fmla="*/ 982639 w 3937379"/>
                <a:gd name="connsiteY9" fmla="*/ 580030 h 3903260"/>
                <a:gd name="connsiteX10" fmla="*/ 1098645 w 3937379"/>
                <a:gd name="connsiteY10" fmla="*/ 675564 h 3903260"/>
                <a:gd name="connsiteX11" fmla="*/ 1139588 w 3937379"/>
                <a:gd name="connsiteY11" fmla="*/ 771098 h 3903260"/>
                <a:gd name="connsiteX12" fmla="*/ 1282890 w 3937379"/>
                <a:gd name="connsiteY12" fmla="*/ 852985 h 3903260"/>
                <a:gd name="connsiteX13" fmla="*/ 1371600 w 3937379"/>
                <a:gd name="connsiteY13" fmla="*/ 907576 h 3903260"/>
                <a:gd name="connsiteX14" fmla="*/ 1433015 w 3937379"/>
                <a:gd name="connsiteY14" fmla="*/ 941695 h 3903260"/>
                <a:gd name="connsiteX15" fmla="*/ 1521725 w 3937379"/>
                <a:gd name="connsiteY15" fmla="*/ 1064525 h 3903260"/>
                <a:gd name="connsiteX16" fmla="*/ 1637731 w 3937379"/>
                <a:gd name="connsiteY16" fmla="*/ 1228298 h 3903260"/>
                <a:gd name="connsiteX17" fmla="*/ 1815152 w 3937379"/>
                <a:gd name="connsiteY17" fmla="*/ 1392072 h 3903260"/>
                <a:gd name="connsiteX18" fmla="*/ 1951630 w 3937379"/>
                <a:gd name="connsiteY18" fmla="*/ 1501254 h 3903260"/>
                <a:gd name="connsiteX19" fmla="*/ 1985749 w 3937379"/>
                <a:gd name="connsiteY19" fmla="*/ 1610436 h 3903260"/>
                <a:gd name="connsiteX20" fmla="*/ 2067636 w 3937379"/>
                <a:gd name="connsiteY20" fmla="*/ 1705970 h 3903260"/>
                <a:gd name="connsiteX21" fmla="*/ 2115403 w 3937379"/>
                <a:gd name="connsiteY21" fmla="*/ 1808328 h 3903260"/>
                <a:gd name="connsiteX22" fmla="*/ 2129051 w 3937379"/>
                <a:gd name="connsiteY22" fmla="*/ 1910686 h 3903260"/>
                <a:gd name="connsiteX23" fmla="*/ 2142699 w 3937379"/>
                <a:gd name="connsiteY23" fmla="*/ 1999397 h 3903260"/>
                <a:gd name="connsiteX24" fmla="*/ 2204113 w 3937379"/>
                <a:gd name="connsiteY24" fmla="*/ 2067636 h 3903260"/>
                <a:gd name="connsiteX25" fmla="*/ 2231409 w 3937379"/>
                <a:gd name="connsiteY25" fmla="*/ 2135874 h 3903260"/>
                <a:gd name="connsiteX26" fmla="*/ 2320119 w 3937379"/>
                <a:gd name="connsiteY26" fmla="*/ 2197289 h 3903260"/>
                <a:gd name="connsiteX27" fmla="*/ 2477069 w 3937379"/>
                <a:gd name="connsiteY27" fmla="*/ 2231409 h 3903260"/>
                <a:gd name="connsiteX28" fmla="*/ 2552131 w 3937379"/>
                <a:gd name="connsiteY28" fmla="*/ 2245057 h 3903260"/>
                <a:gd name="connsiteX29" fmla="*/ 2668137 w 3937379"/>
                <a:gd name="connsiteY29" fmla="*/ 2313295 h 3903260"/>
                <a:gd name="connsiteX30" fmla="*/ 2743200 w 3937379"/>
                <a:gd name="connsiteY30" fmla="*/ 2374710 h 3903260"/>
                <a:gd name="connsiteX31" fmla="*/ 2784143 w 3937379"/>
                <a:gd name="connsiteY31" fmla="*/ 2429301 h 3903260"/>
                <a:gd name="connsiteX32" fmla="*/ 2838734 w 3937379"/>
                <a:gd name="connsiteY32" fmla="*/ 2531660 h 3903260"/>
                <a:gd name="connsiteX33" fmla="*/ 2859206 w 3937379"/>
                <a:gd name="connsiteY33" fmla="*/ 2579427 h 3903260"/>
                <a:gd name="connsiteX34" fmla="*/ 2947916 w 3937379"/>
                <a:gd name="connsiteY34" fmla="*/ 2647666 h 3903260"/>
                <a:gd name="connsiteX35" fmla="*/ 3098042 w 3937379"/>
                <a:gd name="connsiteY35" fmla="*/ 2640842 h 3903260"/>
                <a:gd name="connsiteX36" fmla="*/ 3179928 w 3937379"/>
                <a:gd name="connsiteY36" fmla="*/ 2695433 h 3903260"/>
                <a:gd name="connsiteX37" fmla="*/ 3248167 w 3937379"/>
                <a:gd name="connsiteY37" fmla="*/ 2763672 h 3903260"/>
                <a:gd name="connsiteX38" fmla="*/ 3357349 w 3937379"/>
                <a:gd name="connsiteY38" fmla="*/ 2790967 h 3903260"/>
                <a:gd name="connsiteX39" fmla="*/ 3439236 w 3937379"/>
                <a:gd name="connsiteY39" fmla="*/ 2866030 h 3903260"/>
                <a:gd name="connsiteX40" fmla="*/ 3534770 w 3937379"/>
                <a:gd name="connsiteY40" fmla="*/ 2927445 h 3903260"/>
                <a:gd name="connsiteX41" fmla="*/ 3725839 w 3937379"/>
                <a:gd name="connsiteY41" fmla="*/ 2941092 h 3903260"/>
                <a:gd name="connsiteX42" fmla="*/ 3862316 w 3937379"/>
                <a:gd name="connsiteY42" fmla="*/ 2934269 h 3903260"/>
                <a:gd name="connsiteX43" fmla="*/ 3916908 w 3937379"/>
                <a:gd name="connsiteY43" fmla="*/ 2975212 h 3903260"/>
                <a:gd name="connsiteX44" fmla="*/ 3937379 w 3937379"/>
                <a:gd name="connsiteY44" fmla="*/ 3063922 h 3903260"/>
                <a:gd name="connsiteX45" fmla="*/ 3916908 w 3937379"/>
                <a:gd name="connsiteY45" fmla="*/ 3125337 h 3903260"/>
                <a:gd name="connsiteX46" fmla="*/ 3869140 w 3937379"/>
                <a:gd name="connsiteY46" fmla="*/ 3193576 h 3903260"/>
                <a:gd name="connsiteX47" fmla="*/ 3766782 w 3937379"/>
                <a:gd name="connsiteY47" fmla="*/ 3282286 h 3903260"/>
                <a:gd name="connsiteX48" fmla="*/ 3719015 w 3937379"/>
                <a:gd name="connsiteY48" fmla="*/ 3336877 h 3903260"/>
                <a:gd name="connsiteX49" fmla="*/ 3678072 w 3937379"/>
                <a:gd name="connsiteY49" fmla="*/ 3446060 h 3903260"/>
                <a:gd name="connsiteX50" fmla="*/ 3657600 w 3937379"/>
                <a:gd name="connsiteY50" fmla="*/ 3630304 h 3903260"/>
                <a:gd name="connsiteX51" fmla="*/ 3603009 w 3937379"/>
                <a:gd name="connsiteY51" fmla="*/ 3746310 h 3903260"/>
                <a:gd name="connsiteX52" fmla="*/ 3562066 w 3937379"/>
                <a:gd name="connsiteY52" fmla="*/ 3835021 h 3903260"/>
                <a:gd name="connsiteX53" fmla="*/ 3473355 w 3937379"/>
                <a:gd name="connsiteY53" fmla="*/ 3903260 h 390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37379" h="3903260">
                  <a:moveTo>
                    <a:pt x="0" y="0"/>
                  </a:moveTo>
                  <a:cubicBezTo>
                    <a:pt x="9667" y="9098"/>
                    <a:pt x="19334" y="18197"/>
                    <a:pt x="34119" y="47767"/>
                  </a:cubicBezTo>
                  <a:cubicBezTo>
                    <a:pt x="48904" y="77337"/>
                    <a:pt x="46630" y="143302"/>
                    <a:pt x="88711" y="177421"/>
                  </a:cubicBezTo>
                  <a:cubicBezTo>
                    <a:pt x="130792" y="211540"/>
                    <a:pt x="226326" y="226325"/>
                    <a:pt x="286603" y="252483"/>
                  </a:cubicBezTo>
                  <a:cubicBezTo>
                    <a:pt x="346881" y="278641"/>
                    <a:pt x="400334" y="324134"/>
                    <a:pt x="450376" y="334370"/>
                  </a:cubicBezTo>
                  <a:cubicBezTo>
                    <a:pt x="500418" y="344606"/>
                    <a:pt x="552735" y="308212"/>
                    <a:pt x="586854" y="313898"/>
                  </a:cubicBezTo>
                  <a:cubicBezTo>
                    <a:pt x="620973" y="319584"/>
                    <a:pt x="628935" y="348017"/>
                    <a:pt x="655093" y="368489"/>
                  </a:cubicBezTo>
                  <a:cubicBezTo>
                    <a:pt x="681251" y="388961"/>
                    <a:pt x="709684" y="418531"/>
                    <a:pt x="743803" y="436728"/>
                  </a:cubicBezTo>
                  <a:cubicBezTo>
                    <a:pt x="777922" y="454925"/>
                    <a:pt x="820003" y="453788"/>
                    <a:pt x="859809" y="477672"/>
                  </a:cubicBezTo>
                  <a:cubicBezTo>
                    <a:pt x="899615" y="501556"/>
                    <a:pt x="982639" y="580030"/>
                    <a:pt x="982639" y="580030"/>
                  </a:cubicBezTo>
                  <a:cubicBezTo>
                    <a:pt x="1022445" y="613012"/>
                    <a:pt x="1072487" y="643719"/>
                    <a:pt x="1098645" y="675564"/>
                  </a:cubicBezTo>
                  <a:cubicBezTo>
                    <a:pt x="1124803" y="707409"/>
                    <a:pt x="1108881" y="741528"/>
                    <a:pt x="1139588" y="771098"/>
                  </a:cubicBezTo>
                  <a:cubicBezTo>
                    <a:pt x="1170295" y="800668"/>
                    <a:pt x="1244221" y="830239"/>
                    <a:pt x="1282890" y="852985"/>
                  </a:cubicBezTo>
                  <a:cubicBezTo>
                    <a:pt x="1321559" y="875731"/>
                    <a:pt x="1346579" y="892791"/>
                    <a:pt x="1371600" y="907576"/>
                  </a:cubicBezTo>
                  <a:cubicBezTo>
                    <a:pt x="1396621" y="922361"/>
                    <a:pt x="1407994" y="915537"/>
                    <a:pt x="1433015" y="941695"/>
                  </a:cubicBezTo>
                  <a:cubicBezTo>
                    <a:pt x="1458036" y="967853"/>
                    <a:pt x="1487606" y="1016758"/>
                    <a:pt x="1521725" y="1064525"/>
                  </a:cubicBezTo>
                  <a:cubicBezTo>
                    <a:pt x="1555844" y="1112292"/>
                    <a:pt x="1588827" y="1173707"/>
                    <a:pt x="1637731" y="1228298"/>
                  </a:cubicBezTo>
                  <a:cubicBezTo>
                    <a:pt x="1686636" y="1282889"/>
                    <a:pt x="1762836" y="1346579"/>
                    <a:pt x="1815152" y="1392072"/>
                  </a:cubicBezTo>
                  <a:cubicBezTo>
                    <a:pt x="1867469" y="1437565"/>
                    <a:pt x="1923197" y="1464860"/>
                    <a:pt x="1951630" y="1501254"/>
                  </a:cubicBezTo>
                  <a:cubicBezTo>
                    <a:pt x="1980063" y="1537648"/>
                    <a:pt x="1966415" y="1576317"/>
                    <a:pt x="1985749" y="1610436"/>
                  </a:cubicBezTo>
                  <a:cubicBezTo>
                    <a:pt x="2005083" y="1644555"/>
                    <a:pt x="2046027" y="1672988"/>
                    <a:pt x="2067636" y="1705970"/>
                  </a:cubicBezTo>
                  <a:cubicBezTo>
                    <a:pt x="2089245" y="1738952"/>
                    <a:pt x="2105167" y="1774209"/>
                    <a:pt x="2115403" y="1808328"/>
                  </a:cubicBezTo>
                  <a:cubicBezTo>
                    <a:pt x="2125639" y="1842447"/>
                    <a:pt x="2124502" y="1878841"/>
                    <a:pt x="2129051" y="1910686"/>
                  </a:cubicBezTo>
                  <a:cubicBezTo>
                    <a:pt x="2133600" y="1942531"/>
                    <a:pt x="2130189" y="1973239"/>
                    <a:pt x="2142699" y="1999397"/>
                  </a:cubicBezTo>
                  <a:cubicBezTo>
                    <a:pt x="2155209" y="2025555"/>
                    <a:pt x="2189328" y="2044890"/>
                    <a:pt x="2204113" y="2067636"/>
                  </a:cubicBezTo>
                  <a:cubicBezTo>
                    <a:pt x="2218898" y="2090382"/>
                    <a:pt x="2212075" y="2114265"/>
                    <a:pt x="2231409" y="2135874"/>
                  </a:cubicBezTo>
                  <a:cubicBezTo>
                    <a:pt x="2250743" y="2157483"/>
                    <a:pt x="2279176" y="2181367"/>
                    <a:pt x="2320119" y="2197289"/>
                  </a:cubicBezTo>
                  <a:cubicBezTo>
                    <a:pt x="2361062" y="2213211"/>
                    <a:pt x="2438400" y="2223448"/>
                    <a:pt x="2477069" y="2231409"/>
                  </a:cubicBezTo>
                  <a:cubicBezTo>
                    <a:pt x="2515738" y="2239370"/>
                    <a:pt x="2520286" y="2231409"/>
                    <a:pt x="2552131" y="2245057"/>
                  </a:cubicBezTo>
                  <a:cubicBezTo>
                    <a:pt x="2583976" y="2258705"/>
                    <a:pt x="2636292" y="2291686"/>
                    <a:pt x="2668137" y="2313295"/>
                  </a:cubicBezTo>
                  <a:cubicBezTo>
                    <a:pt x="2699982" y="2334904"/>
                    <a:pt x="2723866" y="2355376"/>
                    <a:pt x="2743200" y="2374710"/>
                  </a:cubicBezTo>
                  <a:cubicBezTo>
                    <a:pt x="2762534" y="2394044"/>
                    <a:pt x="2768221" y="2403143"/>
                    <a:pt x="2784143" y="2429301"/>
                  </a:cubicBezTo>
                  <a:cubicBezTo>
                    <a:pt x="2800065" y="2455459"/>
                    <a:pt x="2826224" y="2506639"/>
                    <a:pt x="2838734" y="2531660"/>
                  </a:cubicBezTo>
                  <a:cubicBezTo>
                    <a:pt x="2851244" y="2556681"/>
                    <a:pt x="2841009" y="2560093"/>
                    <a:pt x="2859206" y="2579427"/>
                  </a:cubicBezTo>
                  <a:cubicBezTo>
                    <a:pt x="2877403" y="2598761"/>
                    <a:pt x="2908110" y="2637430"/>
                    <a:pt x="2947916" y="2647666"/>
                  </a:cubicBezTo>
                  <a:cubicBezTo>
                    <a:pt x="2987722" y="2657902"/>
                    <a:pt x="3059373" y="2632881"/>
                    <a:pt x="3098042" y="2640842"/>
                  </a:cubicBezTo>
                  <a:cubicBezTo>
                    <a:pt x="3136711" y="2648803"/>
                    <a:pt x="3154907" y="2674961"/>
                    <a:pt x="3179928" y="2695433"/>
                  </a:cubicBezTo>
                  <a:cubicBezTo>
                    <a:pt x="3204949" y="2715905"/>
                    <a:pt x="3218597" y="2747750"/>
                    <a:pt x="3248167" y="2763672"/>
                  </a:cubicBezTo>
                  <a:cubicBezTo>
                    <a:pt x="3277737" y="2779594"/>
                    <a:pt x="3325504" y="2773907"/>
                    <a:pt x="3357349" y="2790967"/>
                  </a:cubicBezTo>
                  <a:cubicBezTo>
                    <a:pt x="3389194" y="2808027"/>
                    <a:pt x="3409666" y="2843284"/>
                    <a:pt x="3439236" y="2866030"/>
                  </a:cubicBezTo>
                  <a:cubicBezTo>
                    <a:pt x="3468806" y="2888776"/>
                    <a:pt x="3487003" y="2914935"/>
                    <a:pt x="3534770" y="2927445"/>
                  </a:cubicBezTo>
                  <a:cubicBezTo>
                    <a:pt x="3582537" y="2939955"/>
                    <a:pt x="3671248" y="2939955"/>
                    <a:pt x="3725839" y="2941092"/>
                  </a:cubicBezTo>
                  <a:cubicBezTo>
                    <a:pt x="3780430" y="2942229"/>
                    <a:pt x="3830471" y="2928582"/>
                    <a:pt x="3862316" y="2934269"/>
                  </a:cubicBezTo>
                  <a:cubicBezTo>
                    <a:pt x="3894161" y="2939956"/>
                    <a:pt x="3904398" y="2953603"/>
                    <a:pt x="3916908" y="2975212"/>
                  </a:cubicBezTo>
                  <a:cubicBezTo>
                    <a:pt x="3929418" y="2996821"/>
                    <a:pt x="3937379" y="3038901"/>
                    <a:pt x="3937379" y="3063922"/>
                  </a:cubicBezTo>
                  <a:cubicBezTo>
                    <a:pt x="3937379" y="3088943"/>
                    <a:pt x="3928281" y="3103728"/>
                    <a:pt x="3916908" y="3125337"/>
                  </a:cubicBezTo>
                  <a:cubicBezTo>
                    <a:pt x="3905535" y="3146946"/>
                    <a:pt x="3894161" y="3167418"/>
                    <a:pt x="3869140" y="3193576"/>
                  </a:cubicBezTo>
                  <a:cubicBezTo>
                    <a:pt x="3844119" y="3219734"/>
                    <a:pt x="3791803" y="3258403"/>
                    <a:pt x="3766782" y="3282286"/>
                  </a:cubicBezTo>
                  <a:cubicBezTo>
                    <a:pt x="3741761" y="3306169"/>
                    <a:pt x="3733800" y="3309581"/>
                    <a:pt x="3719015" y="3336877"/>
                  </a:cubicBezTo>
                  <a:cubicBezTo>
                    <a:pt x="3704230" y="3364173"/>
                    <a:pt x="3688308" y="3397156"/>
                    <a:pt x="3678072" y="3446060"/>
                  </a:cubicBezTo>
                  <a:cubicBezTo>
                    <a:pt x="3667836" y="3494964"/>
                    <a:pt x="3670110" y="3580263"/>
                    <a:pt x="3657600" y="3630304"/>
                  </a:cubicBezTo>
                  <a:cubicBezTo>
                    <a:pt x="3645090" y="3680345"/>
                    <a:pt x="3618931" y="3712191"/>
                    <a:pt x="3603009" y="3746310"/>
                  </a:cubicBezTo>
                  <a:cubicBezTo>
                    <a:pt x="3587087" y="3780429"/>
                    <a:pt x="3583675" y="3808863"/>
                    <a:pt x="3562066" y="3835021"/>
                  </a:cubicBezTo>
                  <a:cubicBezTo>
                    <a:pt x="3540457" y="3861179"/>
                    <a:pt x="3506906" y="3882219"/>
                    <a:pt x="3473355" y="3903260"/>
                  </a:cubicBezTo>
                </a:path>
              </a:pathLst>
            </a:custGeom>
            <a:ln w="38100">
              <a:solidFill>
                <a:srgbClr val="00B0F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71500" y="762783"/>
            <a:ext cx="2669964" cy="76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defRPr/>
            </a:pPr>
            <a:r>
              <a:rPr lang="pt-BR" altLang="pt-BR" sz="1100" b="1" dirty="0">
                <a:latin typeface="Arial" pitchFamily="34" charset="0"/>
                <a:ea typeface="Tahoma" pitchFamily="34" charset="0"/>
                <a:cs typeface="Arial" pitchFamily="34" charset="0"/>
              </a:rPr>
              <a:t>Subprefeituras</a:t>
            </a:r>
            <a:r>
              <a:rPr lang="pt-BR" altLang="pt-BR" sz="11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  <a:p>
            <a:pPr lvl="0" defTabSz="9144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D9B621"/>
              </a:buClr>
              <a:defRPr/>
            </a:pPr>
            <a:r>
              <a:rPr lang="pt-BR" altLang="pt-BR" sz="1100" dirty="0">
                <a:latin typeface="Arial" pitchFamily="34" charset="0"/>
                <a:ea typeface="Tahoma" pitchFamily="34" charset="0"/>
                <a:cs typeface="Arial" pitchFamily="34" charset="0"/>
              </a:rPr>
              <a:t>Aricanduva / Formosa / </a:t>
            </a:r>
            <a:r>
              <a:rPr lang="pt-BR" altLang="pt-BR" sz="11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Carrão / Penha / Itaquera / São </a:t>
            </a:r>
            <a:r>
              <a:rPr lang="pt-BR" altLang="pt-BR" sz="1100" dirty="0">
                <a:latin typeface="Arial" pitchFamily="34" charset="0"/>
                <a:ea typeface="Tahoma" pitchFamily="34" charset="0"/>
                <a:cs typeface="Arial" pitchFamily="34" charset="0"/>
              </a:rPr>
              <a:t>Mateus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3035" y="1586097"/>
            <a:ext cx="3182870" cy="318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defRPr/>
            </a:pPr>
            <a:r>
              <a:rPr lang="pt-BR" altLang="pt-BR" sz="1050" b="1" dirty="0">
                <a:latin typeface="Arial" pitchFamily="34" charset="0"/>
                <a:ea typeface="Tahoma" pitchFamily="34" charset="0"/>
                <a:cs typeface="Arial" pitchFamily="34" charset="0"/>
              </a:rPr>
              <a:t>Distritos</a:t>
            </a:r>
            <a:r>
              <a:rPr lang="pt-BR" altLang="pt-BR" sz="105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endParaRPr lang="pt-BR" altLang="pt-BR" sz="105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lvl="0" indent="-34290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+mj-lt"/>
              <a:buAutoNum type="arabicPeriod"/>
              <a:defRPr/>
            </a:pPr>
            <a:r>
              <a:rPr lang="pt-BR" altLang="pt-BR" sz="105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Carrão;</a:t>
            </a:r>
          </a:p>
          <a:p>
            <a:pPr marL="342900" lvl="0" indent="-34290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+mj-lt"/>
              <a:buAutoNum type="arabicPeriod"/>
              <a:defRPr/>
            </a:pPr>
            <a:r>
              <a:rPr lang="pt-BR" altLang="pt-BR" sz="105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Vila </a:t>
            </a:r>
            <a:r>
              <a:rPr lang="pt-BR" altLang="pt-BR" sz="1050" dirty="0">
                <a:latin typeface="Arial" pitchFamily="34" charset="0"/>
                <a:ea typeface="Tahoma" pitchFamily="34" charset="0"/>
                <a:cs typeface="Arial" pitchFamily="34" charset="0"/>
              </a:rPr>
              <a:t>Matilde;</a:t>
            </a:r>
          </a:p>
          <a:p>
            <a:pPr marL="342900" lvl="0" indent="-34290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+mj-lt"/>
              <a:buAutoNum type="arabicPeriod"/>
              <a:defRPr/>
            </a:pPr>
            <a:r>
              <a:rPr lang="pt-BR" altLang="pt-BR" sz="1050" dirty="0">
                <a:latin typeface="Arial" pitchFamily="34" charset="0"/>
                <a:ea typeface="Tahoma" pitchFamily="34" charset="0"/>
                <a:cs typeface="Arial" pitchFamily="34" charset="0"/>
              </a:rPr>
              <a:t>Aricanduva;</a:t>
            </a:r>
          </a:p>
          <a:p>
            <a:pPr marL="342900" lvl="0" indent="-34290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+mj-lt"/>
              <a:buAutoNum type="arabicPeriod"/>
              <a:defRPr/>
            </a:pPr>
            <a:r>
              <a:rPr lang="pt-BR" altLang="pt-BR" sz="1050" dirty="0">
                <a:latin typeface="Arial" pitchFamily="34" charset="0"/>
                <a:ea typeface="Tahoma" pitchFamily="34" charset="0"/>
                <a:cs typeface="Arial" pitchFamily="34" charset="0"/>
              </a:rPr>
              <a:t>Cidade Líder;</a:t>
            </a:r>
          </a:p>
          <a:p>
            <a:pPr marL="342900" lvl="0" indent="-34290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+mj-lt"/>
              <a:buAutoNum type="arabicPeriod"/>
              <a:defRPr/>
            </a:pPr>
            <a:r>
              <a:rPr lang="pt-BR" altLang="pt-BR" sz="1050" dirty="0">
                <a:latin typeface="Arial" pitchFamily="34" charset="0"/>
                <a:ea typeface="Tahoma" pitchFamily="34" charset="0"/>
                <a:cs typeface="Arial" pitchFamily="34" charset="0"/>
              </a:rPr>
              <a:t>São Mateus; e</a:t>
            </a:r>
          </a:p>
          <a:p>
            <a:pPr marL="342900" lvl="0" indent="-342900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+mj-lt"/>
              <a:buAutoNum type="arabicPeriod"/>
              <a:defRPr/>
            </a:pPr>
            <a:r>
              <a:rPr lang="pt-BR" altLang="pt-BR" sz="1050" dirty="0">
                <a:latin typeface="Arial" pitchFamily="34" charset="0"/>
                <a:ea typeface="Tahoma" pitchFamily="34" charset="0"/>
                <a:cs typeface="Arial" pitchFamily="34" charset="0"/>
              </a:rPr>
              <a:t>Parque do Carmo;</a:t>
            </a:r>
          </a:p>
          <a:p>
            <a:pPr marL="215894" lvl="0" indent="-215894" defTabSz="914400" fontAlgn="base">
              <a:lnSpc>
                <a:spcPct val="114000"/>
              </a:lnSpc>
              <a:spcBef>
                <a:spcPts val="1800"/>
              </a:spcBef>
              <a:spcAft>
                <a:spcPct val="0"/>
              </a:spcAft>
              <a:buClr>
                <a:srgbClr val="D9B621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1050" dirty="0">
                <a:latin typeface="Arial" pitchFamily="34" charset="0"/>
                <a:ea typeface="Tahoma" pitchFamily="34" charset="0"/>
                <a:cs typeface="Arial" pitchFamily="34" charset="0"/>
              </a:rPr>
              <a:t>População – 800.000 ha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xmlns="" val="183026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9532" y="915566"/>
            <a:ext cx="83169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– Faixas </a:t>
            </a:r>
            <a:r>
              <a:rPr lang="pt-BR" dirty="0"/>
              <a:t>exclusivas à esquerda em pavimento rígido de concreto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– </a:t>
            </a:r>
            <a:r>
              <a:rPr lang="pt-BR" dirty="0"/>
              <a:t>22 paradas por sentido (distância média entre paradas de 600m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/>
              <a:t>Trecho 1: Radial – Itaquera: 7 Paradas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/>
              <a:t>Trecho 2: Itaquera – Parque Carmo: 7 Paradas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/>
              <a:t>Trecho 3: Parque Carmo – </a:t>
            </a:r>
            <a:r>
              <a:rPr lang="pt-BR" dirty="0" err="1"/>
              <a:t>Ragueb</a:t>
            </a:r>
            <a:r>
              <a:rPr lang="pt-BR" dirty="0"/>
              <a:t>: 5 </a:t>
            </a:r>
            <a:r>
              <a:rPr lang="pt-BR" dirty="0" smtClean="0"/>
              <a:t>Paradas</a:t>
            </a:r>
          </a:p>
          <a:p>
            <a:r>
              <a:rPr lang="pt-BR" dirty="0" smtClean="0"/>
              <a:t>• </a:t>
            </a:r>
            <a:r>
              <a:rPr lang="pt-BR" dirty="0"/>
              <a:t>Trecho 4: </a:t>
            </a:r>
            <a:r>
              <a:rPr lang="pt-BR" dirty="0" err="1"/>
              <a:t>Ragueb</a:t>
            </a:r>
            <a:r>
              <a:rPr lang="pt-BR" dirty="0"/>
              <a:t> – Terminal: 3 </a:t>
            </a:r>
            <a:r>
              <a:rPr lang="pt-BR" dirty="0" smtClean="0"/>
              <a:t>Paradas</a:t>
            </a:r>
          </a:p>
          <a:p>
            <a:endParaRPr lang="pt-BR" dirty="0" smtClean="0"/>
          </a:p>
          <a:p>
            <a:r>
              <a:rPr lang="pt-BR" dirty="0" smtClean="0"/>
              <a:t>– </a:t>
            </a:r>
            <a:r>
              <a:rPr lang="pt-BR" dirty="0"/>
              <a:t>Cobrança desembarcada nas paradas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– </a:t>
            </a:r>
            <a:r>
              <a:rPr lang="pt-BR" dirty="0"/>
              <a:t>Faixas de ultrapassagem nas </a:t>
            </a:r>
            <a:r>
              <a:rPr lang="pt-BR" dirty="0" smtClean="0"/>
              <a:t>paradas</a:t>
            </a:r>
          </a:p>
          <a:p>
            <a:endParaRPr lang="pt-BR" dirty="0" smtClean="0"/>
          </a:p>
          <a:p>
            <a:r>
              <a:rPr lang="pt-BR" dirty="0" smtClean="0"/>
              <a:t>– </a:t>
            </a:r>
            <a:r>
              <a:rPr lang="pt-BR" dirty="0"/>
              <a:t>Implantação de ciclovia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16016" y="2578506"/>
            <a:ext cx="6110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6593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2" y="3310991"/>
            <a:ext cx="8676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  <a:p>
            <a:r>
              <a:rPr lang="pt-BR" sz="1400" dirty="0"/>
              <a:t>A ciclovia projetada para a Av. Aricanduva será, quando concluída, a maior da cidade com 14 km de extensão. </a:t>
            </a:r>
          </a:p>
          <a:p>
            <a:endParaRPr lang="pt-BR" sz="1400" dirty="0"/>
          </a:p>
          <a:p>
            <a:r>
              <a:rPr lang="pt-BR" sz="1400" dirty="0"/>
              <a:t>Ela fará a conexão com a ciclovia Caminho Verde, na Av. Conde de </a:t>
            </a:r>
            <a:r>
              <a:rPr lang="pt-BR" sz="1400" dirty="0" err="1"/>
              <a:t>Frontin</a:t>
            </a:r>
            <a:r>
              <a:rPr lang="pt-BR" sz="1400" dirty="0"/>
              <a:t>, com a ciclovia prevista sob o Monotrilho da Linha 15 – Prata na Av. </a:t>
            </a:r>
            <a:r>
              <a:rPr lang="pt-BR" sz="1400" dirty="0" err="1"/>
              <a:t>Ragueb</a:t>
            </a:r>
            <a:r>
              <a:rPr lang="pt-BR" sz="1400" dirty="0"/>
              <a:t> </a:t>
            </a:r>
            <a:r>
              <a:rPr lang="pt-BR" sz="1400" dirty="0" err="1"/>
              <a:t>Chohfi</a:t>
            </a:r>
            <a:r>
              <a:rPr lang="pt-BR" sz="1400" dirty="0"/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/>
          <a:srcRect l="10818" t="11236" r="11312" b="43824"/>
          <a:stretch/>
        </p:blipFill>
        <p:spPr bwMode="auto">
          <a:xfrm>
            <a:off x="1109663" y="735546"/>
            <a:ext cx="6924675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Retângulo 10"/>
          <p:cNvSpPr/>
          <p:nvPr/>
        </p:nvSpPr>
        <p:spPr>
          <a:xfrm rot="17698816">
            <a:off x="543034" y="2739351"/>
            <a:ext cx="1138452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Av. Conde de </a:t>
            </a:r>
            <a:r>
              <a:rPr lang="pt-BR" sz="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Frontin</a:t>
            </a:r>
            <a:endParaRPr lang="pt-BR" sz="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35896" y="1599642"/>
            <a:ext cx="936104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Av. Aricanduva</a:t>
            </a:r>
          </a:p>
        </p:txBody>
      </p:sp>
    </p:spTree>
    <p:extLst>
      <p:ext uri="{BB962C8B-B14F-4D97-AF65-F5344CB8AC3E}">
        <p14:creationId xmlns:p14="http://schemas.microsoft.com/office/powerpoint/2010/main" xmlns="" val="101998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4000" y="350785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O projeto deverá prever uma Ciclovia unidirecional em toda a extensão da Av. Aricanduva, em ambos os sentidos, com largura mínima de 1,5m segregada do BRT;</a:t>
            </a:r>
          </a:p>
          <a:p>
            <a:endParaRPr lang="pt-BR" sz="1200" dirty="0"/>
          </a:p>
          <a:p>
            <a:r>
              <a:rPr lang="pt-BR" sz="1200" dirty="0"/>
              <a:t>No trecho entre Av. </a:t>
            </a:r>
            <a:r>
              <a:rPr lang="pt-BR" sz="1200" dirty="0" err="1"/>
              <a:t>Ragueb</a:t>
            </a:r>
            <a:r>
              <a:rPr lang="pt-BR" sz="1200" dirty="0"/>
              <a:t> </a:t>
            </a:r>
            <a:r>
              <a:rPr lang="pt-BR" sz="1200" dirty="0" err="1"/>
              <a:t>Chohfi</a:t>
            </a:r>
            <a:r>
              <a:rPr lang="pt-BR" sz="1200" dirty="0"/>
              <a:t> e o Terminal São Mateus está em andamento a implantação de estrutura do Monotrilho – Linha 15 Prata, a ciclovia será executada no canteiro central bidirecional com largura mínima de 2,5m;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35" y="1110648"/>
            <a:ext cx="8935697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2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736304" y="216033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9532" y="1167594"/>
            <a:ext cx="79568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Diretrizes recebidas do Banco Mundial e CET para o projeto da ciclovia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Caminhamento e localização da ciclovia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Interligações previstas às ciclovias existentes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Travessias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cicloviárias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previstas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Trechos 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bidirecional / unidirecional 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suas larguras respectivas mínimas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 de segregação entre ciclovia e passeio e ciclovia e leito carroçável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Tipo de pavimento e guarda-corpo</a:t>
            </a:r>
            <a:r>
              <a:rPr lang="pt-BR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Localização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bicicletários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paraciclos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24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4000" y="1745609"/>
            <a:ext cx="856895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função do posicionamento central da ciclovia, será </a:t>
            </a:r>
            <a:r>
              <a:rPr lang="pt-BR" dirty="0" smtClean="0"/>
              <a:t>aumentado o </a:t>
            </a:r>
            <a:r>
              <a:rPr lang="pt-BR" dirty="0"/>
              <a:t>número de travessias </a:t>
            </a:r>
            <a:r>
              <a:rPr lang="pt-BR" dirty="0" err="1"/>
              <a:t>semaforizadas</a:t>
            </a:r>
            <a:r>
              <a:rPr lang="pt-BR" dirty="0"/>
              <a:t> para garantir o acesso seguro de ciclistas às estações do BRT e ao viário </a:t>
            </a:r>
            <a:r>
              <a:rPr lang="pt-BR" dirty="0" err="1"/>
              <a:t>lindeiro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sz="1400" dirty="0"/>
              <a:t>As travessias para </a:t>
            </a:r>
            <a:r>
              <a:rPr lang="pt-BR" sz="1400" dirty="0" smtClean="0"/>
              <a:t>ciclistas ocorrerá </a:t>
            </a:r>
            <a:r>
              <a:rPr lang="pt-BR" sz="1400" dirty="0"/>
              <a:t>junto aos pontilhões e junto às estações do BRT, justificada pela necessidade de redução das distâncias de travessia, sem trajetos negativos;</a:t>
            </a:r>
          </a:p>
          <a:p>
            <a:pPr algn="just"/>
            <a:endParaRPr lang="pt-BR" sz="1400" dirty="0"/>
          </a:p>
          <a:p>
            <a:pPr algn="just"/>
            <a:r>
              <a:rPr lang="pt-BR" dirty="0" smtClean="0"/>
              <a:t>Serão </a:t>
            </a:r>
            <a:r>
              <a:rPr lang="pt-BR" dirty="0"/>
              <a:t>incluídas estruturas </a:t>
            </a:r>
            <a:r>
              <a:rPr lang="pt-BR" dirty="0" err="1"/>
              <a:t>cicloviárias</a:t>
            </a:r>
            <a:r>
              <a:rPr lang="pt-BR" dirty="0"/>
              <a:t> nas 11 pontes existentes e nas 07 novas pontes metálicas para permitir a conectividade com a estrutura de ambos os lados do córrego;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ciclovia </a:t>
            </a:r>
            <a:r>
              <a:rPr lang="pt-BR" dirty="0" smtClean="0"/>
              <a:t>promoverá a </a:t>
            </a:r>
            <a:r>
              <a:rPr lang="pt-BR" dirty="0"/>
              <a:t>integração modal entre a bicicleta e o ônibus com a implantação de </a:t>
            </a:r>
            <a:r>
              <a:rPr lang="pt-BR" dirty="0" err="1"/>
              <a:t>Paraciclos</a:t>
            </a:r>
            <a:r>
              <a:rPr lang="pt-BR" dirty="0"/>
              <a:t> próximo das plataformas do BRT, ônibus acessíveis;</a:t>
            </a:r>
          </a:p>
          <a:p>
            <a:pPr algn="just"/>
            <a:endParaRPr lang="pt-BR" dirty="0"/>
          </a:p>
          <a:p>
            <a:pPr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5856" y="1075953"/>
            <a:ext cx="218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Diretrizes Cicloviária</a:t>
            </a: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70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BB72307D-8698-4EF7-A5F3-B841D7F26746}"/>
              </a:ext>
            </a:extLst>
          </p:cNvPr>
          <p:cNvGrpSpPr/>
          <p:nvPr/>
        </p:nvGrpSpPr>
        <p:grpSpPr>
          <a:xfrm>
            <a:off x="7452320" y="51470"/>
            <a:ext cx="1512168" cy="636905"/>
            <a:chOff x="7452320" y="51470"/>
            <a:chExt cx="1512168" cy="636905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24E90BB-5E9F-47D7-A0FE-C51038ADF217}"/>
                </a:ext>
              </a:extLst>
            </p:cNvPr>
            <p:cNvSpPr/>
            <p:nvPr/>
          </p:nvSpPr>
          <p:spPr>
            <a:xfrm>
              <a:off x="7452320" y="51470"/>
              <a:ext cx="1512168" cy="636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CAC4F78E-D984-4E2C-A0CB-0FEE2D2AF7B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1470"/>
              <a:ext cx="899795" cy="636905"/>
            </a:xfrm>
            <a:prstGeom prst="rect">
              <a:avLst/>
            </a:prstGeom>
            <a:noFill/>
          </p:spPr>
        </p:pic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824E027-8903-4A52-AB4A-8AF6FBD889E2}"/>
              </a:ext>
            </a:extLst>
          </p:cNvPr>
          <p:cNvSpPr/>
          <p:nvPr/>
        </p:nvSpPr>
        <p:spPr>
          <a:xfrm>
            <a:off x="234000" y="180098"/>
            <a:ext cx="21474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BRT ARICANDUVA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D613560-D0B9-4CF9-8361-9A83E10C0210}"/>
              </a:ext>
            </a:extLst>
          </p:cNvPr>
          <p:cNvSpPr/>
          <p:nvPr/>
        </p:nvSpPr>
        <p:spPr>
          <a:xfrm>
            <a:off x="2627784" y="247749"/>
            <a:ext cx="4572000" cy="30777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TÉCNICA DE BICICLETA 03/12/21</a:t>
            </a:r>
          </a:p>
        </p:txBody>
      </p:sp>
      <p:sp>
        <p:nvSpPr>
          <p:cNvPr id="2" name="Retângulo 1"/>
          <p:cNvSpPr/>
          <p:nvPr/>
        </p:nvSpPr>
        <p:spPr>
          <a:xfrm>
            <a:off x="234000" y="1167594"/>
            <a:ext cx="86049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Concluídos:</a:t>
            </a:r>
            <a:endParaRPr lang="pt-BR" sz="1800" dirty="0"/>
          </a:p>
          <a:p>
            <a:pPr algn="just"/>
            <a:r>
              <a:rPr lang="pt-BR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Topografia e Levantamento </a:t>
            </a:r>
            <a:r>
              <a:rPr lang="pt-BR" dirty="0" err="1"/>
              <a:t>Planialtimétrico</a:t>
            </a:r>
            <a:r>
              <a:rPr lang="pt-BR" dirty="0"/>
              <a:t> Cadastral dos Trechos 1, 2 e 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Ensaio </a:t>
            </a:r>
            <a:r>
              <a:rPr lang="pt-BR" dirty="0" err="1"/>
              <a:t>Deflectômétrico</a:t>
            </a:r>
            <a:r>
              <a:rPr lang="pt-BR" dirty="0"/>
              <a:t> (FWD)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Projeto Básico Geométrico do Trecho 1 </a:t>
            </a:r>
            <a:r>
              <a:rPr lang="pt-BR" dirty="0" smtClean="0"/>
              <a:t>e Trecho 2</a:t>
            </a: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Estudo Hidrológico e Estudo de Bacias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Projeto Básico de Arquitetura das Paradas do Trecho 1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Estudo de Tráfego  - Encaminhado a CET</a:t>
            </a:r>
          </a:p>
        </p:txBody>
      </p:sp>
    </p:spTree>
    <p:extLst>
      <p:ext uri="{BB962C8B-B14F-4D97-AF65-F5344CB8AC3E}">
        <p14:creationId xmlns:p14="http://schemas.microsoft.com/office/powerpoint/2010/main" xmlns="" val="1150594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1">
      <a:dk1>
        <a:srgbClr val="000000"/>
      </a:dk1>
      <a:lt1>
        <a:srgbClr val="FFFFFF"/>
      </a:lt1>
      <a:dk2>
        <a:srgbClr val="C40017"/>
      </a:dk2>
      <a:lt2>
        <a:srgbClr val="D9DADB"/>
      </a:lt2>
      <a:accent1>
        <a:srgbClr val="3C3C3B"/>
      </a:accent1>
      <a:accent2>
        <a:srgbClr val="126278"/>
      </a:accent2>
      <a:accent3>
        <a:srgbClr val="1C98BA"/>
      </a:accent3>
      <a:accent4>
        <a:srgbClr val="5CDAF7"/>
      </a:accent4>
      <a:accent5>
        <a:srgbClr val="B3EDFB"/>
      </a:accent5>
      <a:accent6>
        <a:srgbClr val="D3D3D3"/>
      </a:accent6>
      <a:hlink>
        <a:srgbClr val="CC9900"/>
      </a:hlink>
      <a:folHlink>
        <a:srgbClr val="969696"/>
      </a:folHlink>
    </a:clrScheme>
    <a:fontScheme name="Prefeitura - Secretaria Gestão">
      <a:majorFont>
        <a:latin typeface="Franklin Gothic Demi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51496</TotalTime>
  <Words>526</Words>
  <Application>Microsoft Office PowerPoint</Application>
  <PresentationFormat>Apresentação na tela (16:9)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Adjacência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 Federal 13.019/2014</dc:title>
  <dc:creator>Administrador</dc:creator>
  <cp:lastModifiedBy>l011243</cp:lastModifiedBy>
  <cp:revision>2209</cp:revision>
  <cp:lastPrinted>2021-11-05T18:36:27Z</cp:lastPrinted>
  <dcterms:created xsi:type="dcterms:W3CDTF">2014-12-11T12:07:53Z</dcterms:created>
  <dcterms:modified xsi:type="dcterms:W3CDTF">2022-03-21T17:51:18Z</dcterms:modified>
</cp:coreProperties>
</file>