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24"/>
  </p:notesMasterIdLst>
  <p:sldIdLst>
    <p:sldId id="256" r:id="rId5"/>
    <p:sldId id="257" r:id="rId6"/>
    <p:sldId id="269" r:id="rId7"/>
    <p:sldId id="270" r:id="rId8"/>
    <p:sldId id="274" r:id="rId9"/>
    <p:sldId id="305" r:id="rId10"/>
    <p:sldId id="280" r:id="rId11"/>
    <p:sldId id="284" r:id="rId12"/>
    <p:sldId id="285" r:id="rId13"/>
    <p:sldId id="286" r:id="rId14"/>
    <p:sldId id="293" r:id="rId15"/>
    <p:sldId id="296" r:id="rId16"/>
    <p:sldId id="298" r:id="rId17"/>
    <p:sldId id="299" r:id="rId18"/>
    <p:sldId id="300" r:id="rId19"/>
    <p:sldId id="301" r:id="rId20"/>
    <p:sldId id="302" r:id="rId21"/>
    <p:sldId id="303" r:id="rId22"/>
    <p:sldId id="266" r:id="rId23"/>
  </p:sldIdLst>
  <p:sldSz cx="6858000" cy="51435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1716" userDrawn="1">
          <p15:clr>
            <a:srgbClr val="9AA0A6"/>
          </p15:clr>
        </p15:guide>
        <p15:guide id="4" orient="horz" pos="1812" userDrawn="1">
          <p15:clr>
            <a:srgbClr val="9AA0A6"/>
          </p15:clr>
        </p15:guide>
        <p15:guide id="5" orient="horz" pos="1908" userDrawn="1">
          <p15:clr>
            <a:srgbClr val="9AA0A6"/>
          </p15:clr>
        </p15:guide>
        <p15:guide id="6" orient="horz" pos="2004" userDrawn="1">
          <p15:clr>
            <a:srgbClr val="9AA0A6"/>
          </p15:clr>
        </p15:guide>
        <p15:guide id="7" orient="horz" pos="2100" userDrawn="1">
          <p15:clr>
            <a:srgbClr val="9AA0A6"/>
          </p15:clr>
        </p15:guide>
        <p15:guide id="8" orient="horz" pos="2196" userDrawn="1">
          <p15:clr>
            <a:srgbClr val="9AA0A6"/>
          </p15:clr>
        </p15:guide>
        <p15:guide id="9" orient="horz" pos="2292" userDrawn="1">
          <p15:clr>
            <a:srgbClr val="9AA0A6"/>
          </p15:clr>
        </p15:guide>
        <p15:guide id="10" orient="horz" pos="2388" userDrawn="1">
          <p15:clr>
            <a:srgbClr val="9AA0A6"/>
          </p15:clr>
        </p15:guide>
        <p15:guide id="11" orient="horz" pos="2484" userDrawn="1">
          <p15:clr>
            <a:srgbClr val="9AA0A6"/>
          </p15:clr>
        </p15:guide>
        <p15:guide id="12" orient="horz" pos="2580" userDrawn="1">
          <p15:clr>
            <a:srgbClr val="9AA0A6"/>
          </p15:clr>
        </p15:guide>
        <p15:guide id="13" orient="horz" pos="2676" userDrawn="1">
          <p15:clr>
            <a:srgbClr val="9AA0A6"/>
          </p15:clr>
        </p15:guide>
        <p15:guide id="14" orient="horz" pos="2772" userDrawn="1">
          <p15:clr>
            <a:srgbClr val="9AA0A6"/>
          </p15:clr>
        </p15:guide>
        <p15:guide id="15" orient="horz" pos="2868" userDrawn="1">
          <p15:clr>
            <a:srgbClr val="9AA0A6"/>
          </p15:clr>
        </p15:guide>
        <p15:guide id="16" orient="horz" pos="2964" userDrawn="1">
          <p15:clr>
            <a:srgbClr val="9AA0A6"/>
          </p15:clr>
        </p15:guide>
        <p15:guide id="17" orient="horz" pos="3060" userDrawn="1">
          <p15:clr>
            <a:srgbClr val="9AA0A6"/>
          </p15:clr>
        </p15:guide>
        <p15:guide id="18" orient="horz" pos="3156" userDrawn="1">
          <p15:clr>
            <a:srgbClr val="9AA0A6"/>
          </p15:clr>
        </p15:guide>
        <p15:guide id="19" pos="2232" userDrawn="1">
          <p15:clr>
            <a:srgbClr val="9AA0A6"/>
          </p15:clr>
        </p15:guide>
        <p15:guide id="20" pos="2304" userDrawn="1">
          <p15:clr>
            <a:srgbClr val="9AA0A6"/>
          </p15:clr>
        </p15:guide>
        <p15:guide id="21" pos="2376" userDrawn="1">
          <p15:clr>
            <a:srgbClr val="9AA0A6"/>
          </p15:clr>
        </p15:guide>
        <p15:guide id="22" pos="2448" userDrawn="1">
          <p15:clr>
            <a:srgbClr val="9AA0A6"/>
          </p15:clr>
        </p15:guide>
        <p15:guide id="23" pos="2520" userDrawn="1">
          <p15:clr>
            <a:srgbClr val="9AA0A6"/>
          </p15:clr>
        </p15:guide>
        <p15:guide id="24" pos="2592" userDrawn="1">
          <p15:clr>
            <a:srgbClr val="9AA0A6"/>
          </p15:clr>
        </p15:guide>
        <p15:guide id="25" pos="2664" userDrawn="1">
          <p15:clr>
            <a:srgbClr val="9AA0A6"/>
          </p15:clr>
        </p15:guide>
        <p15:guide id="26" pos="2736" userDrawn="1">
          <p15:clr>
            <a:srgbClr val="9AA0A6"/>
          </p15:clr>
        </p15:guide>
        <p15:guide id="27" pos="2808" userDrawn="1">
          <p15:clr>
            <a:srgbClr val="9AA0A6"/>
          </p15:clr>
        </p15:guide>
        <p15:guide id="28" pos="2880" userDrawn="1">
          <p15:clr>
            <a:srgbClr val="9AA0A6"/>
          </p15:clr>
        </p15:guide>
        <p15:guide id="29" pos="2952" userDrawn="1">
          <p15:clr>
            <a:srgbClr val="9AA0A6"/>
          </p15:clr>
        </p15:guide>
        <p15:guide id="30" pos="3024" userDrawn="1">
          <p15:clr>
            <a:srgbClr val="9AA0A6"/>
          </p15:clr>
        </p15:guide>
        <p15:guide id="31" pos="3096" userDrawn="1">
          <p15:clr>
            <a:srgbClr val="9AA0A6"/>
          </p15:clr>
        </p15:guide>
        <p15:guide id="32" pos="3168" userDrawn="1">
          <p15:clr>
            <a:srgbClr val="9AA0A6"/>
          </p15:clr>
        </p15:guide>
        <p15:guide id="33" pos="3240" userDrawn="1">
          <p15:clr>
            <a:srgbClr val="9AA0A6"/>
          </p15:clr>
        </p15:guide>
        <p15:guide id="34" pos="3312" userDrawn="1">
          <p15:clr>
            <a:srgbClr val="9AA0A6"/>
          </p15:clr>
        </p15:guide>
        <p15:guide id="35" pos="3384" userDrawn="1">
          <p15:clr>
            <a:srgbClr val="9AA0A6"/>
          </p15:clr>
        </p15:guide>
        <p15:guide id="36" pos="3456" userDrawn="1">
          <p15:clr>
            <a:srgbClr val="9AA0A6"/>
          </p15:clr>
        </p15:guide>
        <p15:guide id="37" pos="3528" userDrawn="1">
          <p15:clr>
            <a:srgbClr val="9AA0A6"/>
          </p15:clr>
        </p15:guide>
        <p15:guide id="38" pos="3600" userDrawn="1">
          <p15:clr>
            <a:srgbClr val="9AA0A6"/>
          </p15:clr>
        </p15:guide>
        <p15:guide id="39" pos="3672" userDrawn="1">
          <p15:clr>
            <a:srgbClr val="9AA0A6"/>
          </p15:clr>
        </p15:guide>
        <p15:guide id="40" pos="3744" userDrawn="1">
          <p15:clr>
            <a:srgbClr val="9AA0A6"/>
          </p15:clr>
        </p15:guide>
        <p15:guide id="41" pos="3816" userDrawn="1">
          <p15:clr>
            <a:srgbClr val="9AA0A6"/>
          </p15:clr>
        </p15:guide>
        <p15:guide id="42" pos="3888" userDrawn="1">
          <p15:clr>
            <a:srgbClr val="9AA0A6"/>
          </p15:clr>
        </p15:guide>
        <p15:guide id="43" pos="3960" userDrawn="1">
          <p15:clr>
            <a:srgbClr val="9AA0A6"/>
          </p15:clr>
        </p15:guide>
        <p15:guide id="44" pos="4032" userDrawn="1">
          <p15:clr>
            <a:srgbClr val="9AA0A6"/>
          </p15:clr>
        </p15:guide>
        <p15:guide id="45" pos="4104" userDrawn="1">
          <p15:clr>
            <a:srgbClr val="9AA0A6"/>
          </p15:clr>
        </p15:guide>
        <p15:guide id="46" pos="4176" userDrawn="1">
          <p15:clr>
            <a:srgbClr val="9AA0A6"/>
          </p15:clr>
        </p15:guide>
        <p15:guide id="47" pos="4248" userDrawn="1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572" y="84"/>
      </p:cViewPr>
      <p:guideLst>
        <p:guide orient="horz" pos="1620"/>
        <p:guide pos="2160"/>
        <p:guide orient="horz" pos="1716"/>
        <p:guide orient="horz" pos="1812"/>
        <p:guide orient="horz" pos="1908"/>
        <p:guide orient="horz" pos="2004"/>
        <p:guide orient="horz" pos="2100"/>
        <p:guide orient="horz" pos="2196"/>
        <p:guide orient="horz" pos="2292"/>
        <p:guide orient="horz" pos="2388"/>
        <p:guide orient="horz" pos="2484"/>
        <p:guide orient="horz" pos="2580"/>
        <p:guide orient="horz" pos="2676"/>
        <p:guide orient="horz" pos="2772"/>
        <p:guide orient="horz" pos="2868"/>
        <p:guide orient="horz" pos="2964"/>
        <p:guide orient="horz" pos="3060"/>
        <p:guide orient="horz" pos="3156"/>
        <p:guide pos="2232"/>
        <p:guide pos="2304"/>
        <p:guide pos="2376"/>
        <p:guide pos="2448"/>
        <p:guide pos="2520"/>
        <p:guide pos="2592"/>
        <p:guide pos="2664"/>
        <p:guide pos="2736"/>
        <p:guide pos="2808"/>
        <p:guide pos="2880"/>
        <p:guide pos="2952"/>
        <p:guide pos="3024"/>
        <p:guide pos="3096"/>
        <p:guide pos="3168"/>
        <p:guide pos="3240"/>
        <p:guide pos="3312"/>
        <p:guide pos="3384"/>
        <p:guide pos="3456"/>
        <p:guide pos="3528"/>
        <p:guide pos="3600"/>
        <p:guide pos="3672"/>
        <p:guide pos="3744"/>
        <p:guide pos="3816"/>
        <p:guide pos="3888"/>
        <p:guide pos="3960"/>
        <p:guide pos="4032"/>
        <p:guide pos="4104"/>
        <p:guide pos="4176"/>
        <p:guide pos="42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432e8f627a_2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432e8f627a_2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384344c99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384344c99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7792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384344c99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384344c99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70229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384344c99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384344c99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1774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83278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384344c99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384344c99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31079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384344c99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384344c99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93022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384344c99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384344c99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30831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384344c99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384344c99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33335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384344c99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384344c99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26684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50026ba75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50026ba75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0354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384344c99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384344c99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3325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384344c99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384344c99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4541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384344c99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384344c99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2848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384344c99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384344c99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3493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1665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384344c99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384344c99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2175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33781" y="744575"/>
            <a:ext cx="639045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33775" y="2834125"/>
            <a:ext cx="639045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33775" y="1106125"/>
            <a:ext cx="639045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33775" y="3152225"/>
            <a:ext cx="639045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342884" lvl="0" indent="-257162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685766" lvl="1" indent="-23811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028649" lvl="2" indent="-23811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532" lvl="3" indent="-23811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714415" lvl="4" indent="-23811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057297" lvl="5" indent="-23811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400180" lvl="6" indent="-23811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2743064" lvl="7" indent="-23811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085946" lvl="8" indent="-23811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33775" y="2150850"/>
            <a:ext cx="639045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33775" y="445025"/>
            <a:ext cx="639045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33775" y="1152475"/>
            <a:ext cx="639045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342884" lvl="0" indent="-257162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685766" lvl="1" indent="-2381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028649" lvl="2" indent="-2381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532" lvl="3" indent="-23811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714415" lvl="4" indent="-2381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057297" lvl="5" indent="-2381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400180" lvl="6" indent="-23811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2743064" lvl="7" indent="-2381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085946" lvl="8" indent="-2381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33775" y="445025"/>
            <a:ext cx="639045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33777" y="1152475"/>
            <a:ext cx="2999925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342884" lvl="0" indent="-23811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50"/>
            </a:lvl1pPr>
            <a:lvl2pPr marL="685766" lvl="1" indent="-22858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5" lvl="4" indent="-22858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7" lvl="5" indent="-22858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4" lvl="7" indent="-22858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624302" y="1152475"/>
            <a:ext cx="2999925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342884" lvl="0" indent="-23811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50"/>
            </a:lvl1pPr>
            <a:lvl2pPr marL="685766" lvl="1" indent="-22858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5" lvl="4" indent="-22858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7" lvl="5" indent="-22858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4" lvl="7" indent="-22858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33775" y="445025"/>
            <a:ext cx="639045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33775" y="555600"/>
            <a:ext cx="2106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33775" y="1389600"/>
            <a:ext cx="2106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342884" lvl="0" indent="-22858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900"/>
            </a:lvl1pPr>
            <a:lvl2pPr marL="685766" lvl="1" indent="-22858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5" lvl="4" indent="-22858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7" lvl="5" indent="-22858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4" lvl="7" indent="-22858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367688" y="450150"/>
            <a:ext cx="477585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429000" y="-125"/>
            <a:ext cx="3429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99125" y="1233175"/>
            <a:ext cx="30339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99125" y="2803075"/>
            <a:ext cx="30339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57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57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575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575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575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575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575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575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575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3704625" y="724075"/>
            <a:ext cx="287775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342884" lvl="0" indent="-257162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685766" lvl="1" indent="-2381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028649" lvl="2" indent="-2381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532" lvl="3" indent="-23811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714415" lvl="4" indent="-2381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057297" lvl="5" indent="-2381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400180" lvl="6" indent="-23811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2743064" lvl="7" indent="-2381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085946" lvl="8" indent="-2381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33775" y="4230575"/>
            <a:ext cx="44991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342884" lvl="0" indent="-17144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445025"/>
            <a:ext cx="639045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1152475"/>
            <a:ext cx="639045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750">
                <a:solidFill>
                  <a:schemeClr val="dk2"/>
                </a:solidFill>
              </a:defRPr>
            </a:lvl1pPr>
            <a:lvl2pPr lvl="1" algn="r">
              <a:buNone/>
              <a:defRPr sz="750">
                <a:solidFill>
                  <a:schemeClr val="dk2"/>
                </a:solidFill>
              </a:defRPr>
            </a:lvl2pPr>
            <a:lvl3pPr lvl="2" algn="r">
              <a:buNone/>
              <a:defRPr sz="750">
                <a:solidFill>
                  <a:schemeClr val="dk2"/>
                </a:solidFill>
              </a:defRPr>
            </a:lvl3pPr>
            <a:lvl4pPr lvl="3" algn="r">
              <a:buNone/>
              <a:defRPr sz="750">
                <a:solidFill>
                  <a:schemeClr val="dk2"/>
                </a:solidFill>
              </a:defRPr>
            </a:lvl4pPr>
            <a:lvl5pPr lvl="4" algn="r">
              <a:buNone/>
              <a:defRPr sz="750">
                <a:solidFill>
                  <a:schemeClr val="dk2"/>
                </a:solidFill>
              </a:defRPr>
            </a:lvl5pPr>
            <a:lvl6pPr lvl="5" algn="r">
              <a:buNone/>
              <a:defRPr sz="750">
                <a:solidFill>
                  <a:schemeClr val="dk2"/>
                </a:solidFill>
              </a:defRPr>
            </a:lvl6pPr>
            <a:lvl7pPr lvl="6" algn="r">
              <a:buNone/>
              <a:defRPr sz="750">
                <a:solidFill>
                  <a:schemeClr val="dk2"/>
                </a:solidFill>
              </a:defRPr>
            </a:lvl7pPr>
            <a:lvl8pPr lvl="7" algn="r">
              <a:buNone/>
              <a:defRPr sz="750">
                <a:solidFill>
                  <a:schemeClr val="dk2"/>
                </a:solidFill>
              </a:defRPr>
            </a:lvl8pPr>
            <a:lvl9pPr lvl="8" algn="r">
              <a:buNone/>
              <a:defRPr sz="75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0" y="642938"/>
            <a:ext cx="5829300" cy="3872025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050">
              <a:solidFill>
                <a:schemeClr val="dk1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l="99" r="109"/>
          <a:stretch/>
        </p:blipFill>
        <p:spPr>
          <a:xfrm>
            <a:off x="6072182" y="4306388"/>
            <a:ext cx="737327" cy="688786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322482" y="1462417"/>
            <a:ext cx="5368275" cy="1004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pt-BR" sz="2250" b="1" i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Gestão Fiscal</a:t>
            </a:r>
          </a:p>
          <a:p>
            <a:endParaRPr lang="pt-BR" sz="1875" b="1" i="1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r>
              <a:rPr lang="pt-BR" sz="1500" b="1" i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Acumulado no 3° quadrimestre de 2022</a:t>
            </a:r>
          </a:p>
        </p:txBody>
      </p:sp>
      <p:sp>
        <p:nvSpPr>
          <p:cNvPr id="58" name="Google Shape;58;p13"/>
          <p:cNvSpPr txBox="1"/>
          <p:nvPr/>
        </p:nvSpPr>
        <p:spPr>
          <a:xfrm>
            <a:off x="322482" y="2615439"/>
            <a:ext cx="3425175" cy="761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en-US" sz="105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en-US" sz="105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Incluído</a:t>
            </a:r>
            <a:r>
              <a:rPr lang="en-US" sz="105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05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Poder</a:t>
            </a:r>
            <a:r>
              <a:rPr lang="en-US" sz="105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05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Legislativo</a:t>
            </a:r>
            <a:r>
              <a:rPr lang="en-US" sz="105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endParaRPr sz="105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endParaRPr sz="75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endParaRPr sz="75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r>
              <a:rPr lang="pt-BR" sz="75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28/02/2023</a:t>
            </a:r>
            <a:endParaRPr sz="75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endParaRPr sz="75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 rotWithShape="1">
          <a:blip r:embed="rId4">
            <a:alphaModFix/>
          </a:blip>
          <a:srcRect l="6898"/>
          <a:stretch/>
        </p:blipFill>
        <p:spPr>
          <a:xfrm>
            <a:off x="48491" y="3414454"/>
            <a:ext cx="5372100" cy="106321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60;p13">
            <a:extLst>
              <a:ext uri="{FF2B5EF4-FFF2-40B4-BE49-F238E27FC236}">
                <a16:creationId xmlns:a16="http://schemas.microsoft.com/office/drawing/2014/main" id="{BDA297F9-9EB3-4832-DC65-9137EC722116}"/>
              </a:ext>
            </a:extLst>
          </p:cNvPr>
          <p:cNvSpPr/>
          <p:nvPr/>
        </p:nvSpPr>
        <p:spPr>
          <a:xfrm>
            <a:off x="3148875" y="763313"/>
            <a:ext cx="2680425" cy="243000"/>
          </a:xfrm>
          <a:prstGeom prst="parallelogram">
            <a:avLst>
              <a:gd name="adj" fmla="val 25000"/>
            </a:avLst>
          </a:prstGeom>
          <a:solidFill>
            <a:srgbClr val="1C4587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05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SECRETARIA DA FAZENDA</a:t>
            </a:r>
            <a:endParaRPr sz="105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 flipH="1">
            <a:off x="6515100" y="4815000"/>
            <a:ext cx="342900" cy="3285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en-US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pt-BR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0</a:t>
            </a:r>
            <a:endParaRPr sz="9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1" name="Google Shape;18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700700"/>
            <a:ext cx="3384782" cy="44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1"/>
          <p:cNvSpPr txBox="1"/>
          <p:nvPr/>
        </p:nvSpPr>
        <p:spPr>
          <a:xfrm>
            <a:off x="0" y="148037"/>
            <a:ext cx="6858000" cy="41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600" b="1" dirty="0">
                <a:solidFill>
                  <a:srgbClr val="3D85C6"/>
                </a:solidFill>
                <a:latin typeface="Verdana"/>
                <a:ea typeface="Verdana"/>
                <a:cs typeface="Verdana"/>
                <a:sym typeface="Verdana"/>
              </a:rPr>
              <a:t>Despesas Correntes Empenhadas</a:t>
            </a:r>
            <a:endParaRPr sz="1600" b="1" dirty="0">
              <a:solidFill>
                <a:srgbClr val="3D85C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BBE950D1-5A38-9D70-952A-34E611CA8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876" y="689093"/>
            <a:ext cx="2016224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t-BR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R$ Milhões Correntes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7022F9B-A5D6-59B6-A822-6D60EFBE3657}"/>
              </a:ext>
            </a:extLst>
          </p:cNvPr>
          <p:cNvSpPr/>
          <p:nvPr/>
        </p:nvSpPr>
        <p:spPr>
          <a:xfrm>
            <a:off x="313982" y="4238963"/>
            <a:ext cx="61416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800" i="1" dirty="0">
                <a:latin typeface="Verdana" panose="020B0604030504040204" pitchFamily="34" charset="0"/>
                <a:ea typeface="Verdana" panose="020B0604030504040204" pitchFamily="34" charset="0"/>
              </a:rPr>
              <a:t>Inclui despesas </a:t>
            </a:r>
            <a:r>
              <a:rPr lang="pt-BR" sz="800" i="1" dirty="0" err="1">
                <a:latin typeface="Verdana" panose="020B0604030504040204" pitchFamily="34" charset="0"/>
                <a:ea typeface="Verdana" panose="020B0604030504040204" pitchFamily="34" charset="0"/>
              </a:rPr>
              <a:t>intra-orçamentárias</a:t>
            </a:r>
            <a:endParaRPr lang="pt-BR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33EFC4D-3294-C64A-042F-C7FB44D090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" y="889148"/>
            <a:ext cx="6549521" cy="359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330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 flipH="1">
            <a:off x="6515100" y="4815000"/>
            <a:ext cx="342900" cy="3285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en-US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pt-BR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endParaRPr sz="9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1" name="Google Shape;18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700700"/>
            <a:ext cx="3384782" cy="44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1"/>
          <p:cNvSpPr txBox="1"/>
          <p:nvPr/>
        </p:nvSpPr>
        <p:spPr>
          <a:xfrm>
            <a:off x="0" y="148037"/>
            <a:ext cx="6858000" cy="41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600" b="1" dirty="0">
                <a:solidFill>
                  <a:srgbClr val="3D85C6"/>
                </a:solidFill>
                <a:latin typeface="Verdana"/>
                <a:ea typeface="Verdana"/>
                <a:cs typeface="Verdana"/>
                <a:sym typeface="Verdana"/>
              </a:rPr>
              <a:t>Despesas de Capital Empenhadas</a:t>
            </a:r>
            <a:endParaRPr sz="1600" b="1" dirty="0">
              <a:solidFill>
                <a:srgbClr val="3D85C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BBE950D1-5A38-9D70-952A-34E611CA8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876" y="935386"/>
            <a:ext cx="2016224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t-BR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R$ Milhões Correntes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63680AEB-871F-10C4-E3C5-A1FD0A7E62FF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58200" y="1135441"/>
            <a:ext cx="6141600" cy="222605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AB4BC5E5-B586-EACB-D664-31DB69180F06}"/>
              </a:ext>
            </a:extLst>
          </p:cNvPr>
          <p:cNvSpPr txBox="1"/>
          <p:nvPr/>
        </p:nvSpPr>
        <p:spPr>
          <a:xfrm>
            <a:off x="358200" y="3414238"/>
            <a:ext cx="6141600" cy="232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t-BR" sz="700" dirty="0">
                <a:latin typeface="Verdana" panose="020B0604030504040204" pitchFamily="34" charset="0"/>
                <a:ea typeface="Verdana" panose="020B0604030504040204" pitchFamily="34" charset="0"/>
              </a:rPr>
              <a:t>(1) Inclui despesas com precatórios.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165275D-E6D3-B95B-5322-A19171CDFB0D}"/>
              </a:ext>
            </a:extLst>
          </p:cNvPr>
          <p:cNvSpPr txBox="1"/>
          <p:nvPr/>
        </p:nvSpPr>
        <p:spPr>
          <a:xfrm>
            <a:off x="358200" y="3699092"/>
            <a:ext cx="6141600" cy="716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700" dirty="0">
                <a:latin typeface="Verdana" panose="020B0604030504040204" pitchFamily="34" charset="0"/>
                <a:ea typeface="Verdana" panose="020B0604030504040204" pitchFamily="34" charset="0"/>
              </a:rPr>
              <a:t>(2) O contrato de refinanciamento por conta de sentença judicial terminou em 31/01, e o pagamento da dívida a partir de fevereiro foi efetuado com recurso </a:t>
            </a:r>
            <a:r>
              <a:rPr lang="pt-BR" sz="700" dirty="0" err="1">
                <a:latin typeface="Verdana" panose="020B0604030504040204" pitchFamily="34" charset="0"/>
                <a:ea typeface="Verdana" panose="020B0604030504040204" pitchFamily="34" charset="0"/>
              </a:rPr>
              <a:t>extra-orçamentário</a:t>
            </a:r>
            <a:r>
              <a:rPr lang="pt-BR" sz="700" dirty="0">
                <a:latin typeface="Verdana" panose="020B0604030504040204" pitchFamily="34" charset="0"/>
                <a:ea typeface="Verdana" panose="020B0604030504040204" pitchFamily="34" charset="0"/>
              </a:rPr>
              <a:t> via depósitos judiciais até julho, não sendo realizado em agosto devido à baixa da dívida em troca do Campo de </a:t>
            </a:r>
            <a:r>
              <a:rPr lang="pt-BR" sz="700" dirty="0" err="1">
                <a:latin typeface="Verdana" panose="020B0604030504040204" pitchFamily="34" charset="0"/>
                <a:ea typeface="Verdana" panose="020B0604030504040204" pitchFamily="34" charset="0"/>
              </a:rPr>
              <a:t>Marte,em</a:t>
            </a:r>
            <a:r>
              <a:rPr lang="pt-BR" sz="700" dirty="0">
                <a:latin typeface="Verdana" panose="020B0604030504040204" pitchFamily="34" charset="0"/>
                <a:ea typeface="Verdana" panose="020B0604030504040204" pitchFamily="34" charset="0"/>
              </a:rPr>
              <a:t> 17/08/2022. A dívida com a COHAB - Lei 8727/93 foi quitada (em 10/08/2022) com a liberação dos títulos do FCVS. </a:t>
            </a:r>
          </a:p>
        </p:txBody>
      </p:sp>
    </p:spTree>
    <p:extLst>
      <p:ext uri="{BB962C8B-B14F-4D97-AF65-F5344CB8AC3E}">
        <p14:creationId xmlns:p14="http://schemas.microsoft.com/office/powerpoint/2010/main" val="3907183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4994C591-0C8B-8DDA-DBFE-B9250FCB245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73088" y="669925"/>
            <a:ext cx="5713412" cy="4187825"/>
          </a:xfrm>
          <a:prstGeom prst="rect">
            <a:avLst/>
          </a:prstGeom>
        </p:spPr>
      </p:pic>
      <p:sp>
        <p:nvSpPr>
          <p:cNvPr id="180" name="Google Shape;180;p21"/>
          <p:cNvSpPr/>
          <p:nvPr/>
        </p:nvSpPr>
        <p:spPr>
          <a:xfrm flipH="1">
            <a:off x="6515100" y="4815000"/>
            <a:ext cx="342900" cy="3285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en-US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pt-BR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sz="9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1" name="Google Shape;181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700700"/>
            <a:ext cx="3384782" cy="44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1"/>
          <p:cNvSpPr txBox="1"/>
          <p:nvPr/>
        </p:nvSpPr>
        <p:spPr>
          <a:xfrm>
            <a:off x="0" y="148037"/>
            <a:ext cx="6858000" cy="41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600" b="1" dirty="0">
                <a:solidFill>
                  <a:srgbClr val="3D85C6"/>
                </a:solidFill>
                <a:latin typeface="Verdana"/>
                <a:ea typeface="Verdana"/>
                <a:cs typeface="Verdana"/>
                <a:sym typeface="Verdana"/>
              </a:rPr>
              <a:t>Restos a Pagar (Processados + Não Processados)</a:t>
            </a:r>
            <a:endParaRPr sz="1600" b="1" dirty="0">
              <a:solidFill>
                <a:srgbClr val="3D85C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BBE950D1-5A38-9D70-952A-34E611CA8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026" y="671463"/>
            <a:ext cx="2016224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t-BR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R$ Milhões Correntes</a:t>
            </a:r>
          </a:p>
        </p:txBody>
      </p:sp>
    </p:spTree>
    <p:extLst>
      <p:ext uri="{BB962C8B-B14F-4D97-AF65-F5344CB8AC3E}">
        <p14:creationId xmlns:p14="http://schemas.microsoft.com/office/powerpoint/2010/main" val="2154762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/>
          <p:nvPr/>
        </p:nvSpPr>
        <p:spPr>
          <a:xfrm flipH="1">
            <a:off x="0" y="763313"/>
            <a:ext cx="1143000" cy="27945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050"/>
          </a:p>
        </p:txBody>
      </p:sp>
      <p:sp>
        <p:nvSpPr>
          <p:cNvPr id="67" name="Google Shape;67;p14"/>
          <p:cNvSpPr/>
          <p:nvPr/>
        </p:nvSpPr>
        <p:spPr>
          <a:xfrm>
            <a:off x="1143000" y="642938"/>
            <a:ext cx="5715000" cy="3857625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050">
              <a:solidFill>
                <a:schemeClr val="dk1"/>
              </a:solidFill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3091465" y="2201326"/>
            <a:ext cx="2046673" cy="484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pt-BR" sz="2250" b="1" i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Resultados</a:t>
            </a:r>
            <a:endParaRPr sz="2250" b="1" i="1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-19" y="2727675"/>
            <a:ext cx="1143000" cy="831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45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03</a:t>
            </a:r>
            <a:endParaRPr sz="45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2" name="Google Shape;72;p14"/>
          <p:cNvPicPr preferRelativeResize="0"/>
          <p:nvPr/>
        </p:nvPicPr>
        <p:blipFill rotWithShape="1">
          <a:blip r:embed="rId3">
            <a:alphaModFix/>
          </a:blip>
          <a:srcRect l="6898"/>
          <a:stretch/>
        </p:blipFill>
        <p:spPr>
          <a:xfrm>
            <a:off x="1142981" y="3349455"/>
            <a:ext cx="5372100" cy="10632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60;p13">
            <a:extLst>
              <a:ext uri="{FF2B5EF4-FFF2-40B4-BE49-F238E27FC236}">
                <a16:creationId xmlns:a16="http://schemas.microsoft.com/office/drawing/2014/main" id="{D55A9E09-34BA-53A7-804C-D38F0DB6BDF9}"/>
              </a:ext>
            </a:extLst>
          </p:cNvPr>
          <p:cNvSpPr/>
          <p:nvPr/>
        </p:nvSpPr>
        <p:spPr>
          <a:xfrm>
            <a:off x="4114802" y="763313"/>
            <a:ext cx="2680425" cy="243000"/>
          </a:xfrm>
          <a:prstGeom prst="parallelogram">
            <a:avLst>
              <a:gd name="adj" fmla="val 25000"/>
            </a:avLst>
          </a:prstGeom>
          <a:solidFill>
            <a:srgbClr val="1C4587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05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SECRETARIA DA FAZENDA</a:t>
            </a:r>
            <a:endParaRPr sz="105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12107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 flipH="1">
            <a:off x="6515100" y="4815000"/>
            <a:ext cx="342900" cy="3285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en-US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pt-BR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sz="9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1" name="Google Shape;18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700700"/>
            <a:ext cx="3384782" cy="44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1"/>
          <p:cNvSpPr txBox="1"/>
          <p:nvPr/>
        </p:nvSpPr>
        <p:spPr>
          <a:xfrm>
            <a:off x="0" y="148037"/>
            <a:ext cx="6858000" cy="41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600" b="1" dirty="0">
                <a:solidFill>
                  <a:srgbClr val="3D85C6"/>
                </a:solidFill>
                <a:latin typeface="Verdana"/>
                <a:ea typeface="Verdana"/>
                <a:cs typeface="Verdana"/>
                <a:sym typeface="Verdana"/>
              </a:rPr>
              <a:t>Resultado Orçamentário Consolidado</a:t>
            </a:r>
            <a:endParaRPr sz="1600" b="1" dirty="0">
              <a:solidFill>
                <a:srgbClr val="3D85C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BBE950D1-5A38-9D70-952A-34E611CA8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876" y="1061487"/>
            <a:ext cx="2016224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t-BR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R$ Milhões Correntes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2E9282F-F879-7821-4053-56277FE28906}"/>
              </a:ext>
            </a:extLst>
          </p:cNvPr>
          <p:cNvSpPr txBox="1"/>
          <p:nvPr/>
        </p:nvSpPr>
        <p:spPr>
          <a:xfrm>
            <a:off x="358200" y="3983551"/>
            <a:ext cx="6141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* </a:t>
            </a:r>
            <a:r>
              <a:rPr lang="en-US" sz="70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Não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inclui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Receitas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Arrecadadas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em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Exercícios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Anteriores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(RAEA).</a:t>
            </a:r>
            <a:endParaRPr lang="pt-BR" sz="7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rabicParenBoth"/>
              <a:defRPr/>
            </a:pPr>
            <a:endParaRPr lang="pt-BR" sz="700" b="1" i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4A335C8-FA2A-17A1-659D-F19F3CCE7325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58200" y="1261542"/>
            <a:ext cx="6141600" cy="262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687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 flipH="1">
            <a:off x="6515100" y="4815000"/>
            <a:ext cx="342900" cy="3285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en-US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pt-BR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sz="9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1" name="Google Shape;18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700700"/>
            <a:ext cx="3384782" cy="44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1"/>
          <p:cNvSpPr txBox="1"/>
          <p:nvPr/>
        </p:nvSpPr>
        <p:spPr>
          <a:xfrm>
            <a:off x="0" y="148037"/>
            <a:ext cx="6858000" cy="41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600" b="1" dirty="0">
                <a:solidFill>
                  <a:srgbClr val="3D85C6"/>
                </a:solidFill>
                <a:latin typeface="Verdana"/>
                <a:ea typeface="Verdana"/>
                <a:cs typeface="Verdana"/>
                <a:sym typeface="Verdana"/>
              </a:rPr>
              <a:t>Resultado Primário e Nominal - Dezembro 2022</a:t>
            </a:r>
            <a:endParaRPr sz="1600" b="1" dirty="0">
              <a:solidFill>
                <a:srgbClr val="3D85C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BBE950D1-5A38-9D70-952A-34E611CA8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1530" y="838228"/>
            <a:ext cx="2016224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t-BR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R$ Milhões Correntes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BC6BC37B-9366-3F97-2D8A-425CD31539A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120246" y="1038283"/>
            <a:ext cx="4618800" cy="340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370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 flipH="1">
            <a:off x="6515100" y="4815000"/>
            <a:ext cx="342900" cy="3285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en-US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pt-BR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sz="9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1" name="Google Shape;18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700700"/>
            <a:ext cx="3384782" cy="44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1"/>
          <p:cNvSpPr txBox="1"/>
          <p:nvPr/>
        </p:nvSpPr>
        <p:spPr>
          <a:xfrm>
            <a:off x="0" y="148037"/>
            <a:ext cx="6858000" cy="41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600" b="1" dirty="0">
                <a:solidFill>
                  <a:srgbClr val="3D85C6"/>
                </a:solidFill>
                <a:latin typeface="Verdana"/>
                <a:ea typeface="Verdana"/>
                <a:cs typeface="Verdana"/>
                <a:sym typeface="Verdana"/>
              </a:rPr>
              <a:t>Limites sobre a RCL - Dezembro 2022</a:t>
            </a:r>
            <a:endParaRPr sz="1600" b="1" dirty="0">
              <a:solidFill>
                <a:srgbClr val="3D85C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8B2D0E9-174F-9A84-4B16-043D36CB9243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29000" y="1028362"/>
            <a:ext cx="5400000" cy="332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872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 flipH="1">
            <a:off x="6515100" y="4815000"/>
            <a:ext cx="342900" cy="3285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17</a:t>
            </a:r>
            <a:endParaRPr sz="9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1" name="Google Shape;18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700700"/>
            <a:ext cx="3384782" cy="44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1"/>
          <p:cNvSpPr txBox="1"/>
          <p:nvPr/>
        </p:nvSpPr>
        <p:spPr>
          <a:xfrm>
            <a:off x="0" y="148037"/>
            <a:ext cx="6858000" cy="41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600" b="1" dirty="0">
                <a:solidFill>
                  <a:srgbClr val="3D85C6"/>
                </a:solidFill>
                <a:latin typeface="Verdana"/>
                <a:ea typeface="Verdana"/>
                <a:cs typeface="Verdana"/>
                <a:sym typeface="Verdana"/>
              </a:rPr>
              <a:t>Dívida Consolidada Líquida</a:t>
            </a:r>
            <a:endParaRPr sz="1600" b="1" dirty="0">
              <a:solidFill>
                <a:srgbClr val="3D85C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BBE950D1-5A38-9D70-952A-34E611CA8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776" y="508387"/>
            <a:ext cx="2016224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t-BR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R$ Milhões Correntes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21B2D67-33CC-6D2B-CADE-E3F67F5A678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909000" y="708442"/>
            <a:ext cx="5040000" cy="399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851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 flipH="1">
            <a:off x="6515100" y="4815000"/>
            <a:ext cx="342900" cy="3285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18</a:t>
            </a:r>
            <a:endParaRPr sz="9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1" name="Google Shape;18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700700"/>
            <a:ext cx="3384782" cy="44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1"/>
          <p:cNvSpPr txBox="1"/>
          <p:nvPr/>
        </p:nvSpPr>
        <p:spPr>
          <a:xfrm>
            <a:off x="0" y="148037"/>
            <a:ext cx="6858000" cy="41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600" b="1" dirty="0">
                <a:solidFill>
                  <a:srgbClr val="3D85C6"/>
                </a:solidFill>
                <a:latin typeface="Verdana"/>
                <a:ea typeface="Verdana"/>
                <a:cs typeface="Verdana"/>
                <a:sym typeface="Verdana"/>
              </a:rPr>
              <a:t>Limite e Trajetória da Dívida Consolidada Líquida</a:t>
            </a:r>
            <a:endParaRPr sz="1600" b="1" dirty="0">
              <a:solidFill>
                <a:srgbClr val="3D85C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Rectangle 173">
            <a:extLst>
              <a:ext uri="{FF2B5EF4-FFF2-40B4-BE49-F238E27FC236}">
                <a16:creationId xmlns:a16="http://schemas.microsoft.com/office/drawing/2014/main" id="{3C2B7DEF-3C6A-58C1-65D6-796C2EED5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14288"/>
            <a:ext cx="6858000" cy="290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pt-B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Dívida Consolidada Líquida em Relação à Receita Corrente Líquida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BC5F2495-1D56-31C9-8CDC-837A896F31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948" y="867571"/>
            <a:ext cx="6146104" cy="374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3"/>
          <p:cNvSpPr/>
          <p:nvPr/>
        </p:nvSpPr>
        <p:spPr>
          <a:xfrm>
            <a:off x="0" y="642938"/>
            <a:ext cx="5829300" cy="3872025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050">
              <a:solidFill>
                <a:schemeClr val="dk1"/>
              </a:solidFill>
            </a:endParaRPr>
          </a:p>
        </p:txBody>
      </p:sp>
      <p:sp>
        <p:nvSpPr>
          <p:cNvPr id="209" name="Google Shape;209;p23"/>
          <p:cNvSpPr txBox="1"/>
          <p:nvPr/>
        </p:nvSpPr>
        <p:spPr>
          <a:xfrm>
            <a:off x="287845" y="1210756"/>
            <a:ext cx="3425175" cy="484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pt-BR" sz="2250" b="1" i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Obrigado!</a:t>
            </a:r>
            <a:endParaRPr sz="2250" b="1" i="1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10" name="Google Shape;210;p23"/>
          <p:cNvSpPr txBox="1"/>
          <p:nvPr/>
        </p:nvSpPr>
        <p:spPr>
          <a:xfrm>
            <a:off x="287845" y="1890745"/>
            <a:ext cx="4449640" cy="1492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en-US" b="1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Secretaria</a:t>
            </a:r>
            <a:r>
              <a:rPr lang="en-US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Municipal da Fazenda</a:t>
            </a:r>
          </a:p>
          <a:p>
            <a:endParaRPr lang="en-US" sz="10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r>
              <a:rPr lang="en-US" sz="12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Ricardo Ezequiel Torres</a:t>
            </a:r>
          </a:p>
          <a:p>
            <a:endParaRPr lang="en-US" sz="75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endParaRPr lang="en-US" sz="75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endParaRPr lang="en-US" sz="75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endParaRPr lang="en-US" sz="75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r>
              <a:rPr lang="en-US" sz="1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Elaboração</a:t>
            </a:r>
            <a:r>
              <a:rPr lang="en-US" sz="1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 SF/ASECO – Assessoria </a:t>
            </a:r>
            <a:r>
              <a:rPr lang="en-US" sz="1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Econômica</a:t>
            </a:r>
            <a:endParaRPr lang="en-US" sz="12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r>
              <a:rPr lang="en-US" sz="1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aseco@sf.prefeitura.sp.gov.br</a:t>
            </a:r>
            <a:endParaRPr sz="10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11" name="Google Shape;211;p23"/>
          <p:cNvPicPr preferRelativeResize="0"/>
          <p:nvPr/>
        </p:nvPicPr>
        <p:blipFill rotWithShape="1">
          <a:blip r:embed="rId3">
            <a:alphaModFix/>
          </a:blip>
          <a:srcRect l="6898"/>
          <a:stretch/>
        </p:blipFill>
        <p:spPr>
          <a:xfrm>
            <a:off x="103909" y="3362351"/>
            <a:ext cx="5372100" cy="10632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60;p13">
            <a:extLst>
              <a:ext uri="{FF2B5EF4-FFF2-40B4-BE49-F238E27FC236}">
                <a16:creationId xmlns:a16="http://schemas.microsoft.com/office/drawing/2014/main" id="{70E7FC68-8E29-39C5-2A38-05B63A634577}"/>
              </a:ext>
            </a:extLst>
          </p:cNvPr>
          <p:cNvSpPr/>
          <p:nvPr/>
        </p:nvSpPr>
        <p:spPr>
          <a:xfrm>
            <a:off x="3148875" y="763313"/>
            <a:ext cx="2680425" cy="243000"/>
          </a:xfrm>
          <a:prstGeom prst="parallelogram">
            <a:avLst>
              <a:gd name="adj" fmla="val 25000"/>
            </a:avLst>
          </a:prstGeom>
          <a:solidFill>
            <a:srgbClr val="1C4587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05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SECRETARIA DA FAZENDA</a:t>
            </a:r>
            <a:endParaRPr sz="105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" name="Google Shape;56;p13">
            <a:extLst>
              <a:ext uri="{FF2B5EF4-FFF2-40B4-BE49-F238E27FC236}">
                <a16:creationId xmlns:a16="http://schemas.microsoft.com/office/drawing/2014/main" id="{304AFAF8-16D1-18B0-CD24-811827D4053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99" r="109"/>
          <a:stretch/>
        </p:blipFill>
        <p:spPr>
          <a:xfrm>
            <a:off x="6010299" y="4316499"/>
            <a:ext cx="737327" cy="6887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0" y="642936"/>
            <a:ext cx="5828400" cy="3873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050">
              <a:solidFill>
                <a:schemeClr val="dk1"/>
              </a:solidFill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2107750" y="1462420"/>
            <a:ext cx="1612900" cy="484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pt-BR" sz="2250" b="1" i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Objetivo</a:t>
            </a:r>
            <a:endParaRPr sz="2250" b="1" i="1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577191" y="2284088"/>
            <a:ext cx="4674017" cy="69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pt-BR" sz="1050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Demonstração e avaliação do cumprimento das metas fiscais </a:t>
            </a:r>
          </a:p>
          <a:p>
            <a:pPr algn="just">
              <a:lnSpc>
                <a:spcPct val="115000"/>
              </a:lnSpc>
            </a:pPr>
            <a:endParaRPr lang="pt-BR" sz="1050" dirty="0">
              <a:solidFill>
                <a:srgbClr val="FFFFFF"/>
              </a:solidFill>
              <a:latin typeface="Verdana"/>
              <a:ea typeface="Verdana"/>
              <a:sym typeface="Verdana"/>
            </a:endParaRPr>
          </a:p>
          <a:p>
            <a:pPr algn="ctr">
              <a:lnSpc>
                <a:spcPct val="115000"/>
              </a:lnSpc>
            </a:pPr>
            <a:r>
              <a:rPr lang="pt-BR" sz="1050" dirty="0">
                <a:solidFill>
                  <a:srgbClr val="FFFFFF"/>
                </a:solidFill>
                <a:latin typeface="Verdana"/>
                <a:ea typeface="Verdana"/>
              </a:rPr>
              <a:t>§ 4º do artigo 9º da LRF</a:t>
            </a:r>
          </a:p>
        </p:txBody>
      </p:sp>
      <p:sp>
        <p:nvSpPr>
          <p:cNvPr id="4" name="Google Shape;60;p13">
            <a:extLst>
              <a:ext uri="{FF2B5EF4-FFF2-40B4-BE49-F238E27FC236}">
                <a16:creationId xmlns:a16="http://schemas.microsoft.com/office/drawing/2014/main" id="{CFFF7DF1-31F5-0B39-CE40-10C90DA487BC}"/>
              </a:ext>
            </a:extLst>
          </p:cNvPr>
          <p:cNvSpPr/>
          <p:nvPr/>
        </p:nvSpPr>
        <p:spPr>
          <a:xfrm>
            <a:off x="3148875" y="763313"/>
            <a:ext cx="2680425" cy="243000"/>
          </a:xfrm>
          <a:prstGeom prst="parallelogram">
            <a:avLst>
              <a:gd name="adj" fmla="val 25000"/>
            </a:avLst>
          </a:prstGeom>
          <a:solidFill>
            <a:srgbClr val="1C4587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05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SECRETARIA DA FAZENDA</a:t>
            </a:r>
            <a:endParaRPr sz="105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5" name="Google Shape;59;p13">
            <a:extLst>
              <a:ext uri="{FF2B5EF4-FFF2-40B4-BE49-F238E27FC236}">
                <a16:creationId xmlns:a16="http://schemas.microsoft.com/office/drawing/2014/main" id="{E14AA7FC-F590-BE6B-1DE8-42838C8A76A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6898"/>
          <a:stretch/>
        </p:blipFill>
        <p:spPr>
          <a:xfrm>
            <a:off x="48491" y="3414454"/>
            <a:ext cx="5372100" cy="10632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/>
          <p:nvPr/>
        </p:nvSpPr>
        <p:spPr>
          <a:xfrm flipH="1">
            <a:off x="0" y="763313"/>
            <a:ext cx="1143000" cy="27945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050"/>
          </a:p>
        </p:txBody>
      </p:sp>
      <p:sp>
        <p:nvSpPr>
          <p:cNvPr id="67" name="Google Shape;67;p14"/>
          <p:cNvSpPr/>
          <p:nvPr/>
        </p:nvSpPr>
        <p:spPr>
          <a:xfrm>
            <a:off x="1143000" y="642938"/>
            <a:ext cx="5715000" cy="3857625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050">
              <a:solidFill>
                <a:schemeClr val="dk1"/>
              </a:solidFill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3281692" y="2201327"/>
            <a:ext cx="1666225" cy="484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pt-BR" sz="2250" b="1" i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Receitas</a:t>
            </a:r>
            <a:endParaRPr sz="2250" b="1" i="1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-19" y="2727675"/>
            <a:ext cx="1143000" cy="831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01</a:t>
            </a:r>
            <a:endParaRPr sz="4500" b="1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2" name="Google Shape;72;p14"/>
          <p:cNvPicPr preferRelativeResize="0"/>
          <p:nvPr/>
        </p:nvPicPr>
        <p:blipFill rotWithShape="1">
          <a:blip r:embed="rId3">
            <a:alphaModFix/>
          </a:blip>
          <a:srcRect l="6898"/>
          <a:stretch/>
        </p:blipFill>
        <p:spPr>
          <a:xfrm>
            <a:off x="1142981" y="3376604"/>
            <a:ext cx="5372100" cy="10632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60;p13">
            <a:extLst>
              <a:ext uri="{FF2B5EF4-FFF2-40B4-BE49-F238E27FC236}">
                <a16:creationId xmlns:a16="http://schemas.microsoft.com/office/drawing/2014/main" id="{D55A9E09-34BA-53A7-804C-D38F0DB6BDF9}"/>
              </a:ext>
            </a:extLst>
          </p:cNvPr>
          <p:cNvSpPr/>
          <p:nvPr/>
        </p:nvSpPr>
        <p:spPr>
          <a:xfrm>
            <a:off x="4114802" y="763313"/>
            <a:ext cx="2680425" cy="243000"/>
          </a:xfrm>
          <a:prstGeom prst="parallelogram">
            <a:avLst>
              <a:gd name="adj" fmla="val 25000"/>
            </a:avLst>
          </a:prstGeom>
          <a:solidFill>
            <a:srgbClr val="1C4587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05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SECRETARIA DA FAZENDA</a:t>
            </a:r>
            <a:endParaRPr sz="105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30393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 flipH="1">
            <a:off x="6515100" y="4815000"/>
            <a:ext cx="342900" cy="3285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04</a:t>
            </a:r>
            <a:endParaRPr sz="9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1" name="Google Shape;18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700700"/>
            <a:ext cx="3384782" cy="44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1"/>
          <p:cNvSpPr txBox="1"/>
          <p:nvPr/>
        </p:nvSpPr>
        <p:spPr>
          <a:xfrm>
            <a:off x="0" y="148037"/>
            <a:ext cx="6858000" cy="41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rgbClr val="3D85C6"/>
                </a:solidFill>
                <a:latin typeface="Verdana"/>
                <a:ea typeface="Verdana"/>
                <a:cs typeface="Verdana"/>
                <a:sym typeface="Verdana"/>
              </a:rPr>
              <a:t>Receita Consolidada</a:t>
            </a:r>
            <a:endParaRPr sz="1800" b="1" dirty="0">
              <a:solidFill>
                <a:srgbClr val="3D85C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C7A17CD-A339-2862-7125-C4669BFD759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57805" y="1262493"/>
            <a:ext cx="6142390" cy="2618513"/>
          </a:xfrm>
          <a:prstGeom prst="rect">
            <a:avLst/>
          </a:prstGeom>
        </p:spPr>
      </p:pic>
      <p:sp>
        <p:nvSpPr>
          <p:cNvPr id="10" name="Text Box 5">
            <a:extLst>
              <a:ext uri="{FF2B5EF4-FFF2-40B4-BE49-F238E27FC236}">
                <a16:creationId xmlns:a16="http://schemas.microsoft.com/office/drawing/2014/main" id="{BBE950D1-5A38-9D70-952A-34E611CA8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971" y="1062438"/>
            <a:ext cx="2016224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t-BR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R$ Milhões Correntes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047F678-34ED-1CDC-6E9B-EA01101DCCFA}"/>
              </a:ext>
            </a:extLst>
          </p:cNvPr>
          <p:cNvSpPr txBox="1"/>
          <p:nvPr/>
        </p:nvSpPr>
        <p:spPr>
          <a:xfrm>
            <a:off x="357805" y="3926424"/>
            <a:ext cx="614239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Both"/>
            </a:pPr>
            <a:r>
              <a:rPr lang="en-US" sz="700" dirty="0" err="1">
                <a:latin typeface="Verdana" panose="020B0604030504040204" pitchFamily="34" charset="0"/>
                <a:ea typeface="Verdana" panose="020B0604030504040204" pitchFamily="34" charset="0"/>
              </a:rPr>
              <a:t>Inclui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</a:rPr>
              <a:t> PPI, </a:t>
            </a:r>
            <a:r>
              <a:rPr lang="en-US" sz="700" dirty="0" err="1">
                <a:latin typeface="Verdana" panose="020B0604030504040204" pitchFamily="34" charset="0"/>
                <a:ea typeface="Verdana" panose="020B0604030504040204" pitchFamily="34" charset="0"/>
              </a:rPr>
              <a:t>transferências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700" dirty="0" err="1">
                <a:latin typeface="Verdana" panose="020B0604030504040204" pitchFamily="34" charset="0"/>
                <a:ea typeface="Verdana" panose="020B0604030504040204" pitchFamily="34" charset="0"/>
              </a:rPr>
              <a:t>relacionadas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</a:rPr>
              <a:t> à COVID-19, </a:t>
            </a:r>
            <a:r>
              <a:rPr lang="en-US" sz="700" dirty="0" err="1">
                <a:latin typeface="Verdana" panose="020B0604030504040204" pitchFamily="34" charset="0"/>
                <a:ea typeface="Verdana" panose="020B0604030504040204" pitchFamily="34" charset="0"/>
              </a:rPr>
              <a:t>outorga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</a:rPr>
              <a:t> de </a:t>
            </a:r>
            <a:r>
              <a:rPr lang="en-US" sz="700" dirty="0" err="1">
                <a:latin typeface="Verdana" panose="020B0604030504040204" pitchFamily="34" charset="0"/>
                <a:ea typeface="Verdana" panose="020B0604030504040204" pitchFamily="34" charset="0"/>
              </a:rPr>
              <a:t>concessões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US" sz="700" dirty="0" err="1">
                <a:latin typeface="Verdana" panose="020B0604030504040204" pitchFamily="34" charset="0"/>
                <a:ea typeface="Verdana" panose="020B0604030504040204" pitchFamily="34" charset="0"/>
              </a:rPr>
              <a:t>cessão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</a:rPr>
              <a:t> da Folha de </a:t>
            </a:r>
            <a:r>
              <a:rPr lang="en-US" sz="700" dirty="0" err="1">
                <a:latin typeface="Verdana" panose="020B0604030504040204" pitchFamily="34" charset="0"/>
                <a:ea typeface="Verdana" panose="020B0604030504040204" pitchFamily="34" charset="0"/>
              </a:rPr>
              <a:t>Pagamento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</a:rPr>
              <a:t> (2020).</a:t>
            </a:r>
            <a:endParaRPr lang="pt-BR" sz="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0872B8F-9CD0-E6E0-C4A8-474F978D732D}"/>
              </a:ext>
            </a:extLst>
          </p:cNvPr>
          <p:cNvSpPr txBox="1"/>
          <p:nvPr/>
        </p:nvSpPr>
        <p:spPr>
          <a:xfrm>
            <a:off x="357805" y="4155124"/>
            <a:ext cx="61572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7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NOTA - </a:t>
            </a:r>
            <a:r>
              <a:rPr lang="pt-BR" sz="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Receita </a:t>
            </a:r>
            <a:r>
              <a:rPr lang="pt-BR" sz="70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Intraorçamentária</a:t>
            </a:r>
            <a:r>
              <a:rPr lang="pt-BR" sz="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pt-BR" sz="700" dirty="0">
                <a:latin typeface="Verdana" panose="020B0604030504040204" pitchFamily="34" charset="0"/>
                <a:ea typeface="Verdana" panose="020B0604030504040204" pitchFamily="34" charset="0"/>
              </a:rPr>
              <a:t>Inclui </a:t>
            </a:r>
            <a:r>
              <a:rPr lang="pt-BR" sz="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contribuição patronal, </a:t>
            </a:r>
            <a:r>
              <a:rPr lang="pt-BR" sz="700" dirty="0">
                <a:latin typeface="Verdana" panose="020B0604030504040204" pitchFamily="34" charset="0"/>
                <a:ea typeface="Verdana" panose="020B0604030504040204" pitchFamily="34" charset="0"/>
              </a:rPr>
              <a:t>com </a:t>
            </a:r>
            <a:r>
              <a:rPr lang="pt-BR" sz="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impacto do recolhimento de 6% da alíquota adicional patronal destinada </a:t>
            </a:r>
            <a:r>
              <a:rPr lang="pt-BR" sz="700" dirty="0">
                <a:latin typeface="Verdana" panose="020B0604030504040204" pitchFamily="34" charset="0"/>
                <a:ea typeface="Verdana" panose="020B0604030504040204" pitchFamily="34" charset="0"/>
              </a:rPr>
              <a:t>à Saúde e à Educação (art. 26, parágrafo único do Decreto 61.151 de 18/03/22), e a partir de julho/22 duas novas contribuições extraordinárias no montante de 56% sobre o FUNPREV e 8% sobre o FUNFIN, assim como aporte periódico da receita de IR para a previdência (art.37, parágrafo 15 da LOM).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5244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 flipH="1">
            <a:off x="6515100" y="4815000"/>
            <a:ext cx="342900" cy="3285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05</a:t>
            </a:r>
            <a:endParaRPr sz="9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1" name="Google Shape;18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700700"/>
            <a:ext cx="3384782" cy="44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1"/>
          <p:cNvSpPr txBox="1"/>
          <p:nvPr/>
        </p:nvSpPr>
        <p:spPr>
          <a:xfrm>
            <a:off x="0" y="148037"/>
            <a:ext cx="6858000" cy="41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rgbClr val="3D85C6"/>
                </a:solidFill>
                <a:latin typeface="Verdana"/>
                <a:ea typeface="Verdana"/>
                <a:cs typeface="Verdana"/>
                <a:sym typeface="Verdana"/>
              </a:rPr>
              <a:t>Receitas Correntes</a:t>
            </a:r>
            <a:endParaRPr sz="1800" b="1" dirty="0">
              <a:solidFill>
                <a:srgbClr val="3D85C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BBE950D1-5A38-9D70-952A-34E611CA8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576" y="587591"/>
            <a:ext cx="2016224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t-BR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R$ Milhões Correntes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634AB02-C766-F9FF-6F36-CC4EEE29CC8C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58200" y="796227"/>
            <a:ext cx="6141600" cy="2848486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0B3ADE4E-24CF-064A-FDBF-70A62D1E48F8}"/>
              </a:ext>
            </a:extLst>
          </p:cNvPr>
          <p:cNvSpPr txBox="1"/>
          <p:nvPr/>
        </p:nvSpPr>
        <p:spPr>
          <a:xfrm>
            <a:off x="358200" y="3644713"/>
            <a:ext cx="614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fontAlgn="t">
              <a:buAutoNum type="arabicParenBoth"/>
            </a:pPr>
            <a:r>
              <a:rPr lang="pt-BR" sz="700" dirty="0">
                <a:latin typeface="Verdana" panose="020B0604030504040204" pitchFamily="34" charset="0"/>
                <a:ea typeface="Verdana" panose="020B0604030504040204" pitchFamily="34" charset="0"/>
              </a:rPr>
              <a:t>Em 2022, as Receitas de Contribuições Previdenciárias estão também alocadas no FUNFIN e no FUNPREV, para além do IPREM.</a:t>
            </a:r>
          </a:p>
          <a:p>
            <a:pPr marL="228600" indent="-228600" fontAlgn="t">
              <a:buAutoNum type="arabicParenBoth"/>
            </a:pPr>
            <a:r>
              <a:rPr lang="pt-BR" sz="700" dirty="0">
                <a:latin typeface="Verdana" panose="020B0604030504040204" pitchFamily="34" charset="0"/>
                <a:ea typeface="Verdana" panose="020B0604030504040204" pitchFamily="34" charset="0"/>
              </a:rPr>
              <a:t>Receita Patrimonial inclui aplicação financeira, crédito de quilômetro e concessões.</a:t>
            </a:r>
          </a:p>
          <a:p>
            <a:pPr marL="228600" indent="-228600" fontAlgn="t">
              <a:buAutoNum type="arabicParenBoth"/>
            </a:pPr>
            <a:r>
              <a:rPr lang="pt-BR" sz="700" dirty="0">
                <a:latin typeface="Verdana" panose="020B0604030504040204" pitchFamily="34" charset="0"/>
                <a:ea typeface="Verdana" panose="020B0604030504040204" pitchFamily="34" charset="0"/>
              </a:rPr>
              <a:t>Receita de Transferências inclui Cota-Parte do ICMS e IPVA, FPM, FUNDEB, transferências para a Saúde, Educação e Assistência Social.</a:t>
            </a:r>
          </a:p>
          <a:p>
            <a:endParaRPr lang="pt-BR" sz="700" i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pt-BR" sz="700" i="1" dirty="0">
                <a:latin typeface="Verdana" panose="020B0604030504040204" pitchFamily="34" charset="0"/>
                <a:ea typeface="Verdana" panose="020B0604030504040204" pitchFamily="34" charset="0"/>
              </a:rPr>
              <a:t>Valores líquidos de deduções. Exclui receitas </a:t>
            </a:r>
            <a:r>
              <a:rPr lang="pt-BR" sz="700" i="1" dirty="0" err="1">
                <a:latin typeface="Verdana" panose="020B0604030504040204" pitchFamily="34" charset="0"/>
                <a:ea typeface="Verdana" panose="020B0604030504040204" pitchFamily="34" charset="0"/>
              </a:rPr>
              <a:t>intra-orçamentárias</a:t>
            </a:r>
            <a:r>
              <a:rPr lang="pt-BR" sz="700" i="1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pt-BR" sz="7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pt-BR" sz="700" i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t"/>
            <a:endParaRPr lang="pt-BR" sz="700" i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203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 flipH="1">
            <a:off x="6515100" y="4815000"/>
            <a:ext cx="342900" cy="3285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06</a:t>
            </a:r>
            <a:endParaRPr sz="9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1" name="Google Shape;18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700700"/>
            <a:ext cx="3384782" cy="44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1"/>
          <p:cNvSpPr txBox="1"/>
          <p:nvPr/>
        </p:nvSpPr>
        <p:spPr>
          <a:xfrm>
            <a:off x="0" y="148037"/>
            <a:ext cx="6858000" cy="41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600" b="1" dirty="0">
                <a:solidFill>
                  <a:srgbClr val="3D85C6"/>
                </a:solidFill>
                <a:latin typeface="Verdana"/>
                <a:ea typeface="Verdana"/>
                <a:cs typeface="Verdana"/>
                <a:sym typeface="Verdana"/>
              </a:rPr>
              <a:t>Principais Receitas Tributárias e de Origem Tributária</a:t>
            </a:r>
            <a:endParaRPr sz="1600" b="1" dirty="0">
              <a:solidFill>
                <a:srgbClr val="3D85C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BBE950D1-5A38-9D70-952A-34E611CA8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876" y="781101"/>
            <a:ext cx="2016224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t-BR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R$ Milhões Correntes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7FEAFA7-7204-CD5D-B706-529DBF7BAC06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58200" y="981156"/>
            <a:ext cx="6141600" cy="301742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D79B4819-608E-C8F9-CBEC-070A39EAB116}"/>
              </a:ext>
            </a:extLst>
          </p:cNvPr>
          <p:cNvSpPr txBox="1"/>
          <p:nvPr/>
        </p:nvSpPr>
        <p:spPr>
          <a:xfrm>
            <a:off x="358200" y="4195752"/>
            <a:ext cx="614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pt-BR" sz="700" dirty="0">
                <a:latin typeface="Verdana" panose="020B0604030504040204" pitchFamily="34" charset="0"/>
                <a:ea typeface="Verdana" panose="020B0604030504040204" pitchFamily="34" charset="0"/>
              </a:rPr>
              <a:t> IPTU, ISS, ITBI — somente o principal (exclui Parcelamentos e Dívida Ativa).</a:t>
            </a:r>
          </a:p>
          <a:p>
            <a:pPr fontAlgn="t"/>
            <a:r>
              <a:rPr lang="pt-BR" sz="700" dirty="0">
                <a:latin typeface="Verdana" panose="020B0604030504040204" pitchFamily="34" charset="0"/>
                <a:ea typeface="Verdana" panose="020B0604030504040204" pitchFamily="34" charset="0"/>
              </a:rPr>
              <a:t> FPM, ICMS e IPVA brutos, sem as deduções do FUNDEB.</a:t>
            </a:r>
          </a:p>
        </p:txBody>
      </p:sp>
    </p:spTree>
    <p:extLst>
      <p:ext uri="{BB962C8B-B14F-4D97-AF65-F5344CB8AC3E}">
        <p14:creationId xmlns:p14="http://schemas.microsoft.com/office/powerpoint/2010/main" val="2195357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 flipH="1">
            <a:off x="6515100" y="4815000"/>
            <a:ext cx="342900" cy="3285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07</a:t>
            </a:r>
            <a:endParaRPr sz="9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1" name="Google Shape;18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700700"/>
            <a:ext cx="3384782" cy="44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1"/>
          <p:cNvSpPr txBox="1"/>
          <p:nvPr/>
        </p:nvSpPr>
        <p:spPr>
          <a:xfrm>
            <a:off x="0" y="148037"/>
            <a:ext cx="6858000" cy="41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600" b="1" dirty="0">
                <a:solidFill>
                  <a:srgbClr val="3D85C6"/>
                </a:solidFill>
                <a:latin typeface="Verdana"/>
                <a:ea typeface="Verdana"/>
                <a:cs typeface="Verdana"/>
                <a:sym typeface="Verdana"/>
              </a:rPr>
              <a:t>Receita de Capital</a:t>
            </a:r>
            <a:endParaRPr sz="1600" b="1" dirty="0">
              <a:solidFill>
                <a:srgbClr val="3D85C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BBE950D1-5A38-9D70-952A-34E611CA8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433" y="1172466"/>
            <a:ext cx="2016224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t-BR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R$ Milhões Correntes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34E9482-80DE-F82D-00E4-2ABB905321AC}"/>
              </a:ext>
            </a:extLst>
          </p:cNvPr>
          <p:cNvSpPr txBox="1"/>
          <p:nvPr/>
        </p:nvSpPr>
        <p:spPr>
          <a:xfrm>
            <a:off x="359204" y="3588153"/>
            <a:ext cx="609745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700" dirty="0">
                <a:latin typeface="Verdana" panose="020B0604030504040204" pitchFamily="34" charset="0"/>
                <a:ea typeface="Verdana" panose="020B0604030504040204" pitchFamily="34" charset="0"/>
              </a:rPr>
              <a:t>(1) Outras Receitas de Capital incluem Depósitos Judiciais, Outorga Onerosa e Operações Urbanas, entre outras.</a:t>
            </a:r>
          </a:p>
          <a:p>
            <a:pPr lvl="0" algn="just"/>
            <a:endParaRPr lang="pt-BR" sz="700" i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/>
            <a:r>
              <a:rPr lang="pt-BR" sz="700" i="1" dirty="0">
                <a:latin typeface="Verdana" panose="020B0604030504040204" pitchFamily="34" charset="0"/>
                <a:ea typeface="Verdana" panose="020B0604030504040204" pitchFamily="34" charset="0"/>
              </a:rPr>
              <a:t>Exclui receitas </a:t>
            </a:r>
            <a:r>
              <a:rPr lang="pt-BR" sz="700" i="1" dirty="0" err="1">
                <a:latin typeface="Verdana" panose="020B0604030504040204" pitchFamily="34" charset="0"/>
                <a:ea typeface="Verdana" panose="020B0604030504040204" pitchFamily="34" charset="0"/>
              </a:rPr>
              <a:t>intra-orçamentárias</a:t>
            </a:r>
            <a:endParaRPr lang="pt-BR" sz="7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pt-BR" sz="700" i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pt-BR" sz="700" i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70D5B09-FD57-D5AF-095D-706565BC5E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205" y="1372521"/>
            <a:ext cx="6097454" cy="202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563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/>
          <p:nvPr/>
        </p:nvSpPr>
        <p:spPr>
          <a:xfrm flipH="1">
            <a:off x="0" y="763313"/>
            <a:ext cx="1143000" cy="27945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050"/>
          </a:p>
        </p:txBody>
      </p:sp>
      <p:sp>
        <p:nvSpPr>
          <p:cNvPr id="67" name="Google Shape;67;p14"/>
          <p:cNvSpPr/>
          <p:nvPr/>
        </p:nvSpPr>
        <p:spPr>
          <a:xfrm>
            <a:off x="1143000" y="642938"/>
            <a:ext cx="5715000" cy="3857625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050">
              <a:solidFill>
                <a:schemeClr val="dk1"/>
              </a:solidFill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3281692" y="2201327"/>
            <a:ext cx="1666225" cy="484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r>
              <a:rPr lang="pt-BR" sz="2250" b="1" i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Despesas</a:t>
            </a:r>
            <a:endParaRPr sz="2250" b="1" i="1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-19" y="2727675"/>
            <a:ext cx="1143000" cy="831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45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02</a:t>
            </a:r>
            <a:endParaRPr sz="45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2" name="Google Shape;72;p14"/>
          <p:cNvPicPr preferRelativeResize="0"/>
          <p:nvPr/>
        </p:nvPicPr>
        <p:blipFill rotWithShape="1">
          <a:blip r:embed="rId3">
            <a:alphaModFix/>
          </a:blip>
          <a:srcRect l="6898"/>
          <a:stretch/>
        </p:blipFill>
        <p:spPr>
          <a:xfrm>
            <a:off x="1142981" y="3349457"/>
            <a:ext cx="5372100" cy="10632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60;p13">
            <a:extLst>
              <a:ext uri="{FF2B5EF4-FFF2-40B4-BE49-F238E27FC236}">
                <a16:creationId xmlns:a16="http://schemas.microsoft.com/office/drawing/2014/main" id="{D55A9E09-34BA-53A7-804C-D38F0DB6BDF9}"/>
              </a:ext>
            </a:extLst>
          </p:cNvPr>
          <p:cNvSpPr/>
          <p:nvPr/>
        </p:nvSpPr>
        <p:spPr>
          <a:xfrm>
            <a:off x="4114802" y="763313"/>
            <a:ext cx="2680425" cy="243000"/>
          </a:xfrm>
          <a:prstGeom prst="parallelogram">
            <a:avLst>
              <a:gd name="adj" fmla="val 25000"/>
            </a:avLst>
          </a:prstGeom>
          <a:solidFill>
            <a:srgbClr val="1C4587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05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SECRETARIA DA FAZENDA</a:t>
            </a:r>
            <a:endParaRPr sz="105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77033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 flipH="1">
            <a:off x="6515100" y="4815000"/>
            <a:ext cx="342900" cy="3285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9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09</a:t>
            </a:r>
            <a:endParaRPr sz="9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1" name="Google Shape;18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700700"/>
            <a:ext cx="3384782" cy="44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1"/>
          <p:cNvSpPr txBox="1"/>
          <p:nvPr/>
        </p:nvSpPr>
        <p:spPr>
          <a:xfrm>
            <a:off x="0" y="148037"/>
            <a:ext cx="6858000" cy="41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/>
            <a:r>
              <a:rPr lang="pt-BR" sz="1600" b="1" dirty="0">
                <a:solidFill>
                  <a:srgbClr val="3D85C6"/>
                </a:solidFill>
                <a:latin typeface="Verdana"/>
                <a:ea typeface="Verdana"/>
                <a:cs typeface="Verdana"/>
                <a:sym typeface="Verdana"/>
              </a:rPr>
              <a:t>Despesas Consolidadas</a:t>
            </a:r>
            <a:endParaRPr sz="1600" b="1" dirty="0">
              <a:solidFill>
                <a:srgbClr val="3D85C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BBE950D1-5A38-9D70-952A-34E611CA8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876" y="1355292"/>
            <a:ext cx="2016224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t-BR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R$ Milhões Correntes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9BF98817-6A70-97B7-0594-860F81D81D65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73500" y="1555347"/>
            <a:ext cx="6141600" cy="1783747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F831C987-D1B3-A996-3F0D-C1A2FCE752C8}"/>
              </a:ext>
            </a:extLst>
          </p:cNvPr>
          <p:cNvSpPr/>
          <p:nvPr/>
        </p:nvSpPr>
        <p:spPr>
          <a:xfrm>
            <a:off x="313982" y="3431427"/>
            <a:ext cx="61416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800" i="1" dirty="0">
                <a:latin typeface="Verdana" panose="020B0604030504040204" pitchFamily="34" charset="0"/>
                <a:ea typeface="Verdana" panose="020B0604030504040204" pitchFamily="34" charset="0"/>
              </a:rPr>
              <a:t>Inclui despesas </a:t>
            </a:r>
            <a:r>
              <a:rPr lang="pt-BR" sz="800" i="1" dirty="0" err="1">
                <a:latin typeface="Verdana" panose="020B0604030504040204" pitchFamily="34" charset="0"/>
                <a:ea typeface="Verdana" panose="020B0604030504040204" pitchFamily="34" charset="0"/>
              </a:rPr>
              <a:t>intra-orçamentárias</a:t>
            </a:r>
            <a:endParaRPr lang="pt-BR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35555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E0166D5D7536743921E76D2BD75824F" ma:contentTypeVersion="13" ma:contentTypeDescription="Crie um novo documento." ma:contentTypeScope="" ma:versionID="444a01ce4da5ba45dcfea8c01b4db54c">
  <xsd:schema xmlns:xsd="http://www.w3.org/2001/XMLSchema" xmlns:xs="http://www.w3.org/2001/XMLSchema" xmlns:p="http://schemas.microsoft.com/office/2006/metadata/properties" xmlns:ns2="eed43e5d-c9a4-4ec2-8d89-4b39aa95cc20" xmlns:ns3="9ad895a9-b761-4da4-b0b5-93d5e817e4e8" targetNamespace="http://schemas.microsoft.com/office/2006/metadata/properties" ma:root="true" ma:fieldsID="b3398c4c20744094b217c7e6e3afe9b2" ns2:_="" ns3:_="">
    <xsd:import namespace="eed43e5d-c9a4-4ec2-8d89-4b39aa95cc20"/>
    <xsd:import namespace="9ad895a9-b761-4da4-b0b5-93d5e817e4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d43e5d-c9a4-4ec2-8d89-4b39aa95cc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Marcações de imagem" ma:readOnly="false" ma:fieldId="{5cf76f15-5ced-4ddc-b409-7134ff3c332f}" ma:taxonomyMulti="true" ma:sspId="20124c3b-5cc7-4b48-bac0-720a2c61db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895a9-b761-4da4-b0b5-93d5e817e4e8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d29c22e6-0410-4a6d-a98a-0d54f32ba5d2}" ma:internalName="TaxCatchAll" ma:showField="CatchAllData" ma:web="9ad895a9-b761-4da4-b0b5-93d5e817e4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d895a9-b761-4da4-b0b5-93d5e817e4e8" xsi:nil="true"/>
    <lcf76f155ced4ddcb4097134ff3c332f xmlns="eed43e5d-c9a4-4ec2-8d89-4b39aa95cc2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22B6011-FE32-41DC-A8D9-0012D7FDC5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d43e5d-c9a4-4ec2-8d89-4b39aa95cc20"/>
    <ds:schemaRef ds:uri="9ad895a9-b761-4da4-b0b5-93d5e817e4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4AA0DE0-9823-452D-8B81-05A3AF20F3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B9C4D2-E764-468A-9062-BBDED359CCBC}">
  <ds:schemaRefs>
    <ds:schemaRef ds:uri="http://purl.org/dc/elements/1.1/"/>
    <ds:schemaRef ds:uri="http://schemas.openxmlformats.org/package/2006/metadata/core-properties"/>
    <ds:schemaRef ds:uri="eed43e5d-c9a4-4ec2-8d89-4b39aa95cc20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9ad895a9-b761-4da4-b0b5-93d5e817e4e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544</Words>
  <Application>Microsoft Office PowerPoint</Application>
  <PresentationFormat>Personalizar</PresentationFormat>
  <Paragraphs>88</Paragraphs>
  <Slides>19</Slides>
  <Notes>19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Arial</vt:lpstr>
      <vt:lpstr>Verdana</vt:lpstr>
      <vt:lpstr>Simple Light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Claudia Bice Romano</dc:creator>
  <cp:lastModifiedBy>Bruno Domeneguetti Barreira</cp:lastModifiedBy>
  <cp:revision>56</cp:revision>
  <dcterms:modified xsi:type="dcterms:W3CDTF">2023-03-02T19:51:27Z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0x0101001E0166D5D7536743921E76D2BD75824F</vt:lpwstr>
  </property>
</Properties>
</file>