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6" r:id="rId1"/>
    <p:sldMasterId id="2147484549" r:id="rId2"/>
    <p:sldMasterId id="2147484628" r:id="rId3"/>
  </p:sldMasterIdLst>
  <p:notesMasterIdLst>
    <p:notesMasterId r:id="rId25"/>
  </p:notesMasterIdLst>
  <p:handoutMasterIdLst>
    <p:handoutMasterId r:id="rId26"/>
  </p:handoutMasterIdLst>
  <p:sldIdLst>
    <p:sldId id="711" r:id="rId4"/>
    <p:sldId id="690" r:id="rId5"/>
    <p:sldId id="592" r:id="rId6"/>
    <p:sldId id="629" r:id="rId7"/>
    <p:sldId id="587" r:id="rId8"/>
    <p:sldId id="588" r:id="rId9"/>
    <p:sldId id="697" r:id="rId10"/>
    <p:sldId id="706" r:id="rId11"/>
    <p:sldId id="666" r:id="rId12"/>
    <p:sldId id="590" r:id="rId13"/>
    <p:sldId id="631" r:id="rId14"/>
    <p:sldId id="408" r:id="rId15"/>
    <p:sldId id="409" r:id="rId16"/>
    <p:sldId id="704" r:id="rId17"/>
    <p:sldId id="633" r:id="rId18"/>
    <p:sldId id="534" r:id="rId19"/>
    <p:sldId id="709" r:id="rId20"/>
    <p:sldId id="388" r:id="rId21"/>
    <p:sldId id="635" r:id="rId22"/>
    <p:sldId id="381" r:id="rId23"/>
    <p:sldId id="602" r:id="rId24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Domeneguetti Barreira" initials="BD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2A6"/>
    <a:srgbClr val="316E71"/>
    <a:srgbClr val="397F83"/>
    <a:srgbClr val="FFFFFF"/>
    <a:srgbClr val="929292"/>
    <a:srgbClr val="9F9F9F"/>
    <a:srgbClr val="3EA2A6"/>
    <a:srgbClr val="1D4575"/>
    <a:srgbClr val="5082BE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9" autoAdjust="0"/>
    <p:restoredTop sz="94061" autoAdjust="0"/>
  </p:normalViewPr>
  <p:slideViewPr>
    <p:cSldViewPr>
      <p:cViewPr varScale="1">
        <p:scale>
          <a:sx n="69" d="100"/>
          <a:sy n="69" d="100"/>
        </p:scale>
        <p:origin x="12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notesViewPr>
    <p:cSldViewPr>
      <p:cViewPr varScale="1">
        <p:scale>
          <a:sx n="82" d="100"/>
          <a:sy n="82" d="100"/>
        </p:scale>
        <p:origin x="3972" y="78"/>
      </p:cViewPr>
      <p:guideLst>
        <p:guide orient="horz" pos="2929"/>
        <p:guide pos="2209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4526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3" y="3"/>
            <a:ext cx="2946145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6624"/>
            <a:ext cx="2944526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3" y="9426624"/>
            <a:ext cx="2946145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9318841-DE41-43C2-BD8B-B80CDB8C51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5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4526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3" y="3"/>
            <a:ext cx="2946145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6" y="4714917"/>
            <a:ext cx="5437168" cy="446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6624"/>
            <a:ext cx="2944526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3" y="9426624"/>
            <a:ext cx="2946145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AEFFD5D-CF09-4E3C-B2B9-5B0594E03E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83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56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924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441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57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0494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2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11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9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09FA6-BAE6-4D81-91AC-5BA6AB14732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1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748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11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859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1803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156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495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59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4BB4-6217-48F4-8E9A-6951F86194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E0B1-155D-4CAA-9BD3-95726A04BF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FE34-A0F5-45F4-9C2E-85A1D23A97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A061-4BF6-4A52-B4B2-7195F9429A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6E75-DBA7-4791-9B3C-E16ECCEDBF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71B26-BD70-4EF7-BAC5-762B52CF07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3A40-5A4B-4BEC-8A85-42AF0393F1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4A1E6-D151-4D36-AD80-D556B401BD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D289-7CB0-4D57-9616-37E34CB225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49B14-5E8D-437C-8AD8-46C2D87FB1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AC57-6C84-4307-9E5A-4FEE614E89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33"/>
          <p:cNvSpPr>
            <a:spLocks noChangeShapeType="1"/>
          </p:cNvSpPr>
          <p:nvPr userDrawn="1"/>
        </p:nvSpPr>
        <p:spPr bwMode="auto">
          <a:xfrm>
            <a:off x="0" y="541338"/>
            <a:ext cx="9144000" cy="0"/>
          </a:xfrm>
          <a:prstGeom prst="line">
            <a:avLst/>
          </a:prstGeom>
          <a:noFill/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8599488" y="6483350"/>
            <a:ext cx="573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626F383-E840-4A8C-A2F1-43C768359C13}" type="slidenum">
              <a:rPr lang="en-US" sz="1200" b="1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‹nº›</a:t>
            </a:fld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6377048"/>
            <a:ext cx="1852551" cy="48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2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33"/>
          <p:cNvSpPr>
            <a:spLocks noChangeShapeType="1"/>
          </p:cNvSpPr>
          <p:nvPr userDrawn="1"/>
        </p:nvSpPr>
        <p:spPr bwMode="auto">
          <a:xfrm>
            <a:off x="0" y="541338"/>
            <a:ext cx="9144000" cy="0"/>
          </a:xfrm>
          <a:prstGeom prst="line">
            <a:avLst/>
          </a:prstGeom>
          <a:noFill/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8599488" y="6483350"/>
            <a:ext cx="573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626F383-E840-4A8C-A2F1-43C768359C13}" type="slidenum">
              <a:rPr lang="en-US" sz="1600" b="1">
                <a:solidFill>
                  <a:srgbClr val="000000"/>
                </a:solidFill>
              </a:rPr>
              <a:pPr algn="ctr">
                <a:defRPr/>
              </a:pPr>
              <a:t>‹nº›</a:t>
            </a:fld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6377048"/>
            <a:ext cx="1852551" cy="48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07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33"/>
          <p:cNvSpPr>
            <a:spLocks noChangeShapeType="1"/>
          </p:cNvSpPr>
          <p:nvPr userDrawn="1"/>
        </p:nvSpPr>
        <p:spPr bwMode="auto">
          <a:xfrm>
            <a:off x="0" y="541338"/>
            <a:ext cx="9144000" cy="0"/>
          </a:xfrm>
          <a:prstGeom prst="line">
            <a:avLst/>
          </a:prstGeom>
          <a:noFill/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8599488" y="6483350"/>
            <a:ext cx="573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626F383-E840-4A8C-A2F1-43C768359C13}" type="slidenum">
              <a:rPr lang="en-US" sz="1600" b="1">
                <a:solidFill>
                  <a:srgbClr val="000000"/>
                </a:solidFill>
              </a:rPr>
              <a:pPr algn="ctr">
                <a:defRPr/>
              </a:pPr>
              <a:t>‹nº›</a:t>
            </a:fld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6377048"/>
            <a:ext cx="1852551" cy="48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84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B9C6-DC56-464F-97E2-5180D1B378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15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49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47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01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32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95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83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76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84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9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54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DBEB-4649-437E-A363-EDF861DA37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05764" y="64925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E095A2-F756-4ECE-8AAC-26E5DC12387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0" y="-3356"/>
            <a:ext cx="9144000" cy="57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25400" prst="cross"/>
            <a:bevelB h="25400" prst="cross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14" name="Grupo 13"/>
          <p:cNvGrpSpPr/>
          <p:nvPr userDrawn="1"/>
        </p:nvGrpSpPr>
        <p:grpSpPr>
          <a:xfrm>
            <a:off x="7734523" y="124964"/>
            <a:ext cx="1290745" cy="324000"/>
            <a:chOff x="7679107" y="158644"/>
            <a:chExt cx="1290745" cy="324000"/>
          </a:xfrm>
        </p:grpSpPr>
        <p:pic>
          <p:nvPicPr>
            <p:cNvPr id="3" name="Imagem 2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612" y="209493"/>
              <a:ext cx="1004240" cy="25200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107" y="158644"/>
              <a:ext cx="277269" cy="324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591" r:id="rId5"/>
    <p:sldLayoutId id="2147484592" r:id="rId6"/>
    <p:sldLayoutId id="2147484617" r:id="rId7"/>
    <p:sldLayoutId id="2147484618" r:id="rId8"/>
    <p:sldLayoutId id="2147484619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05764" y="648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83BD15-0DFF-4919-95DB-269E70EE6C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  <p:sldLayoutId id="2147484610" r:id="rId12"/>
    <p:sldLayoutId id="2147484611" r:id="rId13"/>
    <p:sldLayoutId id="2147484612" r:id="rId14"/>
    <p:sldLayoutId id="2147484613" r:id="rId15"/>
    <p:sldLayoutId id="2147484614" r:id="rId16"/>
    <p:sldLayoutId id="2147484621" r:id="rId17"/>
    <p:sldLayoutId id="2147484622" r:id="rId18"/>
    <p:sldLayoutId id="2147484623" r:id="rId19"/>
    <p:sldLayoutId id="2147484627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8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  <p:sldLayoutId id="214748465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4" y="-22709"/>
            <a:ext cx="10321064" cy="6880709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-163749" y="-180976"/>
            <a:ext cx="5621119" cy="7038976"/>
            <a:chOff x="-1728" y="-107"/>
            <a:chExt cx="4717" cy="443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728" y="-107"/>
              <a:ext cx="4717" cy="4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-1625" y="-14"/>
              <a:ext cx="4294" cy="4341"/>
            </a:xfrm>
            <a:custGeom>
              <a:avLst/>
              <a:gdLst>
                <a:gd name="T0" fmla="*/ 0 w 4717"/>
                <a:gd name="T1" fmla="*/ 4341 h 4341"/>
                <a:gd name="T2" fmla="*/ 4717 w 4717"/>
                <a:gd name="T3" fmla="*/ 4341 h 4341"/>
                <a:gd name="T4" fmla="*/ 2726 w 4717"/>
                <a:gd name="T5" fmla="*/ 0 h 4341"/>
                <a:gd name="T6" fmla="*/ 0 w 4717"/>
                <a:gd name="T7" fmla="*/ 0 h 4341"/>
                <a:gd name="T8" fmla="*/ 0 w 4717"/>
                <a:gd name="T9" fmla="*/ 4341 h 4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7" h="4341">
                  <a:moveTo>
                    <a:pt x="0" y="4341"/>
                  </a:moveTo>
                  <a:lnTo>
                    <a:pt x="4717" y="4341"/>
                  </a:lnTo>
                  <a:lnTo>
                    <a:pt x="2726" y="0"/>
                  </a:lnTo>
                  <a:lnTo>
                    <a:pt x="0" y="0"/>
                  </a:lnTo>
                  <a:lnTo>
                    <a:pt x="0" y="4341"/>
                  </a:lnTo>
                  <a:close/>
                </a:path>
              </a:pathLst>
            </a:custGeom>
            <a:solidFill>
              <a:srgbClr val="2A5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9" y="1125166"/>
            <a:ext cx="1139974" cy="1018103"/>
          </a:xfrm>
          <a:prstGeom prst="rect">
            <a:avLst/>
          </a:prstGeom>
          <a:ln>
            <a:noFill/>
          </a:ln>
          <a:effectLst>
            <a:outerShdw blurRad="38100" sx="110000" sy="110000" algn="ctr" rotWithShape="0">
              <a:prstClr val="black">
                <a:alpha val="20000"/>
              </a:prstClr>
            </a:outerShdw>
          </a:effec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70374" y="5830126"/>
            <a:ext cx="3869578" cy="64807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pt-BR" sz="1500" dirty="0">
              <a:solidFill>
                <a:schemeClr val="bg1"/>
              </a:solidFill>
              <a:latin typeface="Helvetica" panose="020B0504020202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70374" y="3160800"/>
            <a:ext cx="38695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Helvetica" panose="020B0504020202030204" pitchFamily="34" charset="0"/>
              </a:rPr>
              <a:t>GESTÃO FISCAL</a:t>
            </a:r>
          </a:p>
          <a:p>
            <a:endParaRPr lang="pt-BR" sz="2400" b="1" dirty="0">
              <a:solidFill>
                <a:schemeClr val="bg1"/>
              </a:solidFill>
              <a:latin typeface="Helvetica" panose="020B0504020202030204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latin typeface="Helvetica" panose="020B0504020202030204" pitchFamily="34" charset="0"/>
              </a:rPr>
              <a:t>Acumulado no</a:t>
            </a:r>
          </a:p>
          <a:p>
            <a:r>
              <a:rPr lang="pt-BR" sz="2400" b="1" dirty="0">
                <a:solidFill>
                  <a:schemeClr val="bg1"/>
                </a:solidFill>
                <a:latin typeface="Helvetica" panose="020B0504020202030204" pitchFamily="34" charset="0"/>
              </a:rPr>
              <a:t>1° QUADRIMESTRE DE 2022</a:t>
            </a:r>
          </a:p>
          <a:p>
            <a:endParaRPr lang="pt-BR" sz="2400" b="1" dirty="0">
              <a:solidFill>
                <a:schemeClr val="bg1"/>
              </a:solidFill>
              <a:latin typeface="Helvetica" panose="020B0504020202030204" pitchFamily="34" charset="0"/>
            </a:endParaRPr>
          </a:p>
          <a:p>
            <a:r>
              <a:rPr lang="pt-BR" sz="1600" b="1" dirty="0">
                <a:solidFill>
                  <a:schemeClr val="bg1"/>
                </a:solidFill>
                <a:latin typeface="Helvetica" panose="020B0504020202030204" pitchFamily="34" charset="0"/>
              </a:rPr>
              <a:t>(Incluído Poder Legislativo)</a:t>
            </a:r>
          </a:p>
          <a:p>
            <a:r>
              <a:rPr lang="pt-BR" sz="1600" b="1" dirty="0">
                <a:solidFill>
                  <a:schemeClr val="bg1"/>
                </a:solidFill>
                <a:latin typeface="Helvetica" panose="020B0504020202030204" pitchFamily="34" charset="0"/>
              </a:rPr>
              <a:t>25/05/2022</a:t>
            </a:r>
          </a:p>
        </p:txBody>
      </p:sp>
    </p:spTree>
    <p:extLst>
      <p:ext uri="{BB962C8B-B14F-4D97-AF65-F5344CB8AC3E}">
        <p14:creationId xmlns:p14="http://schemas.microsoft.com/office/powerpoint/2010/main" val="61122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SUMÁRIO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595" y="1484784"/>
            <a:ext cx="843481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RECEITAS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DESPESAS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RESULTADO, DÍVIDA E LIMITES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4595" y="2633284"/>
            <a:ext cx="3353309" cy="867724"/>
          </a:xfrm>
          <a:prstGeom prst="rect">
            <a:avLst/>
          </a:prstGeom>
          <a:solidFill>
            <a:srgbClr val="48A2A6">
              <a:alpha val="42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9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9712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DESPESAS LIQUIDADAS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89613" y="1775430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8162" y="4371490"/>
            <a:ext cx="82089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/>
              <a:t>Inclui despesas </a:t>
            </a:r>
            <a:r>
              <a:rPr lang="pt-BR" sz="1000" i="1" dirty="0" err="1"/>
              <a:t>intra-orçamentárias</a:t>
            </a:r>
            <a:endParaRPr lang="pt-BR" sz="10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0150E26-462D-20EB-19E6-6025BE1E59E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8162" y="2029346"/>
            <a:ext cx="80676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3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589613" y="1240855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sp>
        <p:nvSpPr>
          <p:cNvPr id="10" name="Fluxograma: Processo alternativo 9"/>
          <p:cNvSpPr/>
          <p:nvPr/>
        </p:nvSpPr>
        <p:spPr>
          <a:xfrm>
            <a:off x="35496" y="-118278"/>
            <a:ext cx="8208911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19050" y="-32986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DESPESAS CORRENTES LIQUIDADAS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38162" y="5919083"/>
            <a:ext cx="21996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i="1" dirty="0"/>
              <a:t>Inclui despesas </a:t>
            </a:r>
            <a:r>
              <a:rPr lang="pt-BR" sz="1000" i="1" dirty="0" err="1"/>
              <a:t>intra-orçamentárias</a:t>
            </a:r>
            <a:endParaRPr lang="pt-BR" sz="10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718107E-042F-E80B-1DBB-E91118C9F4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8162" y="1494124"/>
            <a:ext cx="8067675" cy="4429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35496" y="6597352"/>
            <a:ext cx="371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pt-BR" sz="9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endParaRPr lang="pt-BR" sz="9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850260" y="1362139"/>
            <a:ext cx="16650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latin typeface="+mj-lt"/>
              </a:rPr>
              <a:t>R$ Milhões Correntes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06763" y="4482806"/>
            <a:ext cx="85689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i="1" dirty="0"/>
              <a:t>Inclui despesas com precatórios.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19050" y="-32986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DESPESAS DE CAPITAL LIQUIDADAS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DE9DDDD-0166-510E-4394-F8D28908ACE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6763" y="1608360"/>
            <a:ext cx="7930474" cy="287444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54EE24F7-D566-A27C-B594-74AE905E25C3}"/>
              </a:ext>
            </a:extLst>
          </p:cNvPr>
          <p:cNvSpPr txBox="1"/>
          <p:nvPr/>
        </p:nvSpPr>
        <p:spPr>
          <a:xfrm>
            <a:off x="606763" y="4927683"/>
            <a:ext cx="790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000" dirty="0"/>
              <a:t>(1) O valor pago em 2022 referente ao refinanciamento da dívida com a União inclui somente o valor de janeiro. A partir de fevereiro, aplicam-se as condições do acordo com a União envolvendo o Campo de Marte e o contrato de refinanciamento da dívida. </a:t>
            </a:r>
            <a:endParaRPr lang="pt-BR" sz="1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B6075564-B271-9B71-288B-470321454B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5775" y="1104900"/>
            <a:ext cx="8382000" cy="5834063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-18456"/>
            <a:ext cx="9133112" cy="429658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Restos a Pagar (Processados + Não Processados)</a:t>
            </a:r>
            <a:endParaRPr lang="pt-BR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="" xmlns:a16="http://schemas.microsoft.com/office/drawing/2014/main" id="{380C24B5-61CC-5CF0-E772-1D0F94B47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815" y="1340768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</p:spTree>
    <p:extLst>
      <p:ext uri="{BB962C8B-B14F-4D97-AF65-F5344CB8AC3E}">
        <p14:creationId xmlns:p14="http://schemas.microsoft.com/office/powerpoint/2010/main" val="176397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594" y="3682839"/>
            <a:ext cx="8609893" cy="864096"/>
          </a:xfrm>
          <a:prstGeom prst="rect">
            <a:avLst/>
          </a:prstGeom>
          <a:solidFill>
            <a:srgbClr val="48A2A6">
              <a:alpha val="42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SUMÁRIO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595" y="1484784"/>
            <a:ext cx="8732519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RECEITAS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DESPESAS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RESULTADOS, DÍVIDA E LIMITES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87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011019" y="1178707"/>
            <a:ext cx="18443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962" y="0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Orçamentário Consolidado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82899" y="5328749"/>
            <a:ext cx="82153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inclui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Receitas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Arrecadadas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Exercícios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Anteriores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(RAEA).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Both"/>
              <a:defRPr/>
            </a:pPr>
            <a:endParaRPr lang="pt-BR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17B53E3-79A6-E460-962B-D2226032EC6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82899" y="1424928"/>
            <a:ext cx="8572500" cy="3657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31210" y="1045464"/>
            <a:ext cx="21602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962" y="0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Primário e Nominal  - Dezembro 2021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08D1A575-2F3A-C03A-CE87-8F4C71A0B4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52550" y="1291685"/>
            <a:ext cx="64389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2838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821" y="-5357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Limites Sobre a RCL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647D0111-0FC0-65CB-8790-9DC86DD4404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49833" y="1628800"/>
            <a:ext cx="6657975" cy="40957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21" y="-5357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Dívida Consolidada Líquida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35031" y="576739"/>
            <a:ext cx="21602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7B95015-78F1-5BA7-C535-2964372A9C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8728" y="827765"/>
            <a:ext cx="7446543" cy="58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6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0" y="1628800"/>
            <a:ext cx="9133112" cy="91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 algn="ctr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Complementar nº 101 de Maio/2000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2924944"/>
            <a:ext cx="9144000" cy="145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dirty="0"/>
              <a:t>DEMONSTRAÇÃO E AVALIAÇÃO DO CUMPRIMENTO </a:t>
            </a: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dirty="0"/>
              <a:t>DAS METAS FISCAIS</a:t>
            </a: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pt-BR" sz="1800" dirty="0"/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800" dirty="0"/>
              <a:t>§ 4º DO ARTIGO 9º DA LRF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3037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3"/>
          <p:cNvSpPr>
            <a:spLocks noChangeArrowheads="1"/>
          </p:cNvSpPr>
          <p:nvPr/>
        </p:nvSpPr>
        <p:spPr bwMode="auto">
          <a:xfrm>
            <a:off x="179512" y="836712"/>
            <a:ext cx="8856984" cy="50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Dívida Consolidada Líquida em Relação à Receita Corrente Líquida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9144000" cy="3991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91000">
                <a:srgbClr val="A5D5D7"/>
              </a:gs>
              <a:gs pos="15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 e trajetória da Dívida consolidada líquida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3646E331-157A-E7A1-B627-A142187075D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955" y="1700861"/>
            <a:ext cx="9008090" cy="44031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4" y="-22709"/>
            <a:ext cx="10321064" cy="6880709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-163749" y="-180976"/>
            <a:ext cx="5621119" cy="7038976"/>
            <a:chOff x="-1728" y="-107"/>
            <a:chExt cx="4717" cy="443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728" y="-107"/>
              <a:ext cx="4717" cy="4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-1625" y="-14"/>
              <a:ext cx="4294" cy="4341"/>
            </a:xfrm>
            <a:custGeom>
              <a:avLst/>
              <a:gdLst>
                <a:gd name="T0" fmla="*/ 0 w 4717"/>
                <a:gd name="T1" fmla="*/ 4341 h 4341"/>
                <a:gd name="T2" fmla="*/ 4717 w 4717"/>
                <a:gd name="T3" fmla="*/ 4341 h 4341"/>
                <a:gd name="T4" fmla="*/ 2726 w 4717"/>
                <a:gd name="T5" fmla="*/ 0 h 4341"/>
                <a:gd name="T6" fmla="*/ 0 w 4717"/>
                <a:gd name="T7" fmla="*/ 0 h 4341"/>
                <a:gd name="T8" fmla="*/ 0 w 4717"/>
                <a:gd name="T9" fmla="*/ 4341 h 4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7" h="4341">
                  <a:moveTo>
                    <a:pt x="0" y="4341"/>
                  </a:moveTo>
                  <a:lnTo>
                    <a:pt x="4717" y="4341"/>
                  </a:lnTo>
                  <a:lnTo>
                    <a:pt x="2726" y="0"/>
                  </a:lnTo>
                  <a:lnTo>
                    <a:pt x="0" y="0"/>
                  </a:lnTo>
                  <a:lnTo>
                    <a:pt x="0" y="4341"/>
                  </a:lnTo>
                  <a:close/>
                </a:path>
              </a:pathLst>
            </a:custGeom>
            <a:solidFill>
              <a:srgbClr val="2A5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9" y="1125789"/>
            <a:ext cx="1139974" cy="1018103"/>
          </a:xfrm>
          <a:prstGeom prst="rect">
            <a:avLst/>
          </a:prstGeom>
          <a:ln>
            <a:noFill/>
          </a:ln>
          <a:effectLst>
            <a:outerShdw blurRad="38100" sx="110000" sy="110000" algn="ctr" rotWithShape="0">
              <a:prstClr val="black">
                <a:alpha val="20000"/>
              </a:prstClr>
            </a:outerShdw>
          </a:effec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70374" y="5335433"/>
            <a:ext cx="3869578" cy="6480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sz="1400" b="1" dirty="0">
                <a:solidFill>
                  <a:schemeClr val="bg1"/>
                </a:solidFill>
                <a:latin typeface="Helvetica" panose="020B0504020202030204" pitchFamily="34" charset="0"/>
              </a:rPr>
              <a:t>Elaboração: ASECO – Assessoria Econômica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sz="1500" dirty="0">
                <a:solidFill>
                  <a:schemeClr val="bg1"/>
                </a:solidFill>
                <a:latin typeface="Helvetica" panose="020B0504020202030204" pitchFamily="34" charset="0"/>
              </a:rPr>
              <a:t>aseco@sf.prefeitura.sp.gov.br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pt-BR" sz="1500" dirty="0">
              <a:solidFill>
                <a:schemeClr val="bg1"/>
              </a:solidFill>
              <a:latin typeface="Helvetica" panose="020B0504020202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70374" y="3160800"/>
            <a:ext cx="386957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Helvetica" panose="020B0504020202030204" pitchFamily="34" charset="0"/>
              </a:rPr>
              <a:t>Secretaria Municipal da Fazenda</a:t>
            </a:r>
          </a:p>
          <a:p>
            <a:endParaRPr lang="pt-BR" sz="2400" b="1" dirty="0">
              <a:solidFill>
                <a:schemeClr val="bg1"/>
              </a:solidFill>
              <a:latin typeface="Helvetica" panose="020B0504020202030204" pitchFamily="34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Helvetica" panose="020B0504020202030204" pitchFamily="34" charset="0"/>
              </a:rPr>
              <a:t>Guilherme Bueno de Camargo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347864" y="623200"/>
            <a:ext cx="5687614" cy="502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  <a:latin typeface="Helvetica" panose="020B0500000000000000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408373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628800"/>
            <a:ext cx="3456384" cy="864096"/>
          </a:xfrm>
          <a:prstGeom prst="rect">
            <a:avLst/>
          </a:prstGeom>
          <a:solidFill>
            <a:srgbClr val="48A2A6">
              <a:alpha val="42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SUMÁRIO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595" y="1484784"/>
            <a:ext cx="8732519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RECEITAS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DESPESAS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RESULTADOS, DÍVIDA E LIMITES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RECEITA CONSOLIDADA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11560" y="4873626"/>
            <a:ext cx="8119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US" sz="1000" dirty="0" err="1"/>
              <a:t>Inclui</a:t>
            </a:r>
            <a:r>
              <a:rPr lang="en-US" sz="1000" dirty="0"/>
              <a:t> PPI, </a:t>
            </a:r>
            <a:r>
              <a:rPr lang="en-US" sz="1000" dirty="0" err="1"/>
              <a:t>transferências</a:t>
            </a:r>
            <a:r>
              <a:rPr lang="en-US" sz="1000" dirty="0"/>
              <a:t> </a:t>
            </a:r>
            <a:r>
              <a:rPr lang="en-US" sz="1000" dirty="0" err="1"/>
              <a:t>relacionadas</a:t>
            </a:r>
            <a:r>
              <a:rPr lang="en-US" sz="1000" dirty="0"/>
              <a:t> à COVID-19, </a:t>
            </a:r>
            <a:r>
              <a:rPr lang="en-US" sz="1000" dirty="0" err="1"/>
              <a:t>outorga</a:t>
            </a:r>
            <a:r>
              <a:rPr lang="en-US" sz="1000" dirty="0"/>
              <a:t> de </a:t>
            </a:r>
            <a:r>
              <a:rPr lang="en-US" sz="1000" dirty="0" err="1"/>
              <a:t>concessões</a:t>
            </a:r>
            <a:r>
              <a:rPr lang="en-US" sz="1000" dirty="0"/>
              <a:t> e </a:t>
            </a:r>
            <a:r>
              <a:rPr lang="en-US" sz="1000" dirty="0" err="1"/>
              <a:t>cessão</a:t>
            </a:r>
            <a:r>
              <a:rPr lang="en-US" sz="1000" dirty="0"/>
              <a:t> da Folha de </a:t>
            </a:r>
            <a:r>
              <a:rPr lang="en-US" sz="1000" dirty="0" err="1"/>
              <a:t>Pagamentos</a:t>
            </a:r>
            <a:r>
              <a:rPr lang="en-US" sz="1000" dirty="0"/>
              <a:t> (2020).</a:t>
            </a:r>
            <a:endParaRPr lang="pt-BR" sz="10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90798" y="1349955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sp>
        <p:nvSpPr>
          <p:cNvPr id="7" name="Espaço Reservado para Número de Slide 3">
            <a:extLst>
              <a:ext uri="{FF2B5EF4-FFF2-40B4-BE49-F238E27FC236}">
                <a16:creationId xmlns="" xmlns:a16="http://schemas.microsoft.com/office/drawing/2014/main" id="{787FF727-F046-431F-97EC-7290B7A0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7518B90-D39D-208D-A5C7-31A5ABB71A3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6978" y="1603871"/>
            <a:ext cx="7670044" cy="32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1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RECEITAS CORRENTES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81050" y="1137870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09260" y="4980093"/>
            <a:ext cx="77254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t">
              <a:buAutoNum type="arabicParenBoth"/>
            </a:pPr>
            <a:r>
              <a:rPr lang="pt-BR" sz="1000" dirty="0"/>
              <a:t>Excepcionalmente em 2022, as Receitas de Contribuições Previdenciárias de abril não foram totalmente contabilizadas no SOF, devido às mudanças recentes de alocação destes recursos em fundos distintos. Portanto a comparação com anos anteriores ainda está prejudicada..</a:t>
            </a:r>
          </a:p>
          <a:p>
            <a:pPr marL="228600" indent="-228600" fontAlgn="t">
              <a:buAutoNum type="arabicParenBoth"/>
            </a:pPr>
            <a:r>
              <a:rPr lang="pt-BR" sz="1000" dirty="0"/>
              <a:t>Receita Patrimonial inclui aplicação financeira, crédito de quilômetro e concessões.</a:t>
            </a:r>
          </a:p>
          <a:p>
            <a:pPr marL="228600" indent="-228600" fontAlgn="t">
              <a:buAutoNum type="arabicParenBoth"/>
            </a:pPr>
            <a:r>
              <a:rPr lang="pt-BR" sz="1000" dirty="0"/>
              <a:t>Receita de Transferências inclui Cota-Parte do ICMS e IPVA, FPM, FUNDEB, transferências para a Saúde, Educação e Assistência Social.</a:t>
            </a:r>
          </a:p>
          <a:p>
            <a:endParaRPr lang="pt-BR" sz="1000" i="1" dirty="0"/>
          </a:p>
          <a:p>
            <a:r>
              <a:rPr lang="pt-BR" sz="1000" i="1" dirty="0"/>
              <a:t>Valores líquidos de deduções. Exclui receitas </a:t>
            </a:r>
            <a:r>
              <a:rPr lang="pt-BR" sz="1000" i="1" dirty="0" err="1"/>
              <a:t>intra-orçamentárias</a:t>
            </a:r>
            <a:r>
              <a:rPr lang="pt-BR" sz="1000" i="1" dirty="0"/>
              <a:t>.</a:t>
            </a:r>
            <a:endParaRPr lang="pt-BR" sz="1000" dirty="0"/>
          </a:p>
          <a:p>
            <a:endParaRPr lang="pt-BR" sz="900" i="1" dirty="0"/>
          </a:p>
          <a:p>
            <a:pPr fontAlgn="t"/>
            <a:endParaRPr lang="pt-BR" sz="900" i="1" dirty="0">
              <a:solidFill>
                <a:srgbClr val="FF000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48" y="1340768"/>
            <a:ext cx="7820492" cy="362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9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22000">
                <a:srgbClr val="337275"/>
              </a:gs>
              <a:gs pos="94000">
                <a:srgbClr val="A5D5D7"/>
              </a:gs>
              <a:gs pos="8000">
                <a:srgbClr val="A7D7D9"/>
              </a:gs>
              <a:gs pos="77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PRINCIPAIS RECEITAS TRIBUTÁRIAS E DE ORIGEM TRIBUTÁRIA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8052" y="5523201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800" i="1" dirty="0"/>
              <a:t> </a:t>
            </a:r>
            <a:r>
              <a:rPr lang="pt-BR" sz="1000" i="1" dirty="0"/>
              <a:t>IPTU, ISS, ITBI — somente o principal (exclui Parcelamentos e Dívida Ativa).</a:t>
            </a:r>
          </a:p>
          <a:p>
            <a:pPr fontAlgn="t"/>
            <a:r>
              <a:rPr lang="pt-BR" sz="1000" i="1" dirty="0"/>
              <a:t> FPM, ICMS e IPVA brutos, sem as deduções do FUNDEB.</a:t>
            </a:r>
          </a:p>
          <a:p>
            <a:pPr fontAlgn="t"/>
            <a:endParaRPr lang="pt-BR" sz="800" i="1" dirty="0"/>
          </a:p>
          <a:p>
            <a:pPr fontAlgn="t"/>
            <a:endParaRPr lang="pt-BR" sz="800" i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75583" y="1420456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628800"/>
            <a:ext cx="7832926" cy="38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1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PRÉVIA PIB BRASIL </a:t>
            </a:r>
            <a:r>
              <a:rPr lang="pt-BR" sz="2400" b="1" dirty="0" err="1">
                <a:solidFill>
                  <a:schemeClr val="bg1"/>
                </a:solidFill>
              </a:rPr>
              <a:t>vs</a:t>
            </a:r>
            <a:r>
              <a:rPr lang="pt-BR" sz="2400" b="1" dirty="0">
                <a:solidFill>
                  <a:schemeClr val="bg1"/>
                </a:solidFill>
              </a:rPr>
              <a:t> PIB SÃO PAULO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90526" y="6007100"/>
            <a:ext cx="83629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Fonte: Fundação SEADE e Banco Central do Brasil. Séries com ajuste sazonal. IBC-Br indisponível para março de 2022 devido à greve dos servidores.</a:t>
            </a:r>
          </a:p>
          <a:p>
            <a:endParaRPr lang="pt-BR" sz="700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43130FE-9209-D232-5A69-870B2AE8195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0525" y="852488"/>
            <a:ext cx="83629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7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SALDO DE EMPREGOS – CIDADE DE SÃO PAULO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52488" y="6005512"/>
            <a:ext cx="3284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/>
              <a:t>Fonte: Novo CAGED – SEPRT/ME. Série com ajustes.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62D0466-9790-1865-7AAD-406324DCB2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52488" y="852487"/>
            <a:ext cx="74390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0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RECEITA DE CAPITAL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6994" y="4394986"/>
            <a:ext cx="81521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1000" dirty="0"/>
              <a:t>(1) Outras Receitas de Capital incluem Depósitos Judiciais, Outorga Onerosa e Operações Urbanas, entre outras.</a:t>
            </a:r>
          </a:p>
          <a:p>
            <a:pPr lvl="0" algn="just"/>
            <a:endParaRPr lang="pt-BR" sz="1000" i="1" dirty="0"/>
          </a:p>
          <a:p>
            <a:pPr lvl="0" algn="just"/>
            <a:r>
              <a:rPr lang="pt-BR" sz="1000" i="1" dirty="0"/>
              <a:t>Exclui receitas </a:t>
            </a:r>
            <a:r>
              <a:rPr lang="pt-BR" sz="1000" i="1" dirty="0" err="1"/>
              <a:t>intra-orçamentárias</a:t>
            </a:r>
            <a:endParaRPr lang="pt-BR" sz="1000" dirty="0"/>
          </a:p>
          <a:p>
            <a:endParaRPr lang="pt-BR" sz="1000" i="1" dirty="0"/>
          </a:p>
          <a:p>
            <a:endParaRPr lang="pt-BR" sz="1000" i="1" dirty="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57950" y="1556037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Milhões Correntes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6A561ECF-899C-3744-6141-D98555AF8F6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66994" y="1809953"/>
            <a:ext cx="7939532" cy="26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6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>
          <a:outerShdw blurRad="190500" dist="3810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0" anchor="ctr">
        <a:scene3d>
          <a:camera prst="orthographicFront"/>
          <a:lightRig rig="soft" dir="t">
            <a:rot lat="0" lon="0" rev="10800000"/>
          </a:lightRig>
        </a:scene3d>
        <a:sp3d extrusionH="57150">
          <a:bevelT w="27940" h="12700" prst="coolSlant"/>
          <a:contourClr>
            <a:srgbClr val="DDDDDD"/>
          </a:contourClr>
        </a:sp3d>
      </a:bodyPr>
      <a:lstStyle>
        <a:defPPr marL="590550" indent="-590550" algn="ctr">
          <a:lnSpc>
            <a:spcPct val="80000"/>
          </a:lnSpc>
          <a:defRPr sz="5400" b="1" spc="150" dirty="0" smtClean="0">
            <a:ln w="11430"/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+mj-lt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52183</TotalTime>
  <Words>508</Words>
  <Application>Microsoft Office PowerPoint</Application>
  <PresentationFormat>Apresentação na tela (4:3)</PresentationFormat>
  <Paragraphs>112</Paragraphs>
  <Slides>21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Wingdings</vt:lpstr>
      <vt:lpstr>Tema do Office</vt:lpstr>
      <vt:lpstr>Personalizar design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d698956</dc:creator>
  <cp:lastModifiedBy>Alexandre Alonso Durante</cp:lastModifiedBy>
  <cp:revision>4076</cp:revision>
  <cp:lastPrinted>2021-09-27T20:34:17Z</cp:lastPrinted>
  <dcterms:created xsi:type="dcterms:W3CDTF">2006-04-18T15:45:36Z</dcterms:created>
  <dcterms:modified xsi:type="dcterms:W3CDTF">2022-05-25T13:10:31Z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