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90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096B-28C7-4322-BC2E-8DF8A227DEAC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5DE13-9BA0-41A1-BF82-C93380548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608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364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E2D6473-DF6D-4702-B328-E0DD40540A4E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7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714"/>
            <a:ext cx="1543051" cy="78009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1" y="366714"/>
            <a:ext cx="4476751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26F7E3A-B166-407D-9866-32884E7D5B37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5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BDF68E2-58F2-4D09-BE8B-E3BD06533059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4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8FC5F6-F338-4AE4-BB23-26385BCFC423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9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249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1pPr>
            <a:lvl2pPr marL="257126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2pPr>
            <a:lvl3pPr marL="514253" indent="0">
              <a:buNone/>
              <a:defRPr sz="905">
                <a:solidFill>
                  <a:schemeClr val="tx1">
                    <a:tint val="75000"/>
                  </a:schemeClr>
                </a:solidFill>
              </a:defRPr>
            </a:lvl3pPr>
            <a:lvl4pPr marL="771379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4pPr>
            <a:lvl5pPr marL="1028504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5pPr>
            <a:lvl6pPr marL="1285631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6pPr>
            <a:lvl7pPr marL="1542757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7pPr>
            <a:lvl8pPr marL="1799883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8pPr>
            <a:lvl9pPr marL="2057009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EBB0C4-6273-4C6E-B9BD-2EDC30F1CD52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1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1" y="2133600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1571"/>
            </a:lvl1pPr>
            <a:lvl2pPr>
              <a:defRPr sz="1345"/>
            </a:lvl2pPr>
            <a:lvl3pPr>
              <a:defRPr sz="1131"/>
            </a:lvl3pPr>
            <a:lvl4pPr>
              <a:defRPr sz="1012"/>
            </a:lvl4pPr>
            <a:lvl5pPr>
              <a:defRPr sz="1012"/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05201" y="2133600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1571"/>
            </a:lvl1pPr>
            <a:lvl2pPr>
              <a:defRPr sz="1345"/>
            </a:lvl2pPr>
            <a:lvl3pPr>
              <a:defRPr sz="1131"/>
            </a:lvl3pPr>
            <a:lvl4pPr>
              <a:defRPr sz="1012"/>
            </a:lvl4pPr>
            <a:lvl5pPr>
              <a:defRPr sz="1012"/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9AB4D41-86C1-4908-B66A-0B50CEB3BF29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5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45" b="1"/>
            </a:lvl1pPr>
            <a:lvl2pPr marL="257126" indent="0">
              <a:buNone/>
              <a:defRPr sz="1131" b="1"/>
            </a:lvl2pPr>
            <a:lvl3pPr marL="514253" indent="0">
              <a:buNone/>
              <a:defRPr sz="1012" b="1"/>
            </a:lvl3pPr>
            <a:lvl4pPr marL="771379" indent="0">
              <a:buNone/>
              <a:defRPr sz="905" b="1"/>
            </a:lvl4pPr>
            <a:lvl5pPr marL="1028504" indent="0">
              <a:buNone/>
              <a:defRPr sz="905" b="1"/>
            </a:lvl5pPr>
            <a:lvl6pPr marL="1285631" indent="0">
              <a:buNone/>
              <a:defRPr sz="905" b="1"/>
            </a:lvl6pPr>
            <a:lvl7pPr marL="1542757" indent="0">
              <a:buNone/>
              <a:defRPr sz="905" b="1"/>
            </a:lvl7pPr>
            <a:lvl8pPr marL="1799883" indent="0">
              <a:buNone/>
              <a:defRPr sz="905" b="1"/>
            </a:lvl8pPr>
            <a:lvl9pPr marL="2057009" indent="0">
              <a:buNone/>
              <a:defRPr sz="905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345"/>
            </a:lvl1pPr>
            <a:lvl2pPr>
              <a:defRPr sz="1131"/>
            </a:lvl2pPr>
            <a:lvl3pPr>
              <a:defRPr sz="1012"/>
            </a:lvl3pPr>
            <a:lvl4pPr>
              <a:defRPr sz="905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45" b="1"/>
            </a:lvl1pPr>
            <a:lvl2pPr marL="257126" indent="0">
              <a:buNone/>
              <a:defRPr sz="1131" b="1"/>
            </a:lvl2pPr>
            <a:lvl3pPr marL="514253" indent="0">
              <a:buNone/>
              <a:defRPr sz="1012" b="1"/>
            </a:lvl3pPr>
            <a:lvl4pPr marL="771379" indent="0">
              <a:buNone/>
              <a:defRPr sz="905" b="1"/>
            </a:lvl4pPr>
            <a:lvl5pPr marL="1028504" indent="0">
              <a:buNone/>
              <a:defRPr sz="905" b="1"/>
            </a:lvl5pPr>
            <a:lvl6pPr marL="1285631" indent="0">
              <a:buNone/>
              <a:defRPr sz="905" b="1"/>
            </a:lvl6pPr>
            <a:lvl7pPr marL="1542757" indent="0">
              <a:buNone/>
              <a:defRPr sz="905" b="1"/>
            </a:lvl7pPr>
            <a:lvl8pPr marL="1799883" indent="0">
              <a:buNone/>
              <a:defRPr sz="905" b="1"/>
            </a:lvl8pPr>
            <a:lvl9pPr marL="2057009" indent="0">
              <a:buNone/>
              <a:defRPr sz="905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345"/>
            </a:lvl1pPr>
            <a:lvl2pPr>
              <a:defRPr sz="1131"/>
            </a:lvl2pPr>
            <a:lvl3pPr>
              <a:defRPr sz="1012"/>
            </a:lvl3pPr>
            <a:lvl4pPr>
              <a:defRPr sz="905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6426E2C-56C1-4E0D-A793-0088A7FDD37E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4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39B41-D8B5-4052-B551-9B5525EAA8B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6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94136C-8742-45B2-AF27-D93DF72833A9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131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797"/>
            </a:lvl1pPr>
            <a:lvl2pPr>
              <a:defRPr sz="1571"/>
            </a:lvl2pPr>
            <a:lvl3pPr>
              <a:defRPr sz="1345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5"/>
            </a:lvl1pPr>
            <a:lvl2pPr marL="257126" indent="0">
              <a:buNone/>
              <a:defRPr sz="679"/>
            </a:lvl2pPr>
            <a:lvl3pPr marL="514253" indent="0">
              <a:buNone/>
              <a:defRPr sz="560"/>
            </a:lvl3pPr>
            <a:lvl4pPr marL="771379" indent="0">
              <a:buNone/>
              <a:defRPr sz="512"/>
            </a:lvl4pPr>
            <a:lvl5pPr marL="1028504" indent="0">
              <a:buNone/>
              <a:defRPr sz="512"/>
            </a:lvl5pPr>
            <a:lvl6pPr marL="1285631" indent="0">
              <a:buNone/>
              <a:defRPr sz="512"/>
            </a:lvl6pPr>
            <a:lvl7pPr marL="1542757" indent="0">
              <a:buNone/>
              <a:defRPr sz="512"/>
            </a:lvl7pPr>
            <a:lvl8pPr marL="1799883" indent="0">
              <a:buNone/>
              <a:defRPr sz="512"/>
            </a:lvl8pPr>
            <a:lvl9pPr marL="2057009" indent="0">
              <a:buNone/>
              <a:defRPr sz="51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2ABBEA6-7C60-4B02-AE87-00D78D8422AF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131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7"/>
            </a:lvl1pPr>
            <a:lvl2pPr marL="257126" indent="0">
              <a:buNone/>
              <a:defRPr sz="1571"/>
            </a:lvl2pPr>
            <a:lvl3pPr marL="514253" indent="0">
              <a:buNone/>
              <a:defRPr sz="1345"/>
            </a:lvl3pPr>
            <a:lvl4pPr marL="771379" indent="0">
              <a:buNone/>
              <a:defRPr sz="1131"/>
            </a:lvl4pPr>
            <a:lvl5pPr marL="1028504" indent="0">
              <a:buNone/>
              <a:defRPr sz="1131"/>
            </a:lvl5pPr>
            <a:lvl6pPr marL="1285631" indent="0">
              <a:buNone/>
              <a:defRPr sz="1131"/>
            </a:lvl6pPr>
            <a:lvl7pPr marL="1542757" indent="0">
              <a:buNone/>
              <a:defRPr sz="1131"/>
            </a:lvl7pPr>
            <a:lvl8pPr marL="1799883" indent="0">
              <a:buNone/>
              <a:defRPr sz="1131"/>
            </a:lvl8pPr>
            <a:lvl9pPr marL="2057009" indent="0">
              <a:buNone/>
              <a:defRPr sz="1131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5"/>
            </a:lvl1pPr>
            <a:lvl2pPr marL="257126" indent="0">
              <a:buNone/>
              <a:defRPr sz="679"/>
            </a:lvl2pPr>
            <a:lvl3pPr marL="514253" indent="0">
              <a:buNone/>
              <a:defRPr sz="560"/>
            </a:lvl3pPr>
            <a:lvl4pPr marL="771379" indent="0">
              <a:buNone/>
              <a:defRPr sz="512"/>
            </a:lvl4pPr>
            <a:lvl5pPr marL="1028504" indent="0">
              <a:buNone/>
              <a:defRPr sz="512"/>
            </a:lvl5pPr>
            <a:lvl6pPr marL="1285631" indent="0">
              <a:buNone/>
              <a:defRPr sz="512"/>
            </a:lvl6pPr>
            <a:lvl7pPr marL="1542757" indent="0">
              <a:buNone/>
              <a:defRPr sz="512"/>
            </a:lvl7pPr>
            <a:lvl8pPr marL="1799883" indent="0">
              <a:buNone/>
              <a:defRPr sz="512"/>
            </a:lvl8pPr>
            <a:lvl9pPr marL="2057009" indent="0">
              <a:buNone/>
              <a:defRPr sz="51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CAD897-D46E-4AD2-BD9B-49DD3E640873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3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22879" y="5154906"/>
            <a:ext cx="9833047" cy="2000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"/>
            <a:ext cx="9153016" cy="1142857"/>
          </a:xfrm>
          <a:prstGeom prst="rect">
            <a:avLst/>
          </a:prstGeom>
          <a:solidFill>
            <a:srgbClr val="6D6E7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5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1978949" y="6392342"/>
            <a:ext cx="2451891" cy="407936"/>
            <a:chOff x="1978949" y="6392342"/>
            <a:chExt cx="2451891" cy="407936"/>
          </a:xfrm>
        </p:grpSpPr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798" y="6392342"/>
              <a:ext cx="328350" cy="40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949" y="6392342"/>
              <a:ext cx="497521" cy="400000"/>
            </a:xfrm>
            <a:prstGeom prst="rect">
              <a:avLst/>
            </a:prstGeom>
          </p:spPr>
        </p:pic>
        <p:grpSp>
          <p:nvGrpSpPr>
            <p:cNvPr id="14" name="Grupo 13"/>
            <p:cNvGrpSpPr/>
            <p:nvPr userDrawn="1"/>
          </p:nvGrpSpPr>
          <p:grpSpPr>
            <a:xfrm>
              <a:off x="3072082" y="6424934"/>
              <a:ext cx="1358758" cy="375344"/>
              <a:chOff x="22324375" y="40302057"/>
              <a:chExt cx="4815099" cy="2364665"/>
            </a:xfrm>
          </p:grpSpPr>
          <p:sp>
            <p:nvSpPr>
              <p:cNvPr id="10" name="CaixaDeTexto 9"/>
              <p:cNvSpPr txBox="1"/>
              <p:nvPr userDrawn="1"/>
            </p:nvSpPr>
            <p:spPr>
              <a:xfrm>
                <a:off x="22593824" y="40302057"/>
                <a:ext cx="4545650" cy="2314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96" dirty="0" smtClean="0"/>
                  <a:t>Rua Santo</a:t>
                </a:r>
                <a:r>
                  <a:rPr lang="pt-BR" sz="596" baseline="0" dirty="0" smtClean="0"/>
                  <a:t> Antônio, 590 - Bela Vista</a:t>
                </a:r>
              </a:p>
              <a:p>
                <a:r>
                  <a:rPr lang="pt-BR" sz="596" dirty="0" smtClean="0"/>
                  <a:t>CEP 01314-000 - São Paulo</a:t>
                </a:r>
              </a:p>
              <a:p>
                <a:r>
                  <a:rPr lang="pt-BR" sz="596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www.isaude.sp.gov.br</a:t>
                </a:r>
                <a:endParaRPr lang="pt-BR" sz="5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2" name="Conector reto 11"/>
              <p:cNvCxnSpPr/>
              <p:nvPr userDrawn="1"/>
            </p:nvCxnSpPr>
            <p:spPr>
              <a:xfrm>
                <a:off x="22324375" y="40326722"/>
                <a:ext cx="0" cy="2340000"/>
              </a:xfrm>
              <a:prstGeom prst="line">
                <a:avLst/>
              </a:prstGeom>
              <a:ln w="28575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" name="Conector reto 10"/>
          <p:cNvCxnSpPr/>
          <p:nvPr/>
        </p:nvCxnSpPr>
        <p:spPr>
          <a:xfrm>
            <a:off x="5774134" y="6453040"/>
            <a:ext cx="0" cy="371429"/>
          </a:xfrm>
          <a:prstGeom prst="line">
            <a:avLst/>
          </a:prstGeom>
          <a:ln w="28575">
            <a:solidFill>
              <a:srgbClr val="6D6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852142" y="6453039"/>
            <a:ext cx="2113251" cy="35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72" b="1" dirty="0" smtClean="0"/>
              <a:t>NOME: SILVIA</a:t>
            </a:r>
            <a:r>
              <a:rPr lang="pt-BR" sz="572" b="1" baseline="0" dirty="0" smtClean="0"/>
              <a:t> SALDIVA</a:t>
            </a:r>
            <a:endParaRPr lang="pt-BR" sz="572" b="1" dirty="0" smtClean="0"/>
          </a:p>
          <a:p>
            <a:r>
              <a:rPr lang="pt-BR" sz="572" b="1" dirty="0" err="1" smtClean="0"/>
              <a:t>E-MAIL:smsaldiva@isaude.sp.gov.br</a:t>
            </a:r>
            <a:endParaRPr lang="pt-BR" sz="572" b="1" dirty="0" smtClean="0"/>
          </a:p>
          <a:p>
            <a:r>
              <a:rPr lang="pt-BR" sz="572" b="1" dirty="0" smtClean="0"/>
              <a:t>TELEFONE: 11.31168519</a:t>
            </a:r>
            <a:endParaRPr lang="pt-BR" sz="572" b="1" dirty="0"/>
          </a:p>
        </p:txBody>
      </p:sp>
    </p:spTree>
    <p:extLst>
      <p:ext uri="{BB962C8B-B14F-4D97-AF65-F5344CB8AC3E}">
        <p14:creationId xmlns:p14="http://schemas.microsoft.com/office/powerpoint/2010/main" val="339783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514253" rtl="0" eaLnBrk="1" latinLnBrk="0" hangingPunct="1">
        <a:spcBef>
          <a:spcPct val="0"/>
        </a:spcBef>
        <a:buNone/>
        <a:defRPr sz="24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5" indent="-192845" algn="l" defTabSz="514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704" algn="l" defTabSz="5142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2pPr>
      <a:lvl3pPr marL="642815" indent="-128563" algn="l" defTabSz="514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899942" indent="-128563" algn="l" defTabSz="5142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131" kern="1200">
          <a:solidFill>
            <a:schemeClr val="tx1"/>
          </a:solidFill>
          <a:latin typeface="+mn-lt"/>
          <a:ea typeface="+mn-ea"/>
          <a:cs typeface="+mn-cs"/>
        </a:defRPr>
      </a:lvl4pPr>
      <a:lvl5pPr marL="1157068" indent="-128563" algn="l" defTabSz="514253" rtl="0" eaLnBrk="1" latinLnBrk="0" hangingPunct="1">
        <a:spcBef>
          <a:spcPct val="20000"/>
        </a:spcBef>
        <a:buFont typeface="Arial" panose="020B0604020202020204" pitchFamily="34" charset="0"/>
        <a:buChar char="»"/>
        <a:defRPr sz="1131" kern="1200">
          <a:solidFill>
            <a:schemeClr val="tx1"/>
          </a:solidFill>
          <a:latin typeface="+mn-lt"/>
          <a:ea typeface="+mn-ea"/>
          <a:cs typeface="+mn-cs"/>
        </a:defRPr>
      </a:lvl5pPr>
      <a:lvl6pPr marL="1414194" indent="-128563" algn="l" defTabSz="514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1" kern="1200">
          <a:solidFill>
            <a:schemeClr val="tx1"/>
          </a:solidFill>
          <a:latin typeface="+mn-lt"/>
          <a:ea typeface="+mn-ea"/>
          <a:cs typeface="+mn-cs"/>
        </a:defRPr>
      </a:lvl6pPr>
      <a:lvl7pPr marL="1671320" indent="-128563" algn="l" defTabSz="514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1" kern="1200">
          <a:solidFill>
            <a:schemeClr val="tx1"/>
          </a:solidFill>
          <a:latin typeface="+mn-lt"/>
          <a:ea typeface="+mn-ea"/>
          <a:cs typeface="+mn-cs"/>
        </a:defRPr>
      </a:lvl7pPr>
      <a:lvl8pPr marL="1928446" indent="-128563" algn="l" defTabSz="514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1" kern="1200">
          <a:solidFill>
            <a:schemeClr val="tx1"/>
          </a:solidFill>
          <a:latin typeface="+mn-lt"/>
          <a:ea typeface="+mn-ea"/>
          <a:cs typeface="+mn-cs"/>
        </a:defRPr>
      </a:lvl8pPr>
      <a:lvl9pPr marL="2185572" indent="-128563" algn="l" defTabSz="514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425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26" algn="l" defTabSz="51425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253" algn="l" defTabSz="51425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379" algn="l" defTabSz="51425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504" algn="l" defTabSz="51425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631" algn="l" defTabSz="51425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757" algn="l" defTabSz="51425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99883" algn="l" defTabSz="51425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009" algn="l" defTabSz="51425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552122" y="3089041"/>
            <a:ext cx="3597965" cy="4482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dos dados do SINASC</a:t>
            </a:r>
            <a:endParaRPr lang="pt-B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27990" y="1502103"/>
            <a:ext cx="8448261" cy="137030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Prematuridade </a:t>
            </a: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Município de São 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aulo: uma abordagem espacial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37312" y="4168761"/>
            <a:ext cx="271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/>
              <a:t>Silvia Saldiva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0" y="2884789"/>
            <a:ext cx="2681770" cy="249855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19331" y="5152511"/>
            <a:ext cx="322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30 de novembro de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1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fazer?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3111"/>
            <a:ext cx="8261498" cy="41307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/>
              <a:t>UBS – pré-natal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Hospitais - 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Coordenadorias (CRS); Supervisões Técnicas de Saúde – monitoramento/ orientação ações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Áreas Técnicas da Secretaria Municipal de Saúde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SINASC – garantir a veracidade e exatidão dos dados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16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/>
              <a:t>As bases de dados permitem a construção de indicadores que </a:t>
            </a:r>
            <a:r>
              <a:rPr lang="pt-BR" sz="2800" dirty="0" smtClean="0"/>
              <a:t>subsidiam a gestão</a:t>
            </a:r>
            <a:r>
              <a:rPr lang="pt-BR" sz="2800" dirty="0"/>
              <a:t>, </a:t>
            </a:r>
            <a:r>
              <a:rPr lang="pt-BR" sz="2800" dirty="0" smtClean="0"/>
              <a:t>a </a:t>
            </a:r>
            <a:r>
              <a:rPr lang="pt-BR" sz="2800" dirty="0"/>
              <a:t>clínica, </a:t>
            </a:r>
            <a:r>
              <a:rPr lang="pt-BR" sz="2800" dirty="0" smtClean="0"/>
              <a:t>a </a:t>
            </a:r>
            <a:r>
              <a:rPr lang="pt-BR" sz="2800" dirty="0"/>
              <a:t>ciência, aos profissionais de saúde e ao controle social.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As técnicas </a:t>
            </a:r>
            <a:r>
              <a:rPr lang="pt-BR" sz="2800" dirty="0"/>
              <a:t>de geoprocessamento também </a:t>
            </a:r>
            <a:r>
              <a:rPr lang="pt-BR" sz="2800" dirty="0" smtClean="0"/>
              <a:t>contribuem para análise </a:t>
            </a:r>
            <a:r>
              <a:rPr lang="pt-BR" sz="2800" dirty="0"/>
              <a:t>de situação de saúde no país. </a:t>
            </a:r>
          </a:p>
        </p:txBody>
      </p:sp>
    </p:spTree>
    <p:extLst>
      <p:ext uri="{BB962C8B-B14F-4D97-AF65-F5344CB8AC3E}">
        <p14:creationId xmlns:p14="http://schemas.microsoft.com/office/powerpoint/2010/main" val="2124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28800" y="0"/>
            <a:ext cx="6358270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da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Prematuridade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município de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Paulo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100" dirty="0" smtClean="0"/>
              <a:t>Financiamento do Projeto: FUNDAÇÃO BILL E MELINDA GATES E CNPQ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100" dirty="0" smtClean="0"/>
              <a:t> Parcerias :</a:t>
            </a:r>
          </a:p>
          <a:p>
            <a:pPr lvl="2">
              <a:lnSpc>
                <a:spcPct val="150000"/>
              </a:lnSpc>
            </a:pPr>
            <a:r>
              <a:rPr lang="pt-BR" sz="1648" dirty="0" smtClean="0"/>
              <a:t>INSTITUTO DE SAÚDE, </a:t>
            </a:r>
          </a:p>
          <a:p>
            <a:pPr lvl="2">
              <a:lnSpc>
                <a:spcPct val="150000"/>
              </a:lnSpc>
            </a:pPr>
            <a:r>
              <a:rPr lang="pt-BR" sz="1648" dirty="0" smtClean="0"/>
              <a:t>CEINFO/SMS/PMSP</a:t>
            </a:r>
          </a:p>
          <a:p>
            <a:pPr lvl="2">
              <a:lnSpc>
                <a:spcPct val="150000"/>
              </a:lnSpc>
            </a:pPr>
            <a:r>
              <a:rPr lang="pt-BR" sz="1648" dirty="0" smtClean="0"/>
              <a:t>LABORATÓRIO DE POLUIÇÃO DA FMUSP, </a:t>
            </a:r>
          </a:p>
          <a:p>
            <a:pPr lvl="2">
              <a:lnSpc>
                <a:spcPct val="150000"/>
              </a:lnSpc>
            </a:pPr>
            <a:r>
              <a:rPr lang="pt-BR" sz="1648" dirty="0" smtClean="0"/>
              <a:t>DEPARTAMENTO DE GEOGRAFIA DA USP  </a:t>
            </a:r>
          </a:p>
          <a:p>
            <a:pPr lvl="2">
              <a:lnSpc>
                <a:spcPct val="150000"/>
              </a:lnSpc>
            </a:pPr>
            <a:r>
              <a:rPr lang="pt-BR" sz="1648" dirty="0" smtClean="0"/>
              <a:t>INSTITUTO DA CRIANÇA DO HC/FMUSP</a:t>
            </a:r>
            <a:endParaRPr lang="pt-BR" sz="1648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466" y="2744273"/>
            <a:ext cx="1981372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395"/>
          </a:xfrm>
        </p:spPr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DE DADOS DO SINASC 2012/2013</a:t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22747"/>
            <a:ext cx="8229600" cy="45294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NÚMERO TOTAL  DE REGISTROS: 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pt-BR" dirty="0" smtClean="0"/>
              <a:t>: 201.813       174.216 (86%)</a:t>
            </a:r>
          </a:p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2013</a:t>
            </a:r>
            <a:r>
              <a:rPr lang="pt-BR" dirty="0" smtClean="0"/>
              <a:t>: 199.530        180.856 (90%)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GEOCODIFICAÇÃO: 							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Campos </a:t>
            </a:r>
            <a:r>
              <a:rPr lang="pt-B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utilizados </a:t>
            </a:r>
            <a:r>
              <a:rPr lang="pt-BR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pt-B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Número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da Declaração de Nascido Vivo 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Fonte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/ Precisão da </a:t>
            </a:r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geocodificação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 * 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Código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(IBGE) do Município de residência da mãe 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Distrito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Administrativo de residência da mãe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Código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do Distrito Administrativo de residência da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mãe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Loradouro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de residência da mãe 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Número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do logradouro de residência da mãe 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Código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de Endereçamento Postal de residência da mãe 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Coordenada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Geográfica - Latitude - SAD69 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Coordenada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Geográfica - Longitude - SAD69 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5272214" y="1355124"/>
            <a:ext cx="1812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5271155" y="1679466"/>
            <a:ext cx="1812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35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771" y="212653"/>
            <a:ext cx="8229600" cy="680484"/>
          </a:xfrm>
        </p:spPr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386" y="1010094"/>
            <a:ext cx="8421274" cy="472889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CRITÉRIOS DE </a:t>
            </a:r>
            <a:r>
              <a:rPr lang="pt-BR" sz="2400" b="1" dirty="0" smtClean="0"/>
              <a:t>EXCLUSÃO DO ESTUDO</a:t>
            </a:r>
            <a:r>
              <a:rPr lang="pt-BR" sz="2400" dirty="0" smtClean="0"/>
              <a:t>:</a:t>
            </a:r>
            <a:endParaRPr lang="pt-BR" sz="24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ANOMALIAS CONGÊNITAS : 6018 CASOS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GEMEOS</a:t>
            </a:r>
            <a:r>
              <a:rPr lang="pt-BR" dirty="0"/>
              <a:t>:  9000 CASOS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ÓBITOS NEONATAIS DE 2012 E 2013 (SIM): </a:t>
            </a:r>
            <a:r>
              <a:rPr lang="pt-BR" dirty="0" smtClean="0"/>
              <a:t>cerca de 4000 CASOS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/>
              <a:t>INCONSISTÊNCIAS  ENCONTRADAS</a:t>
            </a:r>
            <a:r>
              <a:rPr lang="pt-BR" sz="2800" b="1" dirty="0" smtClean="0"/>
              <a:t>:</a:t>
            </a:r>
          </a:p>
          <a:p>
            <a:pPr marL="446088" indent="-180975">
              <a:lnSpc>
                <a:spcPct val="150000"/>
              </a:lnSpc>
            </a:pPr>
            <a:r>
              <a:rPr lang="pt-BR" dirty="0" smtClean="0"/>
              <a:t>Idade gestacional &lt;37 semanas e Peso ao Nascer &gt;3000</a:t>
            </a:r>
          </a:p>
          <a:p>
            <a:pPr marL="446088" indent="-180975">
              <a:lnSpc>
                <a:spcPct val="150000"/>
              </a:lnSpc>
            </a:pPr>
            <a:r>
              <a:rPr lang="pt-BR" dirty="0" smtClean="0"/>
              <a:t>Gêmeo: no campo 35 (Tipo de Gestação)  estava assinalado 1 = única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/>
              <a:t>PONTOS POSITIVOS  </a:t>
            </a:r>
          </a:p>
          <a:p>
            <a:pPr marL="446088" indent="-180975">
              <a:lnSpc>
                <a:spcPct val="150000"/>
              </a:lnSpc>
            </a:pPr>
            <a:r>
              <a:rPr lang="pt-BR" dirty="0" smtClean="0"/>
              <a:t>Alta confiabilidade dos dados registrados no SINASC.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58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043" y="1169774"/>
            <a:ext cx="5173361" cy="4765590"/>
          </a:xfrm>
        </p:spPr>
        <p:txBody>
          <a:bodyPr/>
          <a:lstStyle/>
          <a:p>
            <a:pPr algn="just"/>
            <a:r>
              <a:rPr lang="pt-BR" sz="2000" b="1" dirty="0" smtClean="0"/>
              <a:t>Por meio dos endereços (</a:t>
            </a:r>
            <a:r>
              <a:rPr lang="pt-BR" sz="2000" b="1" dirty="0" err="1" smtClean="0"/>
              <a:t>geocodificados</a:t>
            </a:r>
            <a:r>
              <a:rPr lang="pt-BR" sz="2000" b="1" dirty="0" smtClean="0"/>
              <a:t>) foi possível identificar agrupamentos espaciais de altas e baixas prevalências de prematuridade</a:t>
            </a:r>
            <a:r>
              <a:rPr lang="pt-BR" sz="2000" b="1" dirty="0"/>
              <a:t> </a:t>
            </a:r>
            <a:r>
              <a:rPr lang="pt-BR" sz="2000" b="1" dirty="0" smtClean="0"/>
              <a:t>no município de São Paulo</a:t>
            </a:r>
            <a:r>
              <a:rPr lang="pt-BR" sz="2000" b="1" dirty="0"/>
              <a:t>:</a:t>
            </a:r>
            <a:r>
              <a:rPr lang="pt-BR" sz="2000" b="1" dirty="0" smtClean="0"/>
              <a:t> </a:t>
            </a:r>
          </a:p>
          <a:p>
            <a:pPr algn="just"/>
            <a:endParaRPr lang="pt-BR" dirty="0" smtClean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t-BR" altLang="pt-BR" sz="1600" b="1" dirty="0">
                <a:solidFill>
                  <a:srgbClr val="FF0000"/>
                </a:solidFill>
              </a:rPr>
              <a:t>Zona Norte</a:t>
            </a:r>
            <a:r>
              <a:rPr lang="pt-BR" altLang="pt-BR" sz="1600" dirty="0"/>
              <a:t>: Santana, Tucuruvi, Jaçanã, Tremembé, Vila Maria e Vila Guilherme.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t-BR" altLang="pt-BR" sz="1600" b="1" dirty="0">
                <a:solidFill>
                  <a:srgbClr val="FF0000"/>
                </a:solidFill>
              </a:rPr>
              <a:t>Zona Sul</a:t>
            </a:r>
            <a:r>
              <a:rPr lang="pt-BR" altLang="pt-BR" sz="1600" dirty="0">
                <a:solidFill>
                  <a:srgbClr val="FF0000"/>
                </a:solidFill>
              </a:rPr>
              <a:t>: </a:t>
            </a:r>
            <a:r>
              <a:rPr lang="pt-BR" altLang="pt-BR" sz="1600" dirty="0"/>
              <a:t>Cidade Ademar, Pedreira, Grajaú, Cidade Dutra e Jabaquara.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t-BR" altLang="pt-BR" sz="1600" b="1" dirty="0">
                <a:solidFill>
                  <a:srgbClr val="00B0F0"/>
                </a:solidFill>
              </a:rPr>
              <a:t>Zona Sul</a:t>
            </a:r>
            <a:r>
              <a:rPr lang="pt-BR" altLang="pt-BR" sz="1600" dirty="0">
                <a:solidFill>
                  <a:srgbClr val="00B0F0"/>
                </a:solidFill>
              </a:rPr>
              <a:t>: </a:t>
            </a:r>
            <a:r>
              <a:rPr lang="pt-BR" altLang="pt-BR" sz="1600" dirty="0"/>
              <a:t>Jardim Ângela, Capão Redondo, </a:t>
            </a:r>
            <a:r>
              <a:rPr lang="pt-BR" altLang="pt-BR" sz="1600" dirty="0" smtClean="0"/>
              <a:t>Parelheiros</a:t>
            </a:r>
            <a:r>
              <a:rPr lang="pt-BR" altLang="pt-BR" dirty="0" smtClean="0"/>
              <a:t>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t-BR" dirty="0"/>
          </a:p>
          <a:p>
            <a:pPr>
              <a:spcBef>
                <a:spcPct val="0"/>
              </a:spcBef>
              <a:buFontTx/>
              <a:buAutoNum type="arabicPeriod"/>
            </a:pPr>
            <a:endParaRPr lang="pt-BR" dirty="0" smtClean="0"/>
          </a:p>
          <a:p>
            <a:pPr algn="just"/>
            <a:r>
              <a:rPr lang="pt-BR" sz="2000" b="1" dirty="0"/>
              <a:t>Após a  identificação dos agrupamentos, foi realizado um estudo de caso-controle em cada um deles.</a:t>
            </a:r>
          </a:p>
          <a:p>
            <a:pPr algn="just"/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04" y="0"/>
            <a:ext cx="3830595" cy="578783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4430" y="254478"/>
            <a:ext cx="404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ANÁLISES ESPACIAIS</a:t>
            </a:r>
          </a:p>
        </p:txBody>
      </p:sp>
    </p:spTree>
    <p:extLst>
      <p:ext uri="{BB962C8B-B14F-4D97-AF65-F5344CB8AC3E}">
        <p14:creationId xmlns:p14="http://schemas.microsoft.com/office/powerpoint/2010/main" val="138759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DE CASO – CONTROLE</a:t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2724"/>
            <a:ext cx="8229600" cy="4923441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 smtClean="0"/>
              <a:t>Casos</a:t>
            </a:r>
            <a:r>
              <a:rPr lang="pt-BR" sz="2400" dirty="0"/>
              <a:t>: NV &lt;=36 </a:t>
            </a:r>
            <a:r>
              <a:rPr lang="pt-BR" sz="2400" dirty="0" smtClean="0"/>
              <a:t>semanas</a:t>
            </a:r>
            <a:endParaRPr lang="pt-B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Controles: NV &gt;=37 semanas</a:t>
            </a:r>
          </a:p>
          <a:p>
            <a:pPr lvl="2"/>
            <a:r>
              <a:rPr lang="pt-BR" sz="1600" dirty="0" smtClean="0"/>
              <a:t>Os controles </a:t>
            </a:r>
            <a:r>
              <a:rPr lang="pt-BR" sz="1600" dirty="0"/>
              <a:t>foram sorteados de forma pareada (sexo, idade da mãe, data de nascimento) e proximidade de 400 metros </a:t>
            </a:r>
            <a:r>
              <a:rPr lang="pt-BR" sz="1600" dirty="0" smtClean="0"/>
              <a:t>do caso. </a:t>
            </a:r>
          </a:p>
          <a:p>
            <a:pPr lvl="2"/>
            <a:r>
              <a:rPr lang="pt-BR" sz="1600" dirty="0" smtClean="0"/>
              <a:t>Foram </a:t>
            </a:r>
            <a:r>
              <a:rPr lang="pt-BR" sz="1600" dirty="0"/>
              <a:t>realizadas entrevistas domiciliares para aplicação de questionários.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97763"/>
              </p:ext>
            </p:extLst>
          </p:nvPr>
        </p:nvGraphicFramePr>
        <p:xfrm>
          <a:off x="889686" y="3357605"/>
          <a:ext cx="7254853" cy="21287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8779"/>
                <a:gridCol w="2116947"/>
                <a:gridCol w="2071566"/>
                <a:gridCol w="1127561"/>
              </a:tblGrid>
              <a:tr h="45841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Agrupamento</a:t>
                      </a:r>
                      <a:endParaRPr lang="pt-BR" sz="18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Prematuros(Casos)</a:t>
                      </a:r>
                      <a:endParaRPr lang="pt-BR" sz="18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Termos(Controles)</a:t>
                      </a:r>
                      <a:endParaRPr lang="pt-BR" sz="18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Total</a:t>
                      </a:r>
                      <a:endParaRPr lang="pt-BR" sz="1800" dirty="0"/>
                    </a:p>
                  </a:txBody>
                  <a:tcPr/>
                </a:tc>
              </a:tr>
              <a:tr h="41759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Tremembé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176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357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533</a:t>
                      </a:r>
                      <a:endParaRPr lang="pt-BR" sz="2000" dirty="0"/>
                    </a:p>
                  </a:txBody>
                  <a:tcPr/>
                </a:tc>
              </a:tr>
              <a:tr h="41759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Pedreira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153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354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507</a:t>
                      </a:r>
                      <a:endParaRPr lang="pt-BR" sz="2000" dirty="0"/>
                    </a:p>
                  </a:txBody>
                  <a:tcPr/>
                </a:tc>
              </a:tr>
              <a:tr h="41759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Jardim</a:t>
                      </a:r>
                      <a:r>
                        <a:rPr lang="pt-BR" sz="2000" baseline="0" dirty="0" smtClean="0"/>
                        <a:t> Ângela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109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265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374</a:t>
                      </a:r>
                      <a:endParaRPr lang="pt-BR" sz="2000" dirty="0"/>
                    </a:p>
                  </a:txBody>
                  <a:tcPr/>
                </a:tc>
              </a:tr>
              <a:tr h="41759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Total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438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976</a:t>
                      </a:r>
                      <a:endParaRPr lang="pt-BR" sz="2000" dirty="0"/>
                    </a:p>
                  </a:txBody>
                  <a:tcPr marL="91425" marR="91425" marT="45749" marB="457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1414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92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58"/>
            <a:ext cx="8229600" cy="317913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800" b="1" dirty="0"/>
              <a:t>Quais os fatores de risco para a prematuridade no Município de São </a:t>
            </a:r>
            <a:r>
              <a:rPr lang="pt-BR" sz="2800" b="1" dirty="0" smtClean="0"/>
              <a:t>Paulo?</a:t>
            </a:r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r>
              <a:rPr lang="pt-BR" sz="2800" b="1" dirty="0" smtClean="0"/>
              <a:t>	Quais as condições socioeconômicas </a:t>
            </a:r>
            <a:r>
              <a:rPr lang="pt-BR" sz="2800" b="1" dirty="0"/>
              <a:t>das </a:t>
            </a:r>
            <a:r>
              <a:rPr lang="pt-BR" sz="2800" b="1" dirty="0" smtClean="0"/>
              <a:t>mães, a assistência ao pré-natal, ao parto e ainda, dados ambientais e de poluição?  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000" dirty="0" smtClean="0"/>
              <a:t>	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7135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140" y="1201480"/>
            <a:ext cx="8771859" cy="4401878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/>
              <a:t>Foram considerados fatores de risco para prematuridade:</a:t>
            </a:r>
          </a:p>
          <a:p>
            <a:pPr marL="0" indent="0">
              <a:buNone/>
            </a:pPr>
            <a:endParaRPr lang="pt-BR" sz="2800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pt-BR" sz="2800" dirty="0" smtClean="0"/>
              <a:t>Alto </a:t>
            </a:r>
            <a:r>
              <a:rPr lang="pt-BR" sz="2800" dirty="0"/>
              <a:t>NO2 e Baixo O3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pt-BR" sz="2800" dirty="0"/>
              <a:t>Fator 1 (Ba, Fe, Al, K, P, Cu, Rb, Zn)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pt-BR" sz="2800" dirty="0" smtClean="0"/>
              <a:t>Resultado </a:t>
            </a:r>
            <a:r>
              <a:rPr lang="pt-BR" sz="2800" dirty="0"/>
              <a:t>Positivo para Sífilis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pt-BR" sz="2800" dirty="0"/>
              <a:t>Infecção Urinária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pt-BR" sz="2800" dirty="0"/>
              <a:t>Hipertensão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pt-BR" sz="2800" dirty="0"/>
              <a:t>Início tardio do Pré-natal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47667704"/>
      </p:ext>
    </p:extLst>
  </p:cSld>
  <p:clrMapOvr>
    <a:masterClrMapping/>
  </p:clrMapOvr>
</p:sld>
</file>

<file path=ppt/theme/theme1.xml><?xml version="1.0" encoding="utf-8"?>
<a:theme xmlns:a="http://schemas.openxmlformats.org/drawingml/2006/main" name="banner90x120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banner90x120</Template>
  <TotalTime>355</TotalTime>
  <Words>451</Words>
  <Application>Microsoft Office PowerPoint</Application>
  <PresentationFormat>Apresentação na tela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banner90x120</vt:lpstr>
      <vt:lpstr>Uso dos dados do SINASC</vt:lpstr>
      <vt:lpstr>INTRODUÇÃO</vt:lpstr>
      <vt:lpstr>Estudo da Prematuridade no município de São Paulo</vt:lpstr>
      <vt:lpstr>BASE DE DADOS DO SINASC 2012/2013 </vt:lpstr>
      <vt:lpstr>METODOLOGIA</vt:lpstr>
      <vt:lpstr>Apresentação do PowerPoint</vt:lpstr>
      <vt:lpstr>ESTUDO DE CASO – CONTROLE </vt:lpstr>
      <vt:lpstr>RESULTADOS</vt:lpstr>
      <vt:lpstr>RESULTADOS</vt:lpstr>
      <vt:lpstr>O que fazer?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Importân</dc:title>
  <dc:creator>Silvia Regina Dias Medici Saldiva</dc:creator>
  <cp:lastModifiedBy>Eliana de Aquino Bonilha</cp:lastModifiedBy>
  <cp:revision>27</cp:revision>
  <dcterms:created xsi:type="dcterms:W3CDTF">2017-10-18T12:29:34Z</dcterms:created>
  <dcterms:modified xsi:type="dcterms:W3CDTF">2017-11-10T12:07:39Z</dcterms:modified>
</cp:coreProperties>
</file>