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Lst>
  <p:notesMasterIdLst>
    <p:notesMasterId r:id="rId32"/>
  </p:notesMasterIdLst>
  <p:sldIdLst>
    <p:sldId id="256" r:id="rId2"/>
    <p:sldId id="356" r:id="rId3"/>
    <p:sldId id="357" r:id="rId4"/>
    <p:sldId id="389" r:id="rId5"/>
    <p:sldId id="390" r:id="rId6"/>
    <p:sldId id="387" r:id="rId7"/>
    <p:sldId id="385" r:id="rId8"/>
    <p:sldId id="263" r:id="rId9"/>
    <p:sldId id="358" r:id="rId10"/>
    <p:sldId id="368" r:id="rId11"/>
    <p:sldId id="388" r:id="rId12"/>
    <p:sldId id="341" r:id="rId13"/>
    <p:sldId id="343" r:id="rId14"/>
    <p:sldId id="345" r:id="rId15"/>
    <p:sldId id="346" r:id="rId16"/>
    <p:sldId id="364" r:id="rId17"/>
    <p:sldId id="365" r:id="rId18"/>
    <p:sldId id="333" r:id="rId19"/>
    <p:sldId id="355" r:id="rId20"/>
    <p:sldId id="383" r:id="rId21"/>
    <p:sldId id="374" r:id="rId22"/>
    <p:sldId id="384" r:id="rId23"/>
    <p:sldId id="375" r:id="rId24"/>
    <p:sldId id="376" r:id="rId25"/>
    <p:sldId id="377" r:id="rId26"/>
    <p:sldId id="378" r:id="rId27"/>
    <p:sldId id="379" r:id="rId28"/>
    <p:sldId id="380" r:id="rId29"/>
    <p:sldId id="382" r:id="rId30"/>
    <p:sldId id="339" r:id="rId31"/>
  </p:sldIdLst>
  <p:sldSz cx="10287000" cy="6858000" type="35mm"/>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2F9C"/>
    <a:srgbClr val="FFFF66"/>
    <a:srgbClr val="FF0000"/>
    <a:srgbClr val="00FF00"/>
    <a:srgbClr val="66FFFF"/>
    <a:srgbClr val="FF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798"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Clique para editar os estilos do texto mestre</a:t>
            </a:r>
          </a:p>
          <a:p>
            <a:pPr lvl="1"/>
            <a:r>
              <a:rPr lang="en-US" noProof="0" smtClean="0"/>
              <a:t>Segundo nível</a:t>
            </a:r>
          </a:p>
          <a:p>
            <a:pPr lvl="2"/>
            <a:r>
              <a:rPr lang="en-US" noProof="0" smtClean="0"/>
              <a:t>Terceiro nível</a:t>
            </a:r>
          </a:p>
          <a:p>
            <a:pPr lvl="3"/>
            <a:r>
              <a:rPr lang="en-US" noProof="0" smtClean="0"/>
              <a:t>Quarto nível</a:t>
            </a:r>
          </a:p>
          <a:p>
            <a:pPr lvl="4"/>
            <a:r>
              <a:rPr lang="en-US" noProof="0" smtClean="0"/>
              <a:t>Quinto nível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AA80321-CEFB-4C17-921F-FB89A3E93F0D}" type="slidenum">
              <a:rPr lang="en-US" altLang="pt-BR"/>
              <a:pPr/>
              <a:t>‹nº›</a:t>
            </a:fld>
            <a:endParaRPr lang="en-US" altLang="pt-BR"/>
          </a:p>
        </p:txBody>
      </p:sp>
    </p:spTree>
    <p:extLst>
      <p:ext uri="{BB962C8B-B14F-4D97-AF65-F5344CB8AC3E}">
        <p14:creationId xmlns:p14="http://schemas.microsoft.com/office/powerpoint/2010/main" val="3202937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ço Reservado para Imagem de Slide 1"/>
          <p:cNvSpPr>
            <a:spLocks noGrp="1" noRot="1" noChangeAspect="1" noTextEdit="1"/>
          </p:cNvSpPr>
          <p:nvPr>
            <p:ph type="sldImg"/>
          </p:nvPr>
        </p:nvSpPr>
        <p:spPr>
          <a:ln/>
        </p:spPr>
      </p:sp>
      <p:sp>
        <p:nvSpPr>
          <p:cNvPr id="16387" name="Espaço Reservado para Anotações 2"/>
          <p:cNvSpPr>
            <a:spLocks noGrp="1"/>
          </p:cNvSpPr>
          <p:nvPr>
            <p:ph type="body" idx="1"/>
          </p:nvPr>
        </p:nvSpPr>
        <p:spPr>
          <a:noFill/>
        </p:spPr>
        <p:txBody>
          <a:bodyPr/>
          <a:lstStyle/>
          <a:p>
            <a:r>
              <a:rPr lang="en-US" altLang="pt-BR" smtClean="0">
                <a:solidFill>
                  <a:srgbClr val="FFFF00"/>
                </a:solidFill>
              </a:rPr>
              <a:t>Extremely Low Birth Weight Infant Survival. Outcomes of observation studies were pooled, then referenced to the Table 2 epochs to allow visual evaluation the association of changes in survival over time with the innovations. The regression lines for each gestational age 23 through 26 weeks suggest that survival has improved over time. Using the 50% survival rate standard (black dashed line), the figure suggests that viability has improved from approximately 25–26 weeks in the 1990s to between 23–24 weeks by the mid-2000s. Graphic drawn from data in references (20–43). </a:t>
            </a:r>
            <a:endParaRPr lang="pt-BR" altLang="pt-BR" smtClean="0">
              <a:solidFill>
                <a:srgbClr val="FFFF00"/>
              </a:solidFill>
            </a:endParaRPr>
          </a:p>
          <a:p>
            <a:endParaRPr lang="pt-BR" altLang="pt-BR" smtClean="0"/>
          </a:p>
        </p:txBody>
      </p:sp>
      <p:sp>
        <p:nvSpPr>
          <p:cNvPr id="16388" name="Espaço Reservado para Número de Slide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5818D5F-9B08-44E2-9A7A-EF459930015E}" type="slidenum">
              <a:rPr lang="en-US" altLang="pt-BR" sz="1200"/>
              <a:pPr/>
              <a:t>9</a:t>
            </a:fld>
            <a:endParaRPr lang="en-US" alt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42900" y="328613"/>
            <a:ext cx="95980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Retângulo de cantos arredondados 5"/>
          <p:cNvSpPr/>
          <p:nvPr/>
        </p:nvSpPr>
        <p:spPr>
          <a:xfrm>
            <a:off x="470921" y="434162"/>
            <a:ext cx="9345160"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ítulo 4"/>
          <p:cNvSpPr>
            <a:spLocks noGrp="1"/>
          </p:cNvSpPr>
          <p:nvPr>
            <p:ph type="ctrTitle"/>
          </p:nvPr>
        </p:nvSpPr>
        <p:spPr>
          <a:xfrm>
            <a:off x="812673" y="1820206"/>
            <a:ext cx="874395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título mestre</a:t>
            </a:r>
            <a:endParaRPr lang="en-US"/>
          </a:p>
        </p:txBody>
      </p:sp>
      <p:sp>
        <p:nvSpPr>
          <p:cNvPr id="20" name="Subtítulo 19"/>
          <p:cNvSpPr>
            <a:spLocks noGrp="1"/>
          </p:cNvSpPr>
          <p:nvPr>
            <p:ph type="subTitle" idx="1"/>
          </p:nvPr>
        </p:nvSpPr>
        <p:spPr>
          <a:xfrm>
            <a:off x="812673" y="3685032"/>
            <a:ext cx="874395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en-US"/>
          </a:p>
        </p:txBody>
      </p:sp>
      <p:sp>
        <p:nvSpPr>
          <p:cNvPr id="8" name="Espaço Reservado para Rodapé 7"/>
          <p:cNvSpPr>
            <a:spLocks noGrp="1"/>
          </p:cNvSpPr>
          <p:nvPr>
            <p:ph type="ftr" sz="quarter" idx="11"/>
          </p:nvPr>
        </p:nvSpPr>
        <p:spPr/>
        <p:txBody>
          <a:bodyPr/>
          <a:lstStyle>
            <a:lvl1pPr>
              <a:defRPr/>
            </a:lvl1pPr>
            <a:extLst/>
          </a:lstStyle>
          <a:p>
            <a:pPr>
              <a:defRPr/>
            </a:pPr>
            <a:endParaRPr lang="en-US"/>
          </a:p>
        </p:txBody>
      </p:sp>
      <p:sp>
        <p:nvSpPr>
          <p:cNvPr id="9" name="Espaço Reservado para Número de Slide 10"/>
          <p:cNvSpPr>
            <a:spLocks noGrp="1"/>
          </p:cNvSpPr>
          <p:nvPr>
            <p:ph type="sldNum" sz="quarter" idx="12"/>
          </p:nvPr>
        </p:nvSpPr>
        <p:spPr/>
        <p:txBody>
          <a:bodyPr/>
          <a:lstStyle>
            <a:lvl1pPr>
              <a:defRPr/>
            </a:lvl1pPr>
          </a:lstStyle>
          <a:p>
            <a:fld id="{D65E69A2-6BC6-4A3A-B9BE-5B77336ACC9F}" type="slidenum">
              <a:rPr lang="en-US" altLang="pt-BR"/>
              <a:pPr/>
              <a:t>‹nº›</a:t>
            </a:fld>
            <a:endParaRPr lang="en-US" altLang="pt-BR"/>
          </a:p>
        </p:txBody>
      </p:sp>
    </p:spTree>
    <p:extLst>
      <p:ext uri="{BB962C8B-B14F-4D97-AF65-F5344CB8AC3E}">
        <p14:creationId xmlns:p14="http://schemas.microsoft.com/office/powerpoint/2010/main" val="32177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65785" y="4983480"/>
            <a:ext cx="9206865" cy="1051560"/>
          </a:xfrm>
        </p:spPr>
        <p:txBody>
          <a:bodyPr/>
          <a:lstStyle>
            <a:extLs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565785" y="530352"/>
            <a:ext cx="9206865" cy="4187952"/>
          </a:xfrm>
        </p:spPr>
        <p:txBody>
          <a:bodyPr vert="eaVert"/>
          <a:lstStyle>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en-US"/>
          </a:p>
        </p:txBody>
      </p:sp>
      <p:sp>
        <p:nvSpPr>
          <p:cNvPr id="5" name="Espaço Reservado para Rodapé 17"/>
          <p:cNvSpPr>
            <a:spLocks noGrp="1"/>
          </p:cNvSpPr>
          <p:nvPr>
            <p:ph type="ftr" sz="quarter" idx="11"/>
          </p:nvPr>
        </p:nvSpPr>
        <p:spPr/>
        <p:txBody>
          <a:bodyPr/>
          <a:lstStyle>
            <a:lvl1pPr>
              <a:defRPr/>
            </a:lvl1pPr>
          </a:lstStyle>
          <a:p>
            <a:pPr>
              <a:defRPr/>
            </a:pPr>
            <a:endParaRPr lang="en-US"/>
          </a:p>
        </p:txBody>
      </p:sp>
      <p:sp>
        <p:nvSpPr>
          <p:cNvPr id="6" name="Espaço Reservado para Número de Slide 4"/>
          <p:cNvSpPr>
            <a:spLocks noGrp="1"/>
          </p:cNvSpPr>
          <p:nvPr>
            <p:ph type="sldNum" sz="quarter" idx="12"/>
          </p:nvPr>
        </p:nvSpPr>
        <p:spPr/>
        <p:txBody>
          <a:bodyPr/>
          <a:lstStyle>
            <a:lvl1pPr>
              <a:defRPr/>
            </a:lvl1pPr>
          </a:lstStyle>
          <a:p>
            <a:fld id="{90192827-B46D-455F-A9FC-100A9E4DB7C0}" type="slidenum">
              <a:rPr lang="en-US" altLang="pt-BR"/>
              <a:pPr/>
              <a:t>‹nº›</a:t>
            </a:fld>
            <a:endParaRPr lang="en-US" altLang="pt-BR"/>
          </a:p>
        </p:txBody>
      </p:sp>
    </p:spTree>
    <p:extLst>
      <p:ext uri="{BB962C8B-B14F-4D97-AF65-F5344CB8AC3E}">
        <p14:creationId xmlns:p14="http://schemas.microsoft.com/office/powerpoint/2010/main" val="37444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58075" y="533405"/>
            <a:ext cx="2228850" cy="5257799"/>
          </a:xfrm>
        </p:spPr>
        <p:txBody>
          <a:bodyPr vert="eaVert"/>
          <a:lstStyle>
            <a:extLs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600075" y="533403"/>
            <a:ext cx="6686550" cy="5257801"/>
          </a:xfrm>
        </p:spPr>
        <p:txBody>
          <a:bodyPr vert="eaVert"/>
          <a:lstStyle>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en-US"/>
          </a:p>
        </p:txBody>
      </p:sp>
      <p:sp>
        <p:nvSpPr>
          <p:cNvPr id="5" name="Espaço Reservado para Rodapé 17"/>
          <p:cNvSpPr>
            <a:spLocks noGrp="1"/>
          </p:cNvSpPr>
          <p:nvPr>
            <p:ph type="ftr" sz="quarter" idx="11"/>
          </p:nvPr>
        </p:nvSpPr>
        <p:spPr/>
        <p:txBody>
          <a:bodyPr/>
          <a:lstStyle>
            <a:lvl1pPr>
              <a:defRPr/>
            </a:lvl1pPr>
          </a:lstStyle>
          <a:p>
            <a:pPr>
              <a:defRPr/>
            </a:pPr>
            <a:endParaRPr lang="en-US"/>
          </a:p>
        </p:txBody>
      </p:sp>
      <p:sp>
        <p:nvSpPr>
          <p:cNvPr id="6" name="Espaço Reservado para Número de Slide 4"/>
          <p:cNvSpPr>
            <a:spLocks noGrp="1"/>
          </p:cNvSpPr>
          <p:nvPr>
            <p:ph type="sldNum" sz="quarter" idx="12"/>
          </p:nvPr>
        </p:nvSpPr>
        <p:spPr/>
        <p:txBody>
          <a:bodyPr/>
          <a:lstStyle>
            <a:lvl1pPr>
              <a:defRPr/>
            </a:lvl1pPr>
          </a:lstStyle>
          <a:p>
            <a:fld id="{7E158637-8276-4368-9C97-BEE3719E56F6}" type="slidenum">
              <a:rPr lang="en-US" altLang="pt-BR"/>
              <a:pPr/>
              <a:t>‹nº›</a:t>
            </a:fld>
            <a:endParaRPr lang="en-US" altLang="pt-BR"/>
          </a:p>
        </p:txBody>
      </p:sp>
    </p:spTree>
    <p:extLst>
      <p:ext uri="{BB962C8B-B14F-4D97-AF65-F5344CB8AC3E}">
        <p14:creationId xmlns:p14="http://schemas.microsoft.com/office/powerpoint/2010/main" val="17820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65785" y="4983480"/>
            <a:ext cx="9206865" cy="1051560"/>
          </a:xfrm>
        </p:spPr>
        <p:txBody>
          <a:bodyPr/>
          <a:lstStyle>
            <a:extLst/>
          </a:lstStyle>
          <a:p>
            <a:r>
              <a:rPr lang="pt-BR" smtClean="0"/>
              <a:t>Clique para editar o título mestre</a:t>
            </a:r>
            <a:endParaRPr lang="en-US"/>
          </a:p>
        </p:txBody>
      </p:sp>
      <p:sp>
        <p:nvSpPr>
          <p:cNvPr id="3" name="Espaço Reservado para Conteúdo 2"/>
          <p:cNvSpPr>
            <a:spLocks noGrp="1"/>
          </p:cNvSpPr>
          <p:nvPr>
            <p:ph idx="1"/>
          </p:nvPr>
        </p:nvSpPr>
        <p:spPr>
          <a:xfrm>
            <a:off x="565785" y="530352"/>
            <a:ext cx="9206865" cy="4187952"/>
          </a:xfrm>
        </p:spPr>
        <p:txBody>
          <a:bodyPr/>
          <a:lstStyle>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en-US"/>
          </a:p>
        </p:txBody>
      </p:sp>
      <p:sp>
        <p:nvSpPr>
          <p:cNvPr id="5" name="Espaço Reservado para Rodapé 17"/>
          <p:cNvSpPr>
            <a:spLocks noGrp="1"/>
          </p:cNvSpPr>
          <p:nvPr>
            <p:ph type="ftr" sz="quarter" idx="11"/>
          </p:nvPr>
        </p:nvSpPr>
        <p:spPr/>
        <p:txBody>
          <a:bodyPr/>
          <a:lstStyle>
            <a:lvl1pPr>
              <a:defRPr/>
            </a:lvl1pPr>
          </a:lstStyle>
          <a:p>
            <a:pPr>
              <a:defRPr/>
            </a:pPr>
            <a:endParaRPr lang="en-US"/>
          </a:p>
        </p:txBody>
      </p:sp>
      <p:sp>
        <p:nvSpPr>
          <p:cNvPr id="6" name="Espaço Reservado para Número de Slide 4"/>
          <p:cNvSpPr>
            <a:spLocks noGrp="1"/>
          </p:cNvSpPr>
          <p:nvPr>
            <p:ph type="sldNum" sz="quarter" idx="12"/>
          </p:nvPr>
        </p:nvSpPr>
        <p:spPr/>
        <p:txBody>
          <a:bodyPr/>
          <a:lstStyle>
            <a:lvl1pPr>
              <a:defRPr/>
            </a:lvl1pPr>
          </a:lstStyle>
          <a:p>
            <a:fld id="{F4E6C856-3DE9-4FE2-B3A8-45BE57CB8595}" type="slidenum">
              <a:rPr lang="en-US" altLang="pt-BR"/>
              <a:pPr/>
              <a:t>‹nº›</a:t>
            </a:fld>
            <a:endParaRPr lang="en-US" altLang="pt-BR"/>
          </a:p>
        </p:txBody>
      </p:sp>
    </p:spTree>
    <p:extLst>
      <p:ext uri="{BB962C8B-B14F-4D97-AF65-F5344CB8AC3E}">
        <p14:creationId xmlns:p14="http://schemas.microsoft.com/office/powerpoint/2010/main" val="253050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42900" y="328613"/>
            <a:ext cx="95980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tângulo de cantos arredondados 4"/>
          <p:cNvSpPr/>
          <p:nvPr/>
        </p:nvSpPr>
        <p:spPr>
          <a:xfrm>
            <a:off x="470921" y="434163"/>
            <a:ext cx="9345160"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ítulo 1"/>
          <p:cNvSpPr>
            <a:spLocks noGrp="1"/>
          </p:cNvSpPr>
          <p:nvPr>
            <p:ph type="title"/>
          </p:nvPr>
        </p:nvSpPr>
        <p:spPr>
          <a:xfrm>
            <a:off x="526887" y="4928616"/>
            <a:ext cx="9206865"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título mestre</a:t>
            </a:r>
            <a:endParaRPr lang="en-US"/>
          </a:p>
        </p:txBody>
      </p:sp>
      <p:sp>
        <p:nvSpPr>
          <p:cNvPr id="3" name="Espaço Reservado para Texto 2"/>
          <p:cNvSpPr>
            <a:spLocks noGrp="1"/>
          </p:cNvSpPr>
          <p:nvPr>
            <p:ph type="body" idx="1"/>
          </p:nvPr>
        </p:nvSpPr>
        <p:spPr>
          <a:xfrm>
            <a:off x="526887" y="5624484"/>
            <a:ext cx="9206865"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en-US"/>
          </a:p>
        </p:txBody>
      </p:sp>
      <p:sp>
        <p:nvSpPr>
          <p:cNvPr id="7" name="Espaço Reservado para Rodapé 4"/>
          <p:cNvSpPr>
            <a:spLocks noGrp="1"/>
          </p:cNvSpPr>
          <p:nvPr>
            <p:ph type="ftr" sz="quarter" idx="11"/>
          </p:nvPr>
        </p:nvSpPr>
        <p:spPr/>
        <p:txBody>
          <a:bodyPr/>
          <a:lstStyle>
            <a:lvl1pPr>
              <a:defRPr/>
            </a:lvl1pPr>
            <a:extLst/>
          </a:lstStyle>
          <a:p>
            <a:pPr>
              <a:defRPr/>
            </a:pPr>
            <a:endParaRPr lang="en-US"/>
          </a:p>
        </p:txBody>
      </p:sp>
      <p:sp>
        <p:nvSpPr>
          <p:cNvPr id="8" name="Espaço Reservado para Número de Slide 5"/>
          <p:cNvSpPr>
            <a:spLocks noGrp="1"/>
          </p:cNvSpPr>
          <p:nvPr>
            <p:ph type="sldNum" sz="quarter" idx="12"/>
          </p:nvPr>
        </p:nvSpPr>
        <p:spPr/>
        <p:txBody>
          <a:bodyPr/>
          <a:lstStyle>
            <a:lvl1pPr>
              <a:defRPr/>
            </a:lvl1pPr>
          </a:lstStyle>
          <a:p>
            <a:fld id="{0933FA9D-2DBD-4415-96B3-AE688676FD51}" type="slidenum">
              <a:rPr lang="en-US" altLang="pt-BR"/>
              <a:pPr/>
              <a:t>‹nº›</a:t>
            </a:fld>
            <a:endParaRPr lang="en-US" altLang="pt-BR"/>
          </a:p>
        </p:txBody>
      </p:sp>
    </p:spTree>
    <p:extLst>
      <p:ext uri="{BB962C8B-B14F-4D97-AF65-F5344CB8AC3E}">
        <p14:creationId xmlns:p14="http://schemas.microsoft.com/office/powerpoint/2010/main" val="38164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título mestre</a:t>
            </a:r>
            <a:endParaRPr lang="en-US"/>
          </a:p>
        </p:txBody>
      </p:sp>
      <p:sp>
        <p:nvSpPr>
          <p:cNvPr id="3" name="Espaço Reservado para Conteúdo 2"/>
          <p:cNvSpPr>
            <a:spLocks noGrp="1"/>
          </p:cNvSpPr>
          <p:nvPr>
            <p:ph sz="half" idx="1"/>
          </p:nvPr>
        </p:nvSpPr>
        <p:spPr>
          <a:xfrm>
            <a:off x="578646" y="530352"/>
            <a:ext cx="442341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5349780" y="530352"/>
            <a:ext cx="442341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en-US"/>
          </a:p>
        </p:txBody>
      </p:sp>
      <p:sp>
        <p:nvSpPr>
          <p:cNvPr id="6" name="Espaço Reservado para Rodapé 17"/>
          <p:cNvSpPr>
            <a:spLocks noGrp="1"/>
          </p:cNvSpPr>
          <p:nvPr>
            <p:ph type="ftr" sz="quarter" idx="11"/>
          </p:nvPr>
        </p:nvSpPr>
        <p:spPr/>
        <p:txBody>
          <a:bodyPr/>
          <a:lstStyle>
            <a:lvl1pPr>
              <a:defRPr/>
            </a:lvl1pPr>
          </a:lstStyle>
          <a:p>
            <a:pPr>
              <a:defRPr/>
            </a:pPr>
            <a:endParaRPr lang="en-US"/>
          </a:p>
        </p:txBody>
      </p:sp>
      <p:sp>
        <p:nvSpPr>
          <p:cNvPr id="7" name="Espaço Reservado para Número de Slide 4"/>
          <p:cNvSpPr>
            <a:spLocks noGrp="1"/>
          </p:cNvSpPr>
          <p:nvPr>
            <p:ph type="sldNum" sz="quarter" idx="12"/>
          </p:nvPr>
        </p:nvSpPr>
        <p:spPr/>
        <p:txBody>
          <a:bodyPr/>
          <a:lstStyle>
            <a:lvl1pPr>
              <a:defRPr/>
            </a:lvl1pPr>
          </a:lstStyle>
          <a:p>
            <a:fld id="{173CB2FF-799D-4CEA-B291-4CF29D391816}" type="slidenum">
              <a:rPr lang="en-US" altLang="pt-BR"/>
              <a:pPr/>
              <a:t>‹nº›</a:t>
            </a:fld>
            <a:endParaRPr lang="en-US" altLang="pt-BR"/>
          </a:p>
        </p:txBody>
      </p:sp>
    </p:spTree>
    <p:extLst>
      <p:ext uri="{BB962C8B-B14F-4D97-AF65-F5344CB8AC3E}">
        <p14:creationId xmlns:p14="http://schemas.microsoft.com/office/powerpoint/2010/main" val="373526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65785" y="4983480"/>
            <a:ext cx="9206865" cy="1051560"/>
          </a:xfrm>
        </p:spPr>
        <p:txBody>
          <a:bodyPr/>
          <a:lstStyle>
            <a:lvl1pPr>
              <a:defRPr b="1"/>
            </a:lvl1pPr>
            <a:extLst/>
          </a:lstStyle>
          <a:p>
            <a:r>
              <a:rPr lang="pt-BR" smtClean="0"/>
              <a:t>Clique para editar o título mestre</a:t>
            </a:r>
            <a:endParaRPr lang="en-US"/>
          </a:p>
        </p:txBody>
      </p:sp>
      <p:sp>
        <p:nvSpPr>
          <p:cNvPr id="3" name="Espaço Reservado para Texto 2"/>
          <p:cNvSpPr>
            <a:spLocks noGrp="1"/>
          </p:cNvSpPr>
          <p:nvPr>
            <p:ph type="body" idx="1"/>
          </p:nvPr>
        </p:nvSpPr>
        <p:spPr>
          <a:xfrm>
            <a:off x="683127" y="579438"/>
            <a:ext cx="442341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 texto mestre</a:t>
            </a:r>
          </a:p>
        </p:txBody>
      </p:sp>
      <p:sp>
        <p:nvSpPr>
          <p:cNvPr id="4" name="Espaço Reservado para Texto 3"/>
          <p:cNvSpPr>
            <a:spLocks noGrp="1"/>
          </p:cNvSpPr>
          <p:nvPr>
            <p:ph type="body" sz="half" idx="3"/>
          </p:nvPr>
        </p:nvSpPr>
        <p:spPr>
          <a:xfrm>
            <a:off x="5233690" y="579438"/>
            <a:ext cx="442341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 texto mestre</a:t>
            </a:r>
          </a:p>
        </p:txBody>
      </p:sp>
      <p:sp>
        <p:nvSpPr>
          <p:cNvPr id="5" name="Espaço Reservado para Conteúdo 4"/>
          <p:cNvSpPr>
            <a:spLocks noGrp="1"/>
          </p:cNvSpPr>
          <p:nvPr>
            <p:ph sz="quarter" idx="2"/>
          </p:nvPr>
        </p:nvSpPr>
        <p:spPr>
          <a:xfrm>
            <a:off x="683127" y="1447800"/>
            <a:ext cx="442341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5233690" y="1447800"/>
            <a:ext cx="442341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en-US"/>
          </a:p>
        </p:txBody>
      </p:sp>
      <p:sp>
        <p:nvSpPr>
          <p:cNvPr id="8" name="Espaço Reservado para Rodapé 17"/>
          <p:cNvSpPr>
            <a:spLocks noGrp="1"/>
          </p:cNvSpPr>
          <p:nvPr>
            <p:ph type="ftr" sz="quarter" idx="11"/>
          </p:nvPr>
        </p:nvSpPr>
        <p:spPr/>
        <p:txBody>
          <a:bodyPr/>
          <a:lstStyle>
            <a:lvl1pPr>
              <a:defRPr/>
            </a:lvl1pPr>
          </a:lstStyle>
          <a:p>
            <a:pPr>
              <a:defRPr/>
            </a:pPr>
            <a:endParaRPr lang="en-US"/>
          </a:p>
        </p:txBody>
      </p:sp>
      <p:sp>
        <p:nvSpPr>
          <p:cNvPr id="9" name="Espaço Reservado para Número de Slide 4"/>
          <p:cNvSpPr>
            <a:spLocks noGrp="1"/>
          </p:cNvSpPr>
          <p:nvPr>
            <p:ph type="sldNum" sz="quarter" idx="12"/>
          </p:nvPr>
        </p:nvSpPr>
        <p:spPr/>
        <p:txBody>
          <a:bodyPr/>
          <a:lstStyle>
            <a:lvl1pPr>
              <a:defRPr/>
            </a:lvl1pPr>
          </a:lstStyle>
          <a:p>
            <a:fld id="{A69E65CF-88C0-4462-86B2-55B9C73EA102}" type="slidenum">
              <a:rPr lang="en-US" altLang="pt-BR"/>
              <a:pPr/>
              <a:t>‹nº›</a:t>
            </a:fld>
            <a:endParaRPr lang="en-US" altLang="pt-BR"/>
          </a:p>
        </p:txBody>
      </p:sp>
    </p:spTree>
    <p:extLst>
      <p:ext uri="{BB962C8B-B14F-4D97-AF65-F5344CB8AC3E}">
        <p14:creationId xmlns:p14="http://schemas.microsoft.com/office/powerpoint/2010/main" val="5390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en-US"/>
          </a:p>
        </p:txBody>
      </p:sp>
      <p:sp>
        <p:nvSpPr>
          <p:cNvPr id="4" name="Espaço Reservado para Rodapé 17"/>
          <p:cNvSpPr>
            <a:spLocks noGrp="1"/>
          </p:cNvSpPr>
          <p:nvPr>
            <p:ph type="ftr" sz="quarter" idx="11"/>
          </p:nvPr>
        </p:nvSpPr>
        <p:spPr/>
        <p:txBody>
          <a:bodyPr/>
          <a:lstStyle>
            <a:lvl1pPr>
              <a:defRPr/>
            </a:lvl1pPr>
          </a:lstStyle>
          <a:p>
            <a:pPr>
              <a:defRPr/>
            </a:pPr>
            <a:endParaRPr lang="en-US"/>
          </a:p>
        </p:txBody>
      </p:sp>
      <p:sp>
        <p:nvSpPr>
          <p:cNvPr id="5" name="Espaço Reservado para Número de Slide 4"/>
          <p:cNvSpPr>
            <a:spLocks noGrp="1"/>
          </p:cNvSpPr>
          <p:nvPr>
            <p:ph type="sldNum" sz="quarter" idx="12"/>
          </p:nvPr>
        </p:nvSpPr>
        <p:spPr/>
        <p:txBody>
          <a:bodyPr/>
          <a:lstStyle>
            <a:lvl1pPr>
              <a:defRPr/>
            </a:lvl1pPr>
          </a:lstStyle>
          <a:p>
            <a:fld id="{60D1FF5F-E2DA-46C5-AC68-5615B021068D}" type="slidenum">
              <a:rPr lang="en-US" altLang="pt-BR"/>
              <a:pPr/>
              <a:t>‹nº›</a:t>
            </a:fld>
            <a:endParaRPr lang="en-US" altLang="pt-BR"/>
          </a:p>
        </p:txBody>
      </p:sp>
    </p:spTree>
    <p:extLst>
      <p:ext uri="{BB962C8B-B14F-4D97-AF65-F5344CB8AC3E}">
        <p14:creationId xmlns:p14="http://schemas.microsoft.com/office/powerpoint/2010/main" val="189310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42900" y="328613"/>
            <a:ext cx="95980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Espaço Reservado para Data 1"/>
          <p:cNvSpPr>
            <a:spLocks noGrp="1"/>
          </p:cNvSpPr>
          <p:nvPr>
            <p:ph type="dt" sz="half" idx="10"/>
          </p:nvPr>
        </p:nvSpPr>
        <p:spPr/>
        <p:txBody>
          <a:bodyPr/>
          <a:lstStyle>
            <a:lvl1pPr>
              <a:defRPr/>
            </a:lvl1pPr>
            <a:extLst/>
          </a:lstStyle>
          <a:p>
            <a:pPr>
              <a:defRPr/>
            </a:pPr>
            <a:endParaRPr lang="en-US"/>
          </a:p>
        </p:txBody>
      </p:sp>
      <p:sp>
        <p:nvSpPr>
          <p:cNvPr id="4" name="Espaço Reservado para Rodapé 2"/>
          <p:cNvSpPr>
            <a:spLocks noGrp="1"/>
          </p:cNvSpPr>
          <p:nvPr>
            <p:ph type="ftr" sz="quarter" idx="11"/>
          </p:nvPr>
        </p:nvSpPr>
        <p:spPr/>
        <p:txBody>
          <a:bodyPr/>
          <a:lstStyle>
            <a:lvl1pPr>
              <a:defRPr/>
            </a:lvl1pPr>
            <a:extLst/>
          </a:lstStyle>
          <a:p>
            <a:pPr>
              <a:defRPr/>
            </a:pPr>
            <a:endParaRPr lang="en-US"/>
          </a:p>
        </p:txBody>
      </p:sp>
      <p:sp>
        <p:nvSpPr>
          <p:cNvPr id="5" name="Espaço Reservado para Número de Slide 3"/>
          <p:cNvSpPr>
            <a:spLocks noGrp="1"/>
          </p:cNvSpPr>
          <p:nvPr>
            <p:ph type="sldNum" sz="quarter" idx="12"/>
          </p:nvPr>
        </p:nvSpPr>
        <p:spPr/>
        <p:txBody>
          <a:bodyPr/>
          <a:lstStyle>
            <a:lvl1pPr>
              <a:defRPr/>
            </a:lvl1pPr>
          </a:lstStyle>
          <a:p>
            <a:fld id="{13293631-84D7-4F0D-8392-B89CA66E16F9}" type="slidenum">
              <a:rPr lang="en-US" altLang="pt-BR"/>
              <a:pPr/>
              <a:t>‹nº›</a:t>
            </a:fld>
            <a:endParaRPr lang="en-US" altLang="pt-BR"/>
          </a:p>
        </p:txBody>
      </p:sp>
    </p:spTree>
    <p:extLst>
      <p:ext uri="{BB962C8B-B14F-4D97-AF65-F5344CB8AC3E}">
        <p14:creationId xmlns:p14="http://schemas.microsoft.com/office/powerpoint/2010/main" val="84549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31132" y="533400"/>
            <a:ext cx="3343275" cy="914400"/>
          </a:xfrm>
        </p:spPr>
        <p:txBody>
          <a:bodyPr/>
          <a:lstStyle>
            <a:lvl1pPr algn="l">
              <a:buNone/>
              <a:defRPr sz="2200" b="1">
                <a:solidFill>
                  <a:schemeClr val="accent1"/>
                </a:solidFill>
              </a:defRPr>
            </a:lvl1pPr>
            <a:extLst/>
          </a:lstStyle>
          <a:p>
            <a:r>
              <a:rPr lang="pt-BR" smtClean="0"/>
              <a:t>Clique para editar o título mestre</a:t>
            </a:r>
            <a:endParaRPr lang="en-US"/>
          </a:p>
        </p:txBody>
      </p:sp>
      <p:sp>
        <p:nvSpPr>
          <p:cNvPr id="3" name="Espaço Reservado para Texto 2"/>
          <p:cNvSpPr>
            <a:spLocks noGrp="1"/>
          </p:cNvSpPr>
          <p:nvPr>
            <p:ph type="body" idx="2"/>
          </p:nvPr>
        </p:nvSpPr>
        <p:spPr>
          <a:xfrm>
            <a:off x="6231203" y="1447802"/>
            <a:ext cx="3343275"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856544" y="930144"/>
            <a:ext cx="520442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en-US"/>
          </a:p>
        </p:txBody>
      </p:sp>
      <p:sp>
        <p:nvSpPr>
          <p:cNvPr id="6" name="Espaço Reservado para Rodapé 17"/>
          <p:cNvSpPr>
            <a:spLocks noGrp="1"/>
          </p:cNvSpPr>
          <p:nvPr>
            <p:ph type="ftr" sz="quarter" idx="11"/>
          </p:nvPr>
        </p:nvSpPr>
        <p:spPr/>
        <p:txBody>
          <a:bodyPr/>
          <a:lstStyle>
            <a:lvl1pPr>
              <a:defRPr/>
            </a:lvl1pPr>
          </a:lstStyle>
          <a:p>
            <a:pPr>
              <a:defRPr/>
            </a:pPr>
            <a:endParaRPr lang="en-US"/>
          </a:p>
        </p:txBody>
      </p:sp>
      <p:sp>
        <p:nvSpPr>
          <p:cNvPr id="7" name="Espaço Reservado para Número de Slide 4"/>
          <p:cNvSpPr>
            <a:spLocks noGrp="1"/>
          </p:cNvSpPr>
          <p:nvPr>
            <p:ph type="sldNum" sz="quarter" idx="12"/>
          </p:nvPr>
        </p:nvSpPr>
        <p:spPr/>
        <p:txBody>
          <a:bodyPr/>
          <a:lstStyle>
            <a:lvl1pPr>
              <a:defRPr/>
            </a:lvl1pPr>
          </a:lstStyle>
          <a:p>
            <a:fld id="{7ABDE4CA-2907-41C8-A676-83D4458FA88F}" type="slidenum">
              <a:rPr lang="en-US" altLang="pt-BR"/>
              <a:pPr/>
              <a:t>‹nº›</a:t>
            </a:fld>
            <a:endParaRPr lang="en-US" altLang="pt-BR"/>
          </a:p>
        </p:txBody>
      </p:sp>
    </p:spTree>
    <p:extLst>
      <p:ext uri="{BB962C8B-B14F-4D97-AF65-F5344CB8AC3E}">
        <p14:creationId xmlns:p14="http://schemas.microsoft.com/office/powerpoint/2010/main" val="29430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42900" y="328613"/>
            <a:ext cx="95980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Arredondar Retângulo em um Canto Único 5"/>
          <p:cNvSpPr/>
          <p:nvPr/>
        </p:nvSpPr>
        <p:spPr>
          <a:xfrm>
            <a:off x="7200900" y="433388"/>
            <a:ext cx="261461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Título 1"/>
          <p:cNvSpPr>
            <a:spLocks noGrp="1"/>
          </p:cNvSpPr>
          <p:nvPr>
            <p:ph type="title"/>
          </p:nvPr>
        </p:nvSpPr>
        <p:spPr>
          <a:xfrm>
            <a:off x="514350" y="5012056"/>
            <a:ext cx="9258300" cy="1051560"/>
          </a:xfrm>
        </p:spPr>
        <p:txBody>
          <a:bodyPr anchor="t"/>
          <a:lstStyle>
            <a:lvl1pPr algn="l">
              <a:buNone/>
              <a:defRPr sz="3600" b="0">
                <a:solidFill>
                  <a:schemeClr val="bg2">
                    <a:shade val="25000"/>
                  </a:schemeClr>
                </a:solidFill>
                <a:effectLst/>
              </a:defRPr>
            </a:lvl1pPr>
            <a:extLst/>
          </a:lstStyle>
          <a:p>
            <a:r>
              <a:rPr lang="pt-BR" smtClean="0"/>
              <a:t>Clique para editar o título mestre</a:t>
            </a:r>
            <a:endParaRPr lang="en-US"/>
          </a:p>
        </p:txBody>
      </p:sp>
      <p:sp>
        <p:nvSpPr>
          <p:cNvPr id="4" name="Espaço Reservado para Texto 3"/>
          <p:cNvSpPr>
            <a:spLocks noGrp="1"/>
          </p:cNvSpPr>
          <p:nvPr>
            <p:ph type="body" sz="half" idx="2"/>
          </p:nvPr>
        </p:nvSpPr>
        <p:spPr bwMode="grayWhite">
          <a:xfrm>
            <a:off x="7270551" y="533400"/>
            <a:ext cx="2520315"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74165" y="435768"/>
            <a:ext cx="6665976"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en-US"/>
          </a:p>
        </p:txBody>
      </p:sp>
      <p:sp>
        <p:nvSpPr>
          <p:cNvPr id="8" name="Espaço Reservado para Rodapé 5"/>
          <p:cNvSpPr>
            <a:spLocks noGrp="1"/>
          </p:cNvSpPr>
          <p:nvPr>
            <p:ph type="ftr" sz="quarter" idx="11"/>
          </p:nvPr>
        </p:nvSpPr>
        <p:spPr/>
        <p:txBody>
          <a:bodyPr/>
          <a:lstStyle>
            <a:lvl1pPr>
              <a:defRPr/>
            </a:lvl1pPr>
            <a:extLst/>
          </a:lstStyle>
          <a:p>
            <a:pPr>
              <a:defRPr/>
            </a:pPr>
            <a:endParaRPr lang="en-US"/>
          </a:p>
        </p:txBody>
      </p:sp>
      <p:sp>
        <p:nvSpPr>
          <p:cNvPr id="9" name="Espaço Reservado para Número de Slide 6"/>
          <p:cNvSpPr>
            <a:spLocks noGrp="1"/>
          </p:cNvSpPr>
          <p:nvPr>
            <p:ph type="sldNum" sz="quarter" idx="12"/>
          </p:nvPr>
        </p:nvSpPr>
        <p:spPr/>
        <p:txBody>
          <a:bodyPr/>
          <a:lstStyle>
            <a:lvl1pPr>
              <a:defRPr/>
            </a:lvl1pPr>
          </a:lstStyle>
          <a:p>
            <a:fld id="{52B8315C-FEC4-491B-8988-70E3B565B905}" type="slidenum">
              <a:rPr lang="en-US" altLang="pt-BR"/>
              <a:pPr/>
              <a:t>‹nº›</a:t>
            </a:fld>
            <a:endParaRPr lang="en-US" altLang="pt-BR"/>
          </a:p>
        </p:txBody>
      </p:sp>
    </p:spTree>
    <p:extLst>
      <p:ext uri="{BB962C8B-B14F-4D97-AF65-F5344CB8AC3E}">
        <p14:creationId xmlns:p14="http://schemas.microsoft.com/office/powerpoint/2010/main" val="61670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42900" y="328613"/>
            <a:ext cx="9598025"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9" name="Retângulo de cantos arredondados 8"/>
          <p:cNvSpPr/>
          <p:nvPr/>
        </p:nvSpPr>
        <p:spPr>
          <a:xfrm>
            <a:off x="470921" y="434162"/>
            <a:ext cx="9345160"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3" name="Espaço Reservado para Título 12"/>
          <p:cNvSpPr>
            <a:spLocks noGrp="1"/>
          </p:cNvSpPr>
          <p:nvPr>
            <p:ph type="title"/>
          </p:nvPr>
        </p:nvSpPr>
        <p:spPr>
          <a:xfrm>
            <a:off x="565150" y="4986338"/>
            <a:ext cx="9207500" cy="1050925"/>
          </a:xfrm>
          <a:prstGeom prst="rect">
            <a:avLst/>
          </a:prstGeom>
        </p:spPr>
        <p:txBody>
          <a:bodyPr vert="horz" anchor="b">
            <a:normAutofit/>
          </a:bodyPr>
          <a:lstStyle>
            <a:extLst/>
          </a:lstStyle>
          <a:p>
            <a:r>
              <a:rPr lang="pt-BR" smtClean="0"/>
              <a:t>Clique para editar o título mestre</a:t>
            </a:r>
            <a:endParaRPr lang="en-US"/>
          </a:p>
        </p:txBody>
      </p:sp>
      <p:sp>
        <p:nvSpPr>
          <p:cNvPr id="1031" name="Espaço Reservado para Texto 3"/>
          <p:cNvSpPr>
            <a:spLocks noGrp="1"/>
          </p:cNvSpPr>
          <p:nvPr>
            <p:ph type="body" idx="1"/>
          </p:nvPr>
        </p:nvSpPr>
        <p:spPr bwMode="auto">
          <a:xfrm>
            <a:off x="565150" y="530225"/>
            <a:ext cx="92075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25" name="Espaço Reservado para Data 24"/>
          <p:cNvSpPr>
            <a:spLocks noGrp="1"/>
          </p:cNvSpPr>
          <p:nvPr>
            <p:ph type="dt" sz="half" idx="2"/>
          </p:nvPr>
        </p:nvSpPr>
        <p:spPr>
          <a:xfrm>
            <a:off x="4248150" y="6111875"/>
            <a:ext cx="257175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Espaço Reservado para Rodapé 17"/>
          <p:cNvSpPr>
            <a:spLocks noGrp="1"/>
          </p:cNvSpPr>
          <p:nvPr>
            <p:ph type="ftr" sz="quarter" idx="3"/>
          </p:nvPr>
        </p:nvSpPr>
        <p:spPr>
          <a:xfrm>
            <a:off x="6819900" y="6111875"/>
            <a:ext cx="257175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Espaço Reservado para Número de Slide 4"/>
          <p:cNvSpPr>
            <a:spLocks noGrp="1"/>
          </p:cNvSpPr>
          <p:nvPr>
            <p:ph type="sldNum" sz="quarter" idx="4"/>
          </p:nvPr>
        </p:nvSpPr>
        <p:spPr>
          <a:xfrm>
            <a:off x="9391650" y="6111875"/>
            <a:ext cx="51435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A7A399"/>
                </a:solidFill>
              </a:defRPr>
            </a:lvl1pPr>
          </a:lstStyle>
          <a:p>
            <a:fld id="{4072FA94-257E-4CA3-A115-77A1E11E2206}"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806" r:id="rId1"/>
    <p:sldLayoutId id="2147483799" r:id="rId2"/>
    <p:sldLayoutId id="2147483807" r:id="rId3"/>
    <p:sldLayoutId id="2147483800" r:id="rId4"/>
    <p:sldLayoutId id="2147483801" r:id="rId5"/>
    <p:sldLayoutId id="2147483802" r:id="rId6"/>
    <p:sldLayoutId id="2147483808" r:id="rId7"/>
    <p:sldLayoutId id="2147483803" r:id="rId8"/>
    <p:sldLayoutId id="2147483809" r:id="rId9"/>
    <p:sldLayoutId id="2147483804" r:id="rId10"/>
    <p:sldLayoutId id="2147483805"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deneonatal.fiocruz.br/"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Chart1.xls"/><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4393" y="1628800"/>
            <a:ext cx="9573839" cy="707886"/>
          </a:xfrm>
          <a:prstGeom prst="rect">
            <a:avLst/>
          </a:prstGeom>
          <a:noFill/>
        </p:spPr>
        <p:txBody>
          <a:bodyPr wrap="none">
            <a:spAutoFit/>
          </a:bodyPr>
          <a:lstStyle/>
          <a:p>
            <a:pPr algn="ctr">
              <a:defRPr/>
            </a:pPr>
            <a:r>
              <a:rPr lang="pt-BR" sz="4000"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PREMATURIDADE: NOVOS DESAFIOS</a:t>
            </a:r>
          </a:p>
        </p:txBody>
      </p:sp>
      <p:pic>
        <p:nvPicPr>
          <p:cNvPr id="7171" name="Picture 7" descr="Resultado de imagem para novembro roxo prematuridade F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0161" y="2387937"/>
            <a:ext cx="3214754" cy="321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Anex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355725"/>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https://mail.google.com/mail/u/0/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355725"/>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https://mail.google.com/mail/u/0/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355725"/>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descr="https://mail.google.com/mail/u/0/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355725"/>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https://mail.google.com/mail/u/0/images/cleard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355725"/>
            <a:ext cx="11113"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3"/>
          <p:cNvSpPr>
            <a:spLocks noChangeArrowheads="1"/>
          </p:cNvSpPr>
          <p:nvPr/>
        </p:nvSpPr>
        <p:spPr bwMode="auto">
          <a:xfrm>
            <a:off x="565150" y="1355725"/>
            <a:ext cx="10287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33308" rIns="0" bIns="133308"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sz="900">
                <a:solidFill>
                  <a:srgbClr val="222222"/>
                </a:solidFill>
                <a:latin typeface="Arial" charset="0"/>
                <a:cs typeface="Arial" charset="0"/>
              </a:rPr>
              <a:t/>
            </a:r>
            <a:br>
              <a:rPr lang="en-US" altLang="pt-BR" sz="900">
                <a:solidFill>
                  <a:srgbClr val="222222"/>
                </a:solidFill>
                <a:latin typeface="Arial" charset="0"/>
                <a:cs typeface="Arial" charset="0"/>
              </a:rPr>
            </a:br>
            <a:endParaRPr lang="en-US" altLang="pt-BR"/>
          </a:p>
        </p:txBody>
      </p:sp>
      <p:sp>
        <p:nvSpPr>
          <p:cNvPr id="7178" name="CaixaDeTexto 4"/>
          <p:cNvSpPr txBox="1">
            <a:spLocks noChangeArrowheads="1"/>
          </p:cNvSpPr>
          <p:nvPr/>
        </p:nvSpPr>
        <p:spPr bwMode="auto">
          <a:xfrm>
            <a:off x="6438900" y="6423025"/>
            <a:ext cx="355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dirty="0"/>
              <a:t>lilian.sadeck@hc.fm.usp.br</a:t>
            </a:r>
          </a:p>
        </p:txBody>
      </p:sp>
      <p:sp>
        <p:nvSpPr>
          <p:cNvPr id="3" name="CaixaDeTexto 2"/>
          <p:cNvSpPr txBox="1"/>
          <p:nvPr/>
        </p:nvSpPr>
        <p:spPr>
          <a:xfrm>
            <a:off x="1111052" y="3630985"/>
            <a:ext cx="3165225" cy="584775"/>
          </a:xfrm>
          <a:prstGeom prst="rect">
            <a:avLst/>
          </a:prstGeom>
          <a:noFill/>
        </p:spPr>
        <p:txBody>
          <a:bodyPr wrap="none" rtlCol="0">
            <a:spAutoFit/>
          </a:bodyPr>
          <a:lstStyle/>
          <a:p>
            <a:r>
              <a:rPr lang="pt-BR" altLang="pt-BR" sz="3200" b="1" dirty="0">
                <a:solidFill>
                  <a:schemeClr val="tx1">
                    <a:lumMod val="65000"/>
                    <a:lumOff val="35000"/>
                  </a:schemeClr>
                </a:solidFill>
                <a:latin typeface="Calibri" panose="020F0502020204030204" pitchFamily="34" charset="0"/>
              </a:rPr>
              <a:t>Dra. Lilian </a:t>
            </a:r>
            <a:r>
              <a:rPr lang="pt-BR" altLang="pt-BR" sz="3200" b="1" dirty="0" err="1">
                <a:solidFill>
                  <a:schemeClr val="tx1">
                    <a:lumMod val="65000"/>
                    <a:lumOff val="35000"/>
                  </a:schemeClr>
                </a:solidFill>
                <a:latin typeface="Calibri" panose="020F0502020204030204" pitchFamily="34" charset="0"/>
              </a:rPr>
              <a:t>Sadeck</a:t>
            </a:r>
            <a:endParaRPr lang="pt-BR" sz="3200" b="1" dirty="0">
              <a:solidFill>
                <a:schemeClr val="tx1">
                  <a:lumMod val="65000"/>
                  <a:lumOff val="35000"/>
                </a:schemeClr>
              </a:solidFill>
              <a:latin typeface="Calibri" panose="020F0502020204030204" pitchFamily="34" charset="0"/>
            </a:endParaRPr>
          </a:p>
        </p:txBody>
      </p:sp>
      <p:sp>
        <p:nvSpPr>
          <p:cNvPr id="4" name="CaixaDeTexto 3"/>
          <p:cNvSpPr txBox="1"/>
          <p:nvPr/>
        </p:nvSpPr>
        <p:spPr>
          <a:xfrm>
            <a:off x="1296343" y="476672"/>
            <a:ext cx="8167637" cy="830997"/>
          </a:xfrm>
          <a:prstGeom prst="rect">
            <a:avLst/>
          </a:prstGeom>
          <a:noFill/>
        </p:spPr>
        <p:txBody>
          <a:bodyPr wrap="square" rtlCol="0">
            <a:spAutoFit/>
          </a:bodyPr>
          <a:lstStyle/>
          <a:p>
            <a:pPr algn="ctr"/>
            <a:r>
              <a:rPr lang="pt-BR" dirty="0" smtClean="0">
                <a:latin typeface="Calibri" panose="020F0502020204030204" pitchFamily="34" charset="0"/>
              </a:rPr>
              <a:t>XV </a:t>
            </a:r>
            <a:r>
              <a:rPr lang="pt-BR" dirty="0">
                <a:latin typeface="Calibri" panose="020F0502020204030204" pitchFamily="34" charset="0"/>
              </a:rPr>
              <a:t>Seminário da Análise da Qualidade e Informação do </a:t>
            </a:r>
            <a:r>
              <a:rPr lang="pt-BR" dirty="0" smtClean="0">
                <a:latin typeface="Calibri" panose="020F0502020204030204" pitchFamily="34" charset="0"/>
              </a:rPr>
              <a:t>SINASC</a:t>
            </a:r>
          </a:p>
          <a:p>
            <a:pPr algn="ctr"/>
            <a:r>
              <a:rPr lang="pt-BR" dirty="0" smtClean="0">
                <a:latin typeface="Calibri" panose="020F0502020204030204" pitchFamily="34" charset="0"/>
              </a:rPr>
              <a:t>Gerência do SINASC / Secretaria Municipal de São Paulo</a:t>
            </a:r>
            <a:endParaRPr lang="pt-BR" dirty="0">
              <a:latin typeface="Calibri" panose="020F0502020204030204" pitchFamily="34" charset="0"/>
            </a:endParaRPr>
          </a:p>
        </p:txBody>
      </p:sp>
      <p:sp>
        <p:nvSpPr>
          <p:cNvPr id="5" name="CaixaDeTexto 4"/>
          <p:cNvSpPr txBox="1"/>
          <p:nvPr/>
        </p:nvSpPr>
        <p:spPr>
          <a:xfrm>
            <a:off x="3271292" y="5724545"/>
            <a:ext cx="4610429" cy="523220"/>
          </a:xfrm>
          <a:prstGeom prst="rect">
            <a:avLst/>
          </a:prstGeom>
          <a:noFill/>
        </p:spPr>
        <p:txBody>
          <a:bodyPr wrap="none" rtlCol="0">
            <a:spAutoFit/>
          </a:bodyPr>
          <a:lstStyle/>
          <a:p>
            <a:r>
              <a:rPr lang="pt-BR" sz="2800" b="1" dirty="0">
                <a:latin typeface="Calibri" panose="020F0502020204030204" pitchFamily="34" charset="0"/>
              </a:rPr>
              <a:t>São Paulo, </a:t>
            </a:r>
            <a:r>
              <a:rPr lang="pt-BR" sz="2800" b="1" dirty="0" smtClean="0">
                <a:latin typeface="Calibri" panose="020F0502020204030204" pitchFamily="34" charset="0"/>
              </a:rPr>
              <a:t>novembro de 2017</a:t>
            </a:r>
            <a:endParaRPr lang="pt-BR" sz="28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25" y="417513"/>
            <a:ext cx="921702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782638" y="150813"/>
            <a:ext cx="79867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pt-BR" altLang="pt-BR" b="1" dirty="0">
                <a:solidFill>
                  <a:schemeClr val="accent5">
                    <a:lumMod val="75000"/>
                  </a:schemeClr>
                </a:solidFill>
              </a:rPr>
              <a:t>Prematuridade</a:t>
            </a:r>
          </a:p>
        </p:txBody>
      </p:sp>
      <p:sp>
        <p:nvSpPr>
          <p:cNvPr id="3" name="Rectangle 3"/>
          <p:cNvSpPr>
            <a:spLocks noGrp="1" noChangeArrowheads="1"/>
          </p:cNvSpPr>
          <p:nvPr/>
        </p:nvSpPr>
        <p:spPr bwMode="auto">
          <a:xfrm>
            <a:off x="606425" y="1477963"/>
            <a:ext cx="53467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algn="just">
              <a:defRPr/>
            </a:pPr>
            <a:endParaRPr lang="pt-BR" altLang="pt-BR" sz="2500" b="1" dirty="0">
              <a:solidFill>
                <a:schemeClr val="tx1">
                  <a:lumMod val="75000"/>
                  <a:lumOff val="25000"/>
                </a:schemeClr>
              </a:solidFill>
            </a:endParaRPr>
          </a:p>
          <a:p>
            <a:pPr algn="just">
              <a:defRPr/>
            </a:pPr>
            <a:r>
              <a:rPr lang="pt-BR" altLang="pt-BR" sz="2500" b="1" dirty="0">
                <a:solidFill>
                  <a:schemeClr val="tx1">
                    <a:lumMod val="75000"/>
                    <a:lumOff val="25000"/>
                  </a:schemeClr>
                </a:solidFill>
              </a:rPr>
              <a:t>É uma das principais causas de morbidade e mortalidade nos </a:t>
            </a:r>
            <a:r>
              <a:rPr lang="pt-BR" altLang="pt-BR" sz="2500" b="1" dirty="0" err="1">
                <a:solidFill>
                  <a:schemeClr val="tx1">
                    <a:lumMod val="75000"/>
                    <a:lumOff val="25000"/>
                  </a:schemeClr>
                </a:solidFill>
              </a:rPr>
              <a:t>RNs</a:t>
            </a:r>
            <a:r>
              <a:rPr lang="pt-BR" altLang="pt-BR" sz="2500" b="1" dirty="0">
                <a:solidFill>
                  <a:schemeClr val="tx1">
                    <a:lumMod val="75000"/>
                    <a:lumOff val="25000"/>
                  </a:schemeClr>
                </a:solidFill>
              </a:rPr>
              <a:t>. As sequelas tardias da prematuridade são:</a:t>
            </a:r>
          </a:p>
          <a:p>
            <a:pPr algn="just">
              <a:buFont typeface="Wingdings" pitchFamily="2" charset="2"/>
              <a:buChar char="Ø"/>
              <a:defRPr/>
            </a:pPr>
            <a:r>
              <a:rPr lang="pt-BR" altLang="pt-BR" sz="2500" b="1" dirty="0">
                <a:solidFill>
                  <a:schemeClr val="tx1">
                    <a:lumMod val="75000"/>
                    <a:lumOff val="25000"/>
                  </a:schemeClr>
                </a:solidFill>
              </a:rPr>
              <a:t>retardo do crescimento;</a:t>
            </a:r>
          </a:p>
          <a:p>
            <a:pPr algn="just">
              <a:buFont typeface="Wingdings" pitchFamily="2" charset="2"/>
              <a:buChar char="Ø"/>
              <a:defRPr/>
            </a:pPr>
            <a:r>
              <a:rPr lang="pt-BR" altLang="pt-BR" sz="2500" b="1" dirty="0">
                <a:solidFill>
                  <a:schemeClr val="tx1">
                    <a:lumMod val="75000"/>
                    <a:lumOff val="25000"/>
                  </a:schemeClr>
                </a:solidFill>
              </a:rPr>
              <a:t>disfunções auditivas e visuais;</a:t>
            </a:r>
          </a:p>
          <a:p>
            <a:pPr algn="just">
              <a:buFont typeface="Wingdings" pitchFamily="2" charset="2"/>
              <a:buChar char="Ø"/>
              <a:defRPr/>
            </a:pPr>
            <a:r>
              <a:rPr lang="pt-BR" altLang="pt-BR" sz="2500" b="1" dirty="0">
                <a:solidFill>
                  <a:schemeClr val="tx1">
                    <a:lumMod val="75000"/>
                    <a:lumOff val="25000"/>
                  </a:schemeClr>
                </a:solidFill>
              </a:rPr>
              <a:t>doença pulmonar crônica;</a:t>
            </a:r>
          </a:p>
          <a:p>
            <a:pPr algn="just">
              <a:buFont typeface="Wingdings" pitchFamily="2" charset="2"/>
              <a:buChar char="Ø"/>
              <a:defRPr/>
            </a:pPr>
            <a:r>
              <a:rPr lang="pt-BR" altLang="pt-BR" sz="2500" b="1" dirty="0">
                <a:solidFill>
                  <a:schemeClr val="tx1">
                    <a:lumMod val="75000"/>
                    <a:lumOff val="25000"/>
                  </a:schemeClr>
                </a:solidFill>
              </a:rPr>
              <a:t>paralisia cerebral;</a:t>
            </a:r>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1484313"/>
            <a:ext cx="3421062"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66788" y="1989138"/>
          <a:ext cx="8785226" cy="4071939"/>
        </p:xfrm>
        <a:graphic>
          <a:graphicData uri="http://schemas.openxmlformats.org/drawingml/2006/table">
            <a:tbl>
              <a:tblPr firstRow="1" firstCol="1" bandRow="1">
                <a:tableStyleId>{5C22544A-7EE6-4342-B048-85BDC9FD1C3A}</a:tableStyleId>
              </a:tblPr>
              <a:tblGrid>
                <a:gridCol w="3384474"/>
                <a:gridCol w="2016281"/>
                <a:gridCol w="1728241"/>
                <a:gridCol w="1656230"/>
              </a:tblGrid>
              <a:tr h="1402079">
                <a:tc>
                  <a:txBody>
                    <a:bodyPr/>
                    <a:lstStyle/>
                    <a:p>
                      <a:pPr algn="ctr">
                        <a:lnSpc>
                          <a:spcPct val="115000"/>
                        </a:lnSpc>
                        <a:spcAft>
                          <a:spcPts val="0"/>
                        </a:spcAft>
                      </a:pPr>
                      <a:r>
                        <a:rPr lang="en-US" sz="2000" dirty="0" err="1">
                          <a:solidFill>
                            <a:schemeClr val="accent2">
                              <a:lumMod val="50000"/>
                            </a:schemeClr>
                          </a:solidFill>
                          <a:effectLst/>
                        </a:rPr>
                        <a:t>Idade</a:t>
                      </a:r>
                      <a:r>
                        <a:rPr lang="en-US" sz="2000" dirty="0">
                          <a:solidFill>
                            <a:schemeClr val="accent2">
                              <a:lumMod val="50000"/>
                            </a:schemeClr>
                          </a:solidFill>
                          <a:effectLst/>
                        </a:rPr>
                        <a:t> </a:t>
                      </a:r>
                      <a:r>
                        <a:rPr lang="en-US" sz="2000" dirty="0" err="1">
                          <a:solidFill>
                            <a:schemeClr val="accent2">
                              <a:lumMod val="50000"/>
                            </a:schemeClr>
                          </a:solidFill>
                          <a:effectLst/>
                        </a:rPr>
                        <a:t>Gestacional</a:t>
                      </a:r>
                      <a:r>
                        <a:rPr lang="en-US" sz="2000" dirty="0">
                          <a:solidFill>
                            <a:schemeClr val="accent2">
                              <a:lumMod val="50000"/>
                            </a:schemeClr>
                          </a:solidFill>
                          <a:effectLst/>
                        </a:rPr>
                        <a:t> (</a:t>
                      </a:r>
                      <a:r>
                        <a:rPr lang="en-US" sz="2000" dirty="0" err="1">
                          <a:solidFill>
                            <a:schemeClr val="accent2">
                              <a:lumMod val="50000"/>
                            </a:schemeClr>
                          </a:solidFill>
                          <a:effectLst/>
                        </a:rPr>
                        <a:t>sem</a:t>
                      </a:r>
                      <a:r>
                        <a:rPr lang="en-US" sz="2000" dirty="0">
                          <a:solidFill>
                            <a:schemeClr val="accent2">
                              <a:lumMod val="50000"/>
                            </a:schemeClr>
                          </a:solidFill>
                          <a:effectLst/>
                        </a:rPr>
                        <a:t>)</a:t>
                      </a:r>
                      <a:endParaRPr lang="pt-BR" sz="2000"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 </a:t>
                      </a:r>
                      <a:r>
                        <a:rPr lang="en-US" sz="2000" b="1" dirty="0" err="1">
                          <a:solidFill>
                            <a:schemeClr val="accent2">
                              <a:lumMod val="50000"/>
                            </a:schemeClr>
                          </a:solidFill>
                          <a:effectLst/>
                        </a:rPr>
                        <a:t>sobrevida</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 </a:t>
                      </a:r>
                      <a:r>
                        <a:rPr lang="en-US" sz="2000" b="1" dirty="0" err="1">
                          <a:solidFill>
                            <a:schemeClr val="accent2">
                              <a:lumMod val="50000"/>
                            </a:schemeClr>
                          </a:solidFill>
                          <a:effectLst/>
                        </a:rPr>
                        <a:t>sequelas</a:t>
                      </a:r>
                      <a:r>
                        <a:rPr lang="en-US" sz="2000" b="1" dirty="0">
                          <a:solidFill>
                            <a:schemeClr val="accent2">
                              <a:lumMod val="50000"/>
                            </a:schemeClr>
                          </a:solidFill>
                          <a:effectLst/>
                        </a:rPr>
                        <a:t> </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 </a:t>
                      </a:r>
                      <a:r>
                        <a:rPr lang="en-US" sz="2000" b="1" dirty="0" err="1">
                          <a:solidFill>
                            <a:schemeClr val="accent2">
                              <a:lumMod val="50000"/>
                            </a:schemeClr>
                          </a:solidFill>
                          <a:effectLst/>
                        </a:rPr>
                        <a:t>sobrevida</a:t>
                      </a:r>
                      <a:r>
                        <a:rPr lang="en-US" sz="2000" b="1" dirty="0">
                          <a:solidFill>
                            <a:schemeClr val="accent2">
                              <a:lumMod val="50000"/>
                            </a:schemeClr>
                          </a:solidFill>
                          <a:effectLst/>
                        </a:rPr>
                        <a:t> </a:t>
                      </a:r>
                      <a:r>
                        <a:rPr lang="en-US" sz="2000" b="1" dirty="0" err="1">
                          <a:solidFill>
                            <a:schemeClr val="accent2">
                              <a:lumMod val="50000"/>
                            </a:schemeClr>
                          </a:solidFill>
                          <a:effectLst/>
                        </a:rPr>
                        <a:t>sem</a:t>
                      </a:r>
                      <a:r>
                        <a:rPr lang="en-US" sz="2000" b="1" dirty="0">
                          <a:solidFill>
                            <a:schemeClr val="accent2">
                              <a:lumMod val="50000"/>
                            </a:schemeClr>
                          </a:solidFill>
                          <a:effectLst/>
                        </a:rPr>
                        <a:t> </a:t>
                      </a:r>
                      <a:r>
                        <a:rPr lang="en-US" sz="2000" b="1" dirty="0" err="1">
                          <a:solidFill>
                            <a:schemeClr val="accent2">
                              <a:lumMod val="50000"/>
                            </a:schemeClr>
                          </a:solidFill>
                          <a:effectLst/>
                        </a:rPr>
                        <a:t>sequelas</a:t>
                      </a:r>
                      <a:endParaRPr lang="pt-BR" sz="2000" b="1" dirty="0">
                        <a:solidFill>
                          <a:schemeClr val="accent2">
                            <a:lumMod val="50000"/>
                          </a:schemeClr>
                        </a:solidFill>
                        <a:effectLst/>
                        <a:latin typeface="Calibri"/>
                        <a:ea typeface="Calibri"/>
                        <a:cs typeface="Times New Roman"/>
                      </a:endParaRPr>
                    </a:p>
                  </a:txBody>
                  <a:tcPr marL="68582" marR="68582" marT="0" marB="0" anchor="ctr"/>
                </a:tc>
              </a:tr>
              <a:tr h="667465">
                <a:tc>
                  <a:txBody>
                    <a:bodyPr/>
                    <a:lstStyle/>
                    <a:p>
                      <a:pPr algn="ctr">
                        <a:lnSpc>
                          <a:spcPct val="115000"/>
                        </a:lnSpc>
                        <a:spcAft>
                          <a:spcPts val="0"/>
                        </a:spcAft>
                      </a:pPr>
                      <a:r>
                        <a:rPr lang="en-US" sz="2000" dirty="0">
                          <a:solidFill>
                            <a:schemeClr val="accent2">
                              <a:lumMod val="50000"/>
                            </a:schemeClr>
                          </a:solidFill>
                          <a:effectLst/>
                        </a:rPr>
                        <a:t>22</a:t>
                      </a:r>
                      <a:endParaRPr lang="pt-BR" sz="2000"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5,0%</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a:solidFill>
                            <a:schemeClr val="accent2">
                              <a:lumMod val="50000"/>
                            </a:schemeClr>
                          </a:solidFill>
                          <a:effectLst/>
                        </a:rPr>
                        <a:t>80,0%</a:t>
                      </a:r>
                      <a:endParaRPr lang="pt-BR" sz="2000" b="1">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1,0%</a:t>
                      </a:r>
                      <a:endParaRPr lang="pt-BR" sz="2000" b="1" dirty="0">
                        <a:solidFill>
                          <a:schemeClr val="accent2">
                            <a:lumMod val="50000"/>
                          </a:schemeClr>
                        </a:solidFill>
                        <a:effectLst/>
                        <a:latin typeface="Calibri"/>
                        <a:ea typeface="Calibri"/>
                        <a:cs typeface="Times New Roman"/>
                      </a:endParaRPr>
                    </a:p>
                  </a:txBody>
                  <a:tcPr marL="68582" marR="68582" marT="0" marB="0" anchor="ctr"/>
                </a:tc>
              </a:tr>
              <a:tr h="667465">
                <a:tc>
                  <a:txBody>
                    <a:bodyPr/>
                    <a:lstStyle/>
                    <a:p>
                      <a:pPr algn="ctr">
                        <a:lnSpc>
                          <a:spcPct val="115000"/>
                        </a:lnSpc>
                        <a:spcAft>
                          <a:spcPts val="0"/>
                        </a:spcAft>
                      </a:pPr>
                      <a:r>
                        <a:rPr lang="en-US" sz="2000" dirty="0">
                          <a:solidFill>
                            <a:schemeClr val="accent2">
                              <a:lumMod val="50000"/>
                            </a:schemeClr>
                          </a:solidFill>
                          <a:effectLst/>
                        </a:rPr>
                        <a:t>23</a:t>
                      </a:r>
                      <a:endParaRPr lang="pt-BR" sz="2000"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26,0%</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65,0%</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9,0%</a:t>
                      </a:r>
                      <a:endParaRPr lang="pt-BR" sz="2000" b="1" dirty="0">
                        <a:solidFill>
                          <a:schemeClr val="accent2">
                            <a:lumMod val="50000"/>
                          </a:schemeClr>
                        </a:solidFill>
                        <a:effectLst/>
                        <a:latin typeface="Calibri"/>
                        <a:ea typeface="Calibri"/>
                        <a:cs typeface="Times New Roman"/>
                      </a:endParaRPr>
                    </a:p>
                  </a:txBody>
                  <a:tcPr marL="68582" marR="68582" marT="0" marB="0" anchor="ctr"/>
                </a:tc>
              </a:tr>
              <a:tr h="667465">
                <a:tc>
                  <a:txBody>
                    <a:bodyPr/>
                    <a:lstStyle/>
                    <a:p>
                      <a:pPr algn="ctr">
                        <a:lnSpc>
                          <a:spcPct val="115000"/>
                        </a:lnSpc>
                        <a:spcAft>
                          <a:spcPts val="0"/>
                        </a:spcAft>
                      </a:pPr>
                      <a:r>
                        <a:rPr lang="en-US" sz="2000" dirty="0">
                          <a:solidFill>
                            <a:schemeClr val="accent2">
                              <a:lumMod val="50000"/>
                            </a:schemeClr>
                          </a:solidFill>
                          <a:effectLst/>
                        </a:rPr>
                        <a:t>24</a:t>
                      </a:r>
                      <a:endParaRPr lang="pt-BR" sz="2000"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a:solidFill>
                            <a:schemeClr val="accent2">
                              <a:lumMod val="50000"/>
                            </a:schemeClr>
                          </a:solidFill>
                          <a:effectLst/>
                        </a:rPr>
                        <a:t>56,0%</a:t>
                      </a:r>
                      <a:endParaRPr lang="pt-BR" sz="2000" b="1">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50,0%</a:t>
                      </a:r>
                      <a:endParaRPr lang="pt-BR" sz="2000" b="1"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28,0%</a:t>
                      </a:r>
                      <a:endParaRPr lang="pt-BR" sz="2000" b="1" dirty="0">
                        <a:solidFill>
                          <a:schemeClr val="accent2">
                            <a:lumMod val="50000"/>
                          </a:schemeClr>
                        </a:solidFill>
                        <a:effectLst/>
                        <a:latin typeface="Calibri"/>
                        <a:ea typeface="Calibri"/>
                        <a:cs typeface="Times New Roman"/>
                      </a:endParaRPr>
                    </a:p>
                  </a:txBody>
                  <a:tcPr marL="68582" marR="68582" marT="0" marB="0" anchor="ctr"/>
                </a:tc>
              </a:tr>
              <a:tr h="667465">
                <a:tc>
                  <a:txBody>
                    <a:bodyPr/>
                    <a:lstStyle/>
                    <a:p>
                      <a:pPr algn="ctr">
                        <a:lnSpc>
                          <a:spcPct val="115000"/>
                        </a:lnSpc>
                        <a:spcAft>
                          <a:spcPts val="0"/>
                        </a:spcAft>
                      </a:pPr>
                      <a:r>
                        <a:rPr lang="en-US" sz="2000" dirty="0">
                          <a:solidFill>
                            <a:schemeClr val="accent2">
                              <a:lumMod val="50000"/>
                            </a:schemeClr>
                          </a:solidFill>
                          <a:effectLst/>
                        </a:rPr>
                        <a:t>25</a:t>
                      </a:r>
                      <a:endParaRPr lang="pt-BR" sz="2000" dirty="0">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a:solidFill>
                            <a:schemeClr val="accent2">
                              <a:lumMod val="50000"/>
                            </a:schemeClr>
                          </a:solidFill>
                          <a:effectLst/>
                        </a:rPr>
                        <a:t>76,0%</a:t>
                      </a:r>
                      <a:endParaRPr lang="pt-BR" sz="2000" b="1">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a:solidFill>
                            <a:schemeClr val="accent2">
                              <a:lumMod val="50000"/>
                            </a:schemeClr>
                          </a:solidFill>
                          <a:effectLst/>
                        </a:rPr>
                        <a:t>39,0%</a:t>
                      </a:r>
                      <a:endParaRPr lang="pt-BR" sz="2000" b="1">
                        <a:solidFill>
                          <a:schemeClr val="accent2">
                            <a:lumMod val="50000"/>
                          </a:schemeClr>
                        </a:solidFill>
                        <a:effectLst/>
                        <a:latin typeface="Calibri"/>
                        <a:ea typeface="Calibri"/>
                        <a:cs typeface="Times New Roman"/>
                      </a:endParaRPr>
                    </a:p>
                  </a:txBody>
                  <a:tcPr marL="68582" marR="68582" marT="0" marB="0" anchor="ctr"/>
                </a:tc>
                <a:tc>
                  <a:txBody>
                    <a:bodyPr/>
                    <a:lstStyle/>
                    <a:p>
                      <a:pPr algn="ctr">
                        <a:lnSpc>
                          <a:spcPct val="115000"/>
                        </a:lnSpc>
                        <a:spcAft>
                          <a:spcPts val="0"/>
                        </a:spcAft>
                      </a:pPr>
                      <a:r>
                        <a:rPr lang="en-US" sz="2000" b="1" dirty="0">
                          <a:solidFill>
                            <a:schemeClr val="accent2">
                              <a:lumMod val="50000"/>
                            </a:schemeClr>
                          </a:solidFill>
                          <a:effectLst/>
                        </a:rPr>
                        <a:t>46,0%</a:t>
                      </a:r>
                      <a:endParaRPr lang="pt-BR" sz="2000" b="1" dirty="0">
                        <a:solidFill>
                          <a:schemeClr val="accent2">
                            <a:lumMod val="50000"/>
                          </a:schemeClr>
                        </a:solidFill>
                        <a:effectLst/>
                        <a:latin typeface="Calibri"/>
                        <a:ea typeface="Calibri"/>
                        <a:cs typeface="Times New Roman"/>
                      </a:endParaRPr>
                    </a:p>
                  </a:txBody>
                  <a:tcPr marL="68582" marR="68582" marT="0" marB="0" anchor="ctr"/>
                </a:tc>
              </a:tr>
            </a:tbl>
          </a:graphicData>
        </a:graphic>
      </p:graphicFrame>
      <p:sp>
        <p:nvSpPr>
          <p:cNvPr id="15394" name="Rectangle 1"/>
          <p:cNvSpPr>
            <a:spLocks noChangeArrowheads="1"/>
          </p:cNvSpPr>
          <p:nvPr/>
        </p:nvSpPr>
        <p:spPr bwMode="auto">
          <a:xfrm>
            <a:off x="757238" y="776288"/>
            <a:ext cx="91535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defRPr/>
            </a:pPr>
            <a:r>
              <a:rPr lang="pt-BR" altLang="pt-BR" sz="2000" b="1" dirty="0" smtClean="0">
                <a:solidFill>
                  <a:schemeClr val="accent5">
                    <a:lumMod val="75000"/>
                  </a:schemeClr>
                </a:solidFill>
                <a:latin typeface="Arial" charset="0"/>
                <a:ea typeface="Calibri" pitchFamily="34" charset="0"/>
                <a:cs typeface="Arial" charset="0"/>
              </a:rPr>
              <a:t>Taxa de sobrevida, de deficiência neurológica e sobrevida sem sequelas, </a:t>
            </a:r>
          </a:p>
          <a:p>
            <a:pPr algn="just">
              <a:defRPr/>
            </a:pPr>
            <a:r>
              <a:rPr lang="pt-BR" altLang="pt-BR" sz="2000" b="1" dirty="0" smtClean="0">
                <a:solidFill>
                  <a:schemeClr val="accent5">
                    <a:lumMod val="75000"/>
                  </a:schemeClr>
                </a:solidFill>
                <a:latin typeface="Arial" charset="0"/>
                <a:ea typeface="Calibri" pitchFamily="34" charset="0"/>
                <a:cs typeface="Arial" charset="0"/>
              </a:rPr>
              <a:t>de acordo com a IG em RN no NICHD Neonatal Network em 1998 a  2003.</a:t>
            </a:r>
          </a:p>
        </p:txBody>
      </p:sp>
      <p:sp>
        <p:nvSpPr>
          <p:cNvPr id="19491" name="Retângulo 3"/>
          <p:cNvSpPr>
            <a:spLocks noChangeArrowheads="1"/>
          </p:cNvSpPr>
          <p:nvPr/>
        </p:nvSpPr>
        <p:spPr bwMode="auto">
          <a:xfrm>
            <a:off x="944563" y="6484938"/>
            <a:ext cx="314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2000" b="1">
                <a:solidFill>
                  <a:srgbClr val="7030A0"/>
                </a:solidFill>
                <a:latin typeface="Arial" charset="0"/>
                <a:cs typeface="Arial" charset="0"/>
              </a:rPr>
              <a:t>Fonte: </a:t>
            </a:r>
            <a:r>
              <a:rPr lang="da-DK" altLang="pt-BR" sz="2000" b="1">
                <a:solidFill>
                  <a:srgbClr val="7030A0"/>
                </a:solidFill>
                <a:latin typeface="Arial" charset="0"/>
                <a:cs typeface="Arial" charset="0"/>
              </a:rPr>
              <a:t>Tyson et al.  2008</a:t>
            </a:r>
            <a:endParaRPr lang="pt-BR" altLang="pt-BR" sz="2000" b="1">
              <a:solidFill>
                <a:srgbClr val="7030A0"/>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750888" y="1628775"/>
          <a:ext cx="8713788" cy="4394202"/>
        </p:xfrm>
        <a:graphic>
          <a:graphicData uri="http://schemas.openxmlformats.org/drawingml/2006/table">
            <a:tbl>
              <a:tblPr firstRow="1" firstCol="1" bandRow="1">
                <a:tableStyleId>{5C22544A-7EE6-4342-B048-85BDC9FD1C3A}</a:tableStyleId>
              </a:tblPr>
              <a:tblGrid>
                <a:gridCol w="2904260"/>
                <a:gridCol w="2904260"/>
                <a:gridCol w="2905268"/>
              </a:tblGrid>
              <a:tr h="472970">
                <a:tc>
                  <a:txBody>
                    <a:bodyPr/>
                    <a:lstStyle/>
                    <a:p>
                      <a:pPr algn="just">
                        <a:lnSpc>
                          <a:spcPct val="115000"/>
                        </a:lnSpc>
                        <a:spcAft>
                          <a:spcPts val="0"/>
                        </a:spcAft>
                      </a:pPr>
                      <a:r>
                        <a:rPr lang="pt-BR" sz="2000" b="1" dirty="0">
                          <a:solidFill>
                            <a:schemeClr val="accent2">
                              <a:lumMod val="50000"/>
                            </a:schemeClr>
                          </a:solidFill>
                          <a:effectLst/>
                          <a:latin typeface="Arial" pitchFamily="34" charset="0"/>
                          <a:cs typeface="Arial" pitchFamily="34" charset="0"/>
                        </a:rPr>
                        <a:t>Evolução</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RN PT (IG &lt; 26 sem)</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RNT</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1051560">
                <a:tc>
                  <a:txBody>
                    <a:bodyPr/>
                    <a:lstStyle/>
                    <a:p>
                      <a:pPr algn="just">
                        <a:lnSpc>
                          <a:spcPct val="115000"/>
                        </a:lnSpc>
                        <a:spcAft>
                          <a:spcPts val="0"/>
                        </a:spcAft>
                      </a:pPr>
                      <a:r>
                        <a:rPr lang="pt-BR" sz="2000" b="1" dirty="0">
                          <a:solidFill>
                            <a:schemeClr val="accent2">
                              <a:lumMod val="50000"/>
                            </a:schemeClr>
                          </a:solidFill>
                          <a:effectLst/>
                          <a:latin typeface="Arial" pitchFamily="34" charset="0"/>
                          <a:cs typeface="Arial" pitchFamily="34" charset="0"/>
                        </a:rPr>
                        <a:t>Atraso desenvolvimento motor</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25%</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4%</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472970">
                <a:tc>
                  <a:txBody>
                    <a:bodyPr/>
                    <a:lstStyle/>
                    <a:p>
                      <a:pPr algn="just">
                        <a:lnSpc>
                          <a:spcPct val="115000"/>
                        </a:lnSpc>
                        <a:spcAft>
                          <a:spcPts val="0"/>
                        </a:spcAft>
                      </a:pPr>
                      <a:r>
                        <a:rPr lang="pt-BR" sz="2000" b="1">
                          <a:solidFill>
                            <a:schemeClr val="accent2">
                              <a:lumMod val="50000"/>
                            </a:schemeClr>
                          </a:solidFill>
                          <a:effectLst/>
                          <a:latin typeface="Arial" pitchFamily="34" charset="0"/>
                          <a:cs typeface="Arial" pitchFamily="34" charset="0"/>
                        </a:rPr>
                        <a:t>Paralisia cerebral</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10%</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0,1 a 0,2%</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472970">
                <a:tc>
                  <a:txBody>
                    <a:bodyPr/>
                    <a:lstStyle/>
                    <a:p>
                      <a:pPr algn="just">
                        <a:lnSpc>
                          <a:spcPct val="115000"/>
                        </a:lnSpc>
                        <a:spcAft>
                          <a:spcPts val="0"/>
                        </a:spcAft>
                      </a:pPr>
                      <a:r>
                        <a:rPr lang="pt-BR" sz="2000" b="1">
                          <a:solidFill>
                            <a:schemeClr val="accent2">
                              <a:lumMod val="50000"/>
                            </a:schemeClr>
                          </a:solidFill>
                          <a:effectLst/>
                          <a:latin typeface="Arial" pitchFamily="34" charset="0"/>
                          <a:cs typeface="Arial" pitchFamily="34" charset="0"/>
                        </a:rPr>
                        <a:t>Dificuldades escolares</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75%</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12%</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977792">
                <a:tc>
                  <a:txBody>
                    <a:bodyPr/>
                    <a:lstStyle/>
                    <a:p>
                      <a:pPr algn="just">
                        <a:lnSpc>
                          <a:spcPct val="115000"/>
                        </a:lnSpc>
                        <a:spcAft>
                          <a:spcPts val="0"/>
                        </a:spcAft>
                      </a:pPr>
                      <a:r>
                        <a:rPr lang="pt-BR" sz="2000" b="1" dirty="0" smtClean="0">
                          <a:solidFill>
                            <a:schemeClr val="accent2">
                              <a:lumMod val="50000"/>
                            </a:schemeClr>
                          </a:solidFill>
                          <a:effectLst/>
                          <a:latin typeface="Arial" pitchFamily="34" charset="0"/>
                          <a:cs typeface="Arial" pitchFamily="34" charset="0"/>
                        </a:rPr>
                        <a:t>Alteração</a:t>
                      </a:r>
                      <a:r>
                        <a:rPr lang="pt-BR" sz="2000" b="1" baseline="0" dirty="0" smtClean="0">
                          <a:solidFill>
                            <a:schemeClr val="accent2">
                              <a:lumMod val="50000"/>
                            </a:schemeClr>
                          </a:solidFill>
                          <a:effectLst/>
                          <a:latin typeface="Arial" pitchFamily="34" charset="0"/>
                          <a:cs typeface="Arial" pitchFamily="34" charset="0"/>
                        </a:rPr>
                        <a:t> </a:t>
                      </a:r>
                      <a:r>
                        <a:rPr lang="pt-BR" sz="2000" b="1" dirty="0" smtClean="0">
                          <a:solidFill>
                            <a:schemeClr val="accent2">
                              <a:lumMod val="50000"/>
                            </a:schemeClr>
                          </a:solidFill>
                          <a:effectLst/>
                          <a:latin typeface="Arial" pitchFamily="34" charset="0"/>
                          <a:cs typeface="Arial" pitchFamily="34" charset="0"/>
                        </a:rPr>
                        <a:t>de</a:t>
                      </a:r>
                    </a:p>
                    <a:p>
                      <a:pPr algn="just">
                        <a:lnSpc>
                          <a:spcPct val="115000"/>
                        </a:lnSpc>
                        <a:spcAft>
                          <a:spcPts val="0"/>
                        </a:spcAft>
                      </a:pPr>
                      <a:r>
                        <a:rPr lang="pt-BR" sz="2000" b="1" dirty="0" smtClean="0">
                          <a:solidFill>
                            <a:schemeClr val="accent2">
                              <a:lumMod val="50000"/>
                            </a:schemeClr>
                          </a:solidFill>
                          <a:effectLst/>
                          <a:latin typeface="Arial" pitchFamily="34" charset="0"/>
                          <a:cs typeface="Arial" pitchFamily="34" charset="0"/>
                        </a:rPr>
                        <a:t>comportamento</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marL="0" lvl="0" indent="0" algn="ctr">
                        <a:lnSpc>
                          <a:spcPct val="115000"/>
                        </a:lnSpc>
                        <a:spcAft>
                          <a:spcPts val="0"/>
                        </a:spcAft>
                        <a:buFont typeface="Wingdings"/>
                        <a:buNone/>
                      </a:pPr>
                      <a:r>
                        <a:rPr lang="pt-BR" sz="2000" b="1" dirty="0" smtClean="0">
                          <a:solidFill>
                            <a:schemeClr val="accent2">
                              <a:lumMod val="50000"/>
                            </a:schemeClr>
                          </a:solidFill>
                          <a:effectLst/>
                          <a:latin typeface="Arial" pitchFamily="34" charset="0"/>
                          <a:cs typeface="Arial" pitchFamily="34" charset="0"/>
                        </a:rPr>
                        <a:t>&gt; alta</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 </a:t>
                      </a:r>
                      <a:r>
                        <a:rPr lang="pt-BR" sz="2000" b="1" dirty="0" smtClean="0">
                          <a:solidFill>
                            <a:schemeClr val="accent2">
                              <a:lumMod val="50000"/>
                            </a:schemeClr>
                          </a:solidFill>
                          <a:effectLst/>
                          <a:latin typeface="Arial" pitchFamily="34" charset="0"/>
                          <a:cs typeface="Arial" pitchFamily="34" charset="0"/>
                        </a:rPr>
                        <a:t>?</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472970">
                <a:tc>
                  <a:txBody>
                    <a:bodyPr/>
                    <a:lstStyle/>
                    <a:p>
                      <a:pPr algn="just">
                        <a:lnSpc>
                          <a:spcPct val="115000"/>
                        </a:lnSpc>
                        <a:spcAft>
                          <a:spcPts val="0"/>
                        </a:spcAft>
                      </a:pPr>
                      <a:r>
                        <a:rPr lang="pt-BR" sz="2000" b="1">
                          <a:solidFill>
                            <a:schemeClr val="accent2">
                              <a:lumMod val="50000"/>
                            </a:schemeClr>
                          </a:solidFill>
                          <a:effectLst/>
                          <a:latin typeface="Arial" pitchFamily="34" charset="0"/>
                          <a:cs typeface="Arial" pitchFamily="34" charset="0"/>
                        </a:rPr>
                        <a:t>Deficiência visual</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26 – 36%</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4 – 10%</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r h="472970">
                <a:tc>
                  <a:txBody>
                    <a:bodyPr/>
                    <a:lstStyle/>
                    <a:p>
                      <a:pPr algn="just">
                        <a:lnSpc>
                          <a:spcPct val="115000"/>
                        </a:lnSpc>
                        <a:spcAft>
                          <a:spcPts val="0"/>
                        </a:spcAft>
                      </a:pPr>
                      <a:r>
                        <a:rPr lang="pt-BR" sz="2000" b="1">
                          <a:solidFill>
                            <a:schemeClr val="accent2">
                              <a:lumMod val="50000"/>
                            </a:schemeClr>
                          </a:solidFill>
                          <a:effectLst/>
                          <a:latin typeface="Arial" pitchFamily="34" charset="0"/>
                          <a:cs typeface="Arial" pitchFamily="34" charset="0"/>
                        </a:rPr>
                        <a:t>Surdez grave </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5 – 7%</a:t>
                      </a:r>
                      <a:endParaRPr lang="pt-BR" sz="2000" b="1">
                        <a:solidFill>
                          <a:schemeClr val="accent2">
                            <a:lumMod val="50000"/>
                          </a:schemeClr>
                        </a:solidFill>
                        <a:effectLst/>
                        <a:latin typeface="Arial" pitchFamily="34" charset="0"/>
                        <a:ea typeface="Calibri"/>
                        <a:cs typeface="Arial" pitchFamily="34" charset="0"/>
                      </a:endParaRPr>
                    </a:p>
                  </a:txBody>
                  <a:tcPr marL="68586" marR="68586" marT="0" marB="0" anchor="ctr"/>
                </a:tc>
                <a:tc>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1%</a:t>
                      </a:r>
                      <a:endParaRPr lang="pt-BR" sz="2000" b="1" dirty="0">
                        <a:solidFill>
                          <a:schemeClr val="accent2">
                            <a:lumMod val="50000"/>
                          </a:schemeClr>
                        </a:solidFill>
                        <a:effectLst/>
                        <a:latin typeface="Arial" pitchFamily="34" charset="0"/>
                        <a:ea typeface="Calibri"/>
                        <a:cs typeface="Arial" pitchFamily="34" charset="0"/>
                      </a:endParaRPr>
                    </a:p>
                  </a:txBody>
                  <a:tcPr marL="68586" marR="68586" marT="0" marB="0" anchor="ctr"/>
                </a:tc>
              </a:tr>
            </a:tbl>
          </a:graphicData>
        </a:graphic>
      </p:graphicFrame>
      <p:sp>
        <p:nvSpPr>
          <p:cNvPr id="16420" name="Rectangle 1"/>
          <p:cNvSpPr>
            <a:spLocks noChangeArrowheads="1"/>
          </p:cNvSpPr>
          <p:nvPr/>
        </p:nvSpPr>
        <p:spPr bwMode="auto">
          <a:xfrm>
            <a:off x="-152400" y="622300"/>
            <a:ext cx="10336213"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defRPr/>
            </a:pPr>
            <a:r>
              <a:rPr lang="pt-BR" altLang="pt-BR" sz="2000" b="1" dirty="0" smtClean="0">
                <a:solidFill>
                  <a:schemeClr val="accent5">
                    <a:lumMod val="75000"/>
                  </a:schemeClr>
                </a:solidFill>
                <a:latin typeface="Arial" charset="0"/>
                <a:ea typeface="Calibri" pitchFamily="34" charset="0"/>
                <a:cs typeface="Arial" charset="0"/>
              </a:rPr>
              <a:t>Prevalência de sequelas neurológicas graves em RNPT no limite da viabilidade </a:t>
            </a:r>
          </a:p>
          <a:p>
            <a:pPr algn="just">
              <a:defRPr/>
            </a:pPr>
            <a:r>
              <a:rPr lang="pt-BR" altLang="pt-BR" sz="2000" b="1" dirty="0" smtClean="0">
                <a:solidFill>
                  <a:schemeClr val="accent5">
                    <a:lumMod val="75000"/>
                  </a:schemeClr>
                </a:solidFill>
                <a:latin typeface="Arial" charset="0"/>
                <a:ea typeface="Calibri" pitchFamily="34" charset="0"/>
                <a:cs typeface="Arial" charset="0"/>
              </a:rPr>
              <a:t>e RN a termo no período de 1990 a 2005.</a:t>
            </a:r>
          </a:p>
        </p:txBody>
      </p:sp>
      <p:sp>
        <p:nvSpPr>
          <p:cNvPr id="20517" name="CaixaDeTexto 3"/>
          <p:cNvSpPr txBox="1">
            <a:spLocks noChangeArrowheads="1"/>
          </p:cNvSpPr>
          <p:nvPr/>
        </p:nvSpPr>
        <p:spPr bwMode="auto">
          <a:xfrm>
            <a:off x="654050" y="6465888"/>
            <a:ext cx="3532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2000" b="1">
                <a:solidFill>
                  <a:srgbClr val="7030A0"/>
                </a:solidFill>
                <a:latin typeface="Arial" charset="0"/>
                <a:ea typeface="Calibri" pitchFamily="34" charset="0"/>
                <a:cs typeface="Arial" charset="0"/>
              </a:rPr>
              <a:t>Fonte: Doyle &amp; Saigal, 2009</a:t>
            </a:r>
          </a:p>
          <a:p>
            <a:endParaRPr lang="pt-BR" altLang="pt-BR" sz="2000">
              <a:solidFill>
                <a:srgbClr val="7030A0"/>
              </a:solidFill>
              <a:ea typeface="Calibri"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750888" y="1771650"/>
          <a:ext cx="8856660" cy="4537076"/>
        </p:xfrm>
        <a:graphic>
          <a:graphicData uri="http://schemas.openxmlformats.org/drawingml/2006/table">
            <a:tbl>
              <a:tblPr firstRow="1" firstCol="1" bandRow="1">
                <a:tableStyleId>{5C22544A-7EE6-4342-B048-85BDC9FD1C3A}</a:tableStyleId>
              </a:tblPr>
              <a:tblGrid>
                <a:gridCol w="1512635"/>
                <a:gridCol w="1468805"/>
                <a:gridCol w="1468805"/>
                <a:gridCol w="1468805"/>
                <a:gridCol w="1468805"/>
                <a:gridCol w="1468805"/>
              </a:tblGrid>
              <a:tr h="1165573">
                <a:tc>
                  <a:txBody>
                    <a:bodyPr/>
                    <a:lstStyle/>
                    <a:p>
                      <a:pPr algn="ctr">
                        <a:lnSpc>
                          <a:spcPct val="115000"/>
                        </a:lnSpc>
                        <a:spcAft>
                          <a:spcPts val="0"/>
                        </a:spcAft>
                      </a:pPr>
                      <a:r>
                        <a:rPr lang="pt-BR" sz="2000" b="1" dirty="0" smtClean="0">
                          <a:solidFill>
                            <a:schemeClr val="accent2">
                              <a:lumMod val="50000"/>
                            </a:schemeClr>
                          </a:solidFill>
                          <a:effectLst/>
                          <a:latin typeface="Arial" pitchFamily="34" charset="0"/>
                          <a:cs typeface="Arial" pitchFamily="34" charset="0"/>
                        </a:rPr>
                        <a:t>PN</a:t>
                      </a:r>
                    </a:p>
                    <a:p>
                      <a:pPr algn="ctr">
                        <a:lnSpc>
                          <a:spcPct val="115000"/>
                        </a:lnSpc>
                        <a:spcAft>
                          <a:spcPts val="0"/>
                        </a:spcAft>
                      </a:pPr>
                      <a:r>
                        <a:rPr lang="pt-BR" sz="2000" b="1" dirty="0" smtClean="0">
                          <a:solidFill>
                            <a:schemeClr val="accent2">
                              <a:lumMod val="50000"/>
                            </a:schemeClr>
                          </a:solidFill>
                          <a:effectLst/>
                          <a:latin typeface="Arial" pitchFamily="34" charset="0"/>
                          <a:cs typeface="Arial" pitchFamily="34" charset="0"/>
                        </a:rPr>
                        <a:t>(percentil</a:t>
                      </a:r>
                      <a:r>
                        <a:rPr lang="pt-BR" sz="2000" b="1" dirty="0">
                          <a:solidFill>
                            <a:schemeClr val="accent2">
                              <a:lumMod val="50000"/>
                            </a:schemeClr>
                          </a:solidFill>
                          <a:effectLst/>
                          <a:latin typeface="Arial" pitchFamily="34" charset="0"/>
                          <a:cs typeface="Arial" pitchFamily="34" charset="0"/>
                        </a:rPr>
                        <a:t>)</a:t>
                      </a:r>
                      <a:endParaRPr lang="pt-BR" sz="2000" b="1" dirty="0">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dirty="0" err="1">
                          <a:solidFill>
                            <a:schemeClr val="accent2">
                              <a:lumMod val="50000"/>
                            </a:schemeClr>
                          </a:solidFill>
                          <a:effectLst/>
                          <a:latin typeface="Arial" pitchFamily="34" charset="0"/>
                          <a:cs typeface="Arial" pitchFamily="34" charset="0"/>
                        </a:rPr>
                        <a:t>Corticóide</a:t>
                      </a:r>
                      <a:r>
                        <a:rPr lang="pt-BR" sz="2000" b="1" dirty="0">
                          <a:solidFill>
                            <a:schemeClr val="accent2">
                              <a:lumMod val="50000"/>
                            </a:schemeClr>
                          </a:solidFill>
                          <a:effectLst/>
                          <a:latin typeface="Arial" pitchFamily="34" charset="0"/>
                          <a:cs typeface="Arial" pitchFamily="34" charset="0"/>
                        </a:rPr>
                        <a:t> </a:t>
                      </a:r>
                      <a:r>
                        <a:rPr lang="pt-BR" sz="2000" b="1" dirty="0" err="1">
                          <a:solidFill>
                            <a:schemeClr val="accent2">
                              <a:lumMod val="50000"/>
                            </a:schemeClr>
                          </a:solidFill>
                          <a:effectLst/>
                          <a:latin typeface="Arial" pitchFamily="34" charset="0"/>
                          <a:cs typeface="Arial" pitchFamily="34" charset="0"/>
                        </a:rPr>
                        <a:t>antenatal</a:t>
                      </a:r>
                      <a:endParaRPr lang="pt-BR" sz="2000" b="1" dirty="0">
                        <a:solidFill>
                          <a:schemeClr val="accent2">
                            <a:lumMod val="50000"/>
                          </a:schemeClr>
                        </a:solidFill>
                        <a:effectLst/>
                        <a:latin typeface="Arial" pitchFamily="34" charset="0"/>
                        <a:ea typeface="Calibri"/>
                        <a:cs typeface="Arial" pitchFamily="34" charset="0"/>
                      </a:endParaRPr>
                    </a:p>
                  </a:txBody>
                  <a:tcPr marL="68577" marR="68577" marT="0" marB="0" anchor="ctr"/>
                </a:tc>
                <a:tc gridSpan="4">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Idade gestacional</a:t>
                      </a:r>
                      <a:endParaRPr lang="pt-BR" sz="2000" b="1" dirty="0">
                        <a:solidFill>
                          <a:schemeClr val="accent2">
                            <a:lumMod val="50000"/>
                          </a:schemeClr>
                        </a:solidFill>
                        <a:effectLst/>
                        <a:latin typeface="Arial" pitchFamily="34" charset="0"/>
                        <a:ea typeface="Calibri"/>
                        <a:cs typeface="Arial" pitchFamily="34" charset="0"/>
                      </a:endParaRPr>
                    </a:p>
                  </a:txBody>
                  <a:tcPr marL="68577" marR="68577" marT="0" marB="0" anchor="ctr"/>
                </a:tc>
                <a:tc hMerge="1">
                  <a:txBody>
                    <a:bodyPr/>
                    <a:lstStyle/>
                    <a:p>
                      <a:endParaRPr lang="pt-BR"/>
                    </a:p>
                  </a:txBody>
                  <a:tcPr/>
                </a:tc>
                <a:tc hMerge="1">
                  <a:txBody>
                    <a:bodyPr/>
                    <a:lstStyle/>
                    <a:p>
                      <a:endParaRPr lang="pt-BR"/>
                    </a:p>
                  </a:txBody>
                  <a:tcPr/>
                </a:tc>
                <a:tc hMerge="1">
                  <a:txBody>
                    <a:bodyPr/>
                    <a:lstStyle/>
                    <a:p>
                      <a:endParaRPr lang="pt-BR"/>
                    </a:p>
                  </a:txBody>
                  <a:tcPr/>
                </a:tc>
              </a:tr>
              <a:tr h="371829">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 </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 </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23</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24</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25</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26</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rowSpan="2">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75%</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Sim</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51%</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34%</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17%</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0</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vMerge="1">
                  <a:txBody>
                    <a:bodyPr/>
                    <a:lstStyle/>
                    <a:p>
                      <a:endParaRPr lang="pt-BR"/>
                    </a:p>
                  </a:txBody>
                  <a:tcP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Não</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73%</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56%</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39%</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22%</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rowSpan="2">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25 - 75</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Sim</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67%</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50%</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33%</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16%</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vMerge="1">
                  <a:txBody>
                    <a:bodyPr/>
                    <a:lstStyle/>
                    <a:p>
                      <a:endParaRPr lang="pt-BR"/>
                    </a:p>
                  </a:txBody>
                  <a:tcP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Não</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89%</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72%</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66%</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88%</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rowSpan="2">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&lt; 25%</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Sim</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83%</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66%</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49%</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325</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371829">
                <a:tc vMerge="1">
                  <a:txBody>
                    <a:bodyPr/>
                    <a:lstStyle/>
                    <a:p>
                      <a:endParaRPr lang="pt-BR"/>
                    </a:p>
                  </a:txBody>
                  <a:tcP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Não</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100%</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88%</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71%</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c>
                  <a:txBody>
                    <a:bodyPr/>
                    <a:lstStyle/>
                    <a:p>
                      <a:pPr algn="ctr">
                        <a:lnSpc>
                          <a:spcPct val="115000"/>
                        </a:lnSpc>
                        <a:spcAft>
                          <a:spcPts val="0"/>
                        </a:spcAft>
                      </a:pPr>
                      <a:r>
                        <a:rPr lang="pt-BR" sz="2000" b="1">
                          <a:solidFill>
                            <a:schemeClr val="accent2">
                              <a:lumMod val="50000"/>
                            </a:schemeClr>
                          </a:solidFill>
                          <a:effectLst/>
                          <a:latin typeface="Arial" pitchFamily="34" charset="0"/>
                          <a:cs typeface="Arial" pitchFamily="34" charset="0"/>
                        </a:rPr>
                        <a:t>54%</a:t>
                      </a:r>
                      <a:endParaRPr lang="pt-BR" sz="2000" b="1">
                        <a:solidFill>
                          <a:schemeClr val="accent2">
                            <a:lumMod val="50000"/>
                          </a:schemeClr>
                        </a:solidFill>
                        <a:effectLst/>
                        <a:latin typeface="Arial" pitchFamily="34" charset="0"/>
                        <a:ea typeface="Calibri"/>
                        <a:cs typeface="Arial" pitchFamily="34" charset="0"/>
                      </a:endParaRPr>
                    </a:p>
                  </a:txBody>
                  <a:tcPr marL="68577" marR="68577" marT="0" marB="0" anchor="ctr"/>
                </a:tc>
              </a:tr>
              <a:tr h="768700">
                <a:tc gridSpan="6">
                  <a:txBody>
                    <a:bodyPr/>
                    <a:lstStyle/>
                    <a:p>
                      <a:pPr algn="ctr">
                        <a:lnSpc>
                          <a:spcPct val="115000"/>
                        </a:lnSpc>
                        <a:spcAft>
                          <a:spcPts val="0"/>
                        </a:spcAft>
                      </a:pPr>
                      <a:r>
                        <a:rPr lang="pt-BR" sz="2000" b="1" dirty="0">
                          <a:solidFill>
                            <a:schemeClr val="accent2">
                              <a:lumMod val="50000"/>
                            </a:schemeClr>
                          </a:solidFill>
                          <a:effectLst/>
                          <a:latin typeface="Arial" pitchFamily="34" charset="0"/>
                          <a:cs typeface="Arial" pitchFamily="34" charset="0"/>
                        </a:rPr>
                        <a:t>Em casos de Gestação Múltipla deve-se acrescentar 7% na taxa de mortalidade estimada</a:t>
                      </a:r>
                      <a:endParaRPr lang="pt-BR" sz="2000" b="1" dirty="0">
                        <a:solidFill>
                          <a:schemeClr val="accent2">
                            <a:lumMod val="50000"/>
                          </a:schemeClr>
                        </a:solidFill>
                        <a:effectLst/>
                        <a:latin typeface="Arial" pitchFamily="34" charset="0"/>
                        <a:ea typeface="Calibri"/>
                        <a:cs typeface="Arial" pitchFamily="34" charset="0"/>
                      </a:endParaRPr>
                    </a:p>
                  </a:txBody>
                  <a:tcPr marL="68577" marR="68577" marT="0" marB="0"/>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bl>
          </a:graphicData>
        </a:graphic>
      </p:graphicFrame>
      <p:sp>
        <p:nvSpPr>
          <p:cNvPr id="17471" name="Rectangle 1"/>
          <p:cNvSpPr>
            <a:spLocks noChangeArrowheads="1"/>
          </p:cNvSpPr>
          <p:nvPr/>
        </p:nvSpPr>
        <p:spPr bwMode="auto">
          <a:xfrm>
            <a:off x="847725" y="592138"/>
            <a:ext cx="82819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defRPr/>
            </a:pPr>
            <a:r>
              <a:rPr lang="pt-BR" altLang="pt-BR" sz="2800" b="1" dirty="0" smtClean="0">
                <a:solidFill>
                  <a:schemeClr val="accent5">
                    <a:lumMod val="75000"/>
                  </a:schemeClr>
                </a:solidFill>
                <a:latin typeface="Arial" charset="0"/>
                <a:ea typeface="Calibri" pitchFamily="34" charset="0"/>
                <a:cs typeface="Arial" charset="0"/>
              </a:rPr>
              <a:t>Taxa de Mortalidade estimada de RN com IG </a:t>
            </a:r>
          </a:p>
          <a:p>
            <a:pPr algn="just">
              <a:defRPr/>
            </a:pPr>
            <a:r>
              <a:rPr lang="pt-BR" altLang="pt-BR" sz="2800" b="1" dirty="0" smtClean="0">
                <a:solidFill>
                  <a:schemeClr val="accent5">
                    <a:lumMod val="75000"/>
                  </a:schemeClr>
                </a:solidFill>
                <a:latin typeface="Arial" charset="0"/>
                <a:ea typeface="Calibri" pitchFamily="34" charset="0"/>
                <a:cs typeface="Arial" charset="0"/>
              </a:rPr>
              <a:t>entre 23 a 26 semanas.</a:t>
            </a:r>
          </a:p>
        </p:txBody>
      </p:sp>
      <p:sp>
        <p:nvSpPr>
          <p:cNvPr id="21568" name="CaixaDeTexto 3"/>
          <p:cNvSpPr txBox="1">
            <a:spLocks noChangeArrowheads="1"/>
          </p:cNvSpPr>
          <p:nvPr/>
        </p:nvSpPr>
        <p:spPr bwMode="auto">
          <a:xfrm>
            <a:off x="7327900" y="646588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2000" b="1">
                <a:solidFill>
                  <a:srgbClr val="7030A0"/>
                </a:solidFill>
                <a:latin typeface="Arial" charset="0"/>
                <a:ea typeface="Calibri" pitchFamily="34" charset="0"/>
                <a:cs typeface="Arial" charset="0"/>
              </a:rPr>
              <a:t>Fonte: Tyson et al 2008</a:t>
            </a:r>
          </a:p>
          <a:p>
            <a:endParaRPr lang="pt-BR" altLang="pt-BR" sz="2000">
              <a:solidFill>
                <a:srgbClr val="7030A0"/>
              </a:solidFill>
              <a:ea typeface="Calibri"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471613" y="1535113"/>
          <a:ext cx="7920035" cy="4773611"/>
        </p:xfrm>
        <a:graphic>
          <a:graphicData uri="http://schemas.openxmlformats.org/drawingml/2006/table">
            <a:tbl>
              <a:tblPr firstRow="1" firstCol="1" bandRow="1">
                <a:tableStyleId>{5C22544A-7EE6-4342-B048-85BDC9FD1C3A}</a:tableStyleId>
              </a:tblPr>
              <a:tblGrid>
                <a:gridCol w="1584007"/>
                <a:gridCol w="1584007"/>
                <a:gridCol w="1584007"/>
                <a:gridCol w="1584007"/>
                <a:gridCol w="1584007"/>
              </a:tblGrid>
              <a:tr h="701039">
                <a:tc rowSpan="2">
                  <a:txBody>
                    <a:bodyPr/>
                    <a:lstStyle/>
                    <a:p>
                      <a:pPr algn="ctr">
                        <a:lnSpc>
                          <a:spcPct val="115000"/>
                        </a:lnSpc>
                        <a:spcAft>
                          <a:spcPts val="0"/>
                        </a:spcAft>
                      </a:pPr>
                      <a:r>
                        <a:rPr lang="pt-BR" sz="2000" b="1" dirty="0">
                          <a:solidFill>
                            <a:schemeClr val="accent2">
                              <a:lumMod val="50000"/>
                            </a:schemeClr>
                          </a:solidFill>
                          <a:effectLst/>
                        </a:rPr>
                        <a:t>Idade Gestacional (sem)</a:t>
                      </a:r>
                      <a:endParaRPr lang="pt-BR" sz="2000" b="1" dirty="0">
                        <a:solidFill>
                          <a:schemeClr val="accent2">
                            <a:lumMod val="50000"/>
                          </a:schemeClr>
                        </a:solidFill>
                        <a:effectLst/>
                        <a:latin typeface="Calibri"/>
                        <a:ea typeface="Calibri"/>
                        <a:cs typeface="Times New Roman"/>
                      </a:endParaRPr>
                    </a:p>
                  </a:txBody>
                  <a:tcPr marL="68573" marR="68573" marT="0" marB="0" anchor="ctr"/>
                </a:tc>
                <a:tc gridSpan="2">
                  <a:txBody>
                    <a:bodyPr/>
                    <a:lstStyle/>
                    <a:p>
                      <a:pPr algn="ctr">
                        <a:lnSpc>
                          <a:spcPct val="115000"/>
                        </a:lnSpc>
                        <a:spcAft>
                          <a:spcPts val="0"/>
                        </a:spcAft>
                      </a:pPr>
                      <a:r>
                        <a:rPr lang="pt-BR" sz="2000" dirty="0">
                          <a:solidFill>
                            <a:schemeClr val="accent2">
                              <a:lumMod val="50000"/>
                            </a:schemeClr>
                          </a:solidFill>
                          <a:effectLst/>
                        </a:rPr>
                        <a:t>2008 (NV – 820</a:t>
                      </a:r>
                      <a:r>
                        <a:rPr lang="pt-BR" sz="2000" dirty="0" smtClean="0">
                          <a:solidFill>
                            <a:schemeClr val="accent2">
                              <a:lumMod val="50000"/>
                            </a:schemeClr>
                          </a:solidFill>
                          <a:effectLst/>
                        </a:rPr>
                        <a:t>)</a:t>
                      </a:r>
                    </a:p>
                    <a:p>
                      <a:pPr algn="ctr">
                        <a:lnSpc>
                          <a:spcPct val="115000"/>
                        </a:lnSpc>
                        <a:spcAft>
                          <a:spcPts val="0"/>
                        </a:spcAft>
                      </a:pPr>
                      <a:r>
                        <a:rPr lang="pt-BR" sz="2000" dirty="0" smtClean="0">
                          <a:solidFill>
                            <a:schemeClr val="accent2">
                              <a:lumMod val="50000"/>
                            </a:schemeClr>
                          </a:solidFill>
                          <a:effectLst/>
                          <a:latin typeface="Calibri"/>
                          <a:ea typeface="Calibri"/>
                          <a:cs typeface="Times New Roman"/>
                        </a:rPr>
                        <a:t>8</a:t>
                      </a:r>
                      <a:r>
                        <a:rPr lang="pt-BR" sz="2000" baseline="0" dirty="0" smtClean="0">
                          <a:solidFill>
                            <a:schemeClr val="accent2">
                              <a:lumMod val="50000"/>
                            </a:schemeClr>
                          </a:solidFill>
                          <a:effectLst/>
                          <a:latin typeface="Calibri"/>
                          <a:ea typeface="Calibri"/>
                          <a:cs typeface="Times New Roman"/>
                        </a:rPr>
                        <a:t> unidades</a:t>
                      </a:r>
                      <a:endParaRPr lang="pt-BR" sz="2000" dirty="0">
                        <a:solidFill>
                          <a:schemeClr val="accent2">
                            <a:lumMod val="50000"/>
                          </a:schemeClr>
                        </a:solidFill>
                        <a:effectLst/>
                        <a:latin typeface="Calibri"/>
                        <a:ea typeface="Calibri"/>
                        <a:cs typeface="Times New Roman"/>
                      </a:endParaRPr>
                    </a:p>
                  </a:txBody>
                  <a:tcPr marL="68573" marR="68573" marT="0" marB="0" anchor="ctr"/>
                </a:tc>
                <a:tc hMerge="1">
                  <a:txBody>
                    <a:bodyPr/>
                    <a:lstStyle/>
                    <a:p>
                      <a:endParaRPr lang="pt-BR"/>
                    </a:p>
                  </a:txBody>
                  <a:tcPr/>
                </a:tc>
                <a:tc gridSpan="2">
                  <a:txBody>
                    <a:bodyPr/>
                    <a:lstStyle/>
                    <a:p>
                      <a:pPr algn="ctr">
                        <a:lnSpc>
                          <a:spcPct val="115000"/>
                        </a:lnSpc>
                        <a:spcAft>
                          <a:spcPts val="0"/>
                        </a:spcAft>
                      </a:pPr>
                      <a:r>
                        <a:rPr lang="pt-BR" sz="2000" dirty="0">
                          <a:solidFill>
                            <a:schemeClr val="accent2">
                              <a:lumMod val="50000"/>
                            </a:schemeClr>
                          </a:solidFill>
                          <a:effectLst/>
                        </a:rPr>
                        <a:t>2009 (NV – 1678</a:t>
                      </a:r>
                      <a:r>
                        <a:rPr lang="pt-BR" sz="2000" dirty="0" smtClean="0">
                          <a:solidFill>
                            <a:schemeClr val="accent2">
                              <a:lumMod val="50000"/>
                            </a:schemeClr>
                          </a:solidFill>
                          <a:effectLst/>
                        </a:rPr>
                        <a:t>)</a:t>
                      </a:r>
                    </a:p>
                    <a:p>
                      <a:pPr algn="ctr">
                        <a:lnSpc>
                          <a:spcPct val="115000"/>
                        </a:lnSpc>
                        <a:spcAft>
                          <a:spcPts val="0"/>
                        </a:spcAft>
                      </a:pPr>
                      <a:r>
                        <a:rPr lang="pt-BR" sz="2000" dirty="0" smtClean="0">
                          <a:solidFill>
                            <a:schemeClr val="accent2">
                              <a:lumMod val="50000"/>
                            </a:schemeClr>
                          </a:solidFill>
                          <a:effectLst/>
                          <a:latin typeface="Calibri"/>
                          <a:ea typeface="Calibri"/>
                          <a:cs typeface="Times New Roman"/>
                        </a:rPr>
                        <a:t>16 unidades</a:t>
                      </a:r>
                      <a:endParaRPr lang="pt-BR" sz="2000" dirty="0">
                        <a:solidFill>
                          <a:schemeClr val="accent2">
                            <a:lumMod val="50000"/>
                          </a:schemeClr>
                        </a:solidFill>
                        <a:effectLst/>
                        <a:latin typeface="Calibri"/>
                        <a:ea typeface="Calibri"/>
                        <a:cs typeface="Times New Roman"/>
                      </a:endParaRPr>
                    </a:p>
                  </a:txBody>
                  <a:tcPr marL="68573" marR="68573" marT="0" marB="0" anchor="ctr"/>
                </a:tc>
                <a:tc hMerge="1">
                  <a:txBody>
                    <a:bodyPr/>
                    <a:lstStyle/>
                    <a:p>
                      <a:endParaRPr lang="pt-BR"/>
                    </a:p>
                  </a:txBody>
                  <a:tcPr/>
                </a:tc>
              </a:tr>
              <a:tr h="1417140">
                <a:tc vMerge="1">
                  <a:txBody>
                    <a:bodyPr/>
                    <a:lstStyle/>
                    <a:p>
                      <a:endParaRPr lang="pt-BR"/>
                    </a:p>
                  </a:txBody>
                  <a:tcPr/>
                </a:tc>
                <a:tc>
                  <a:txBody>
                    <a:bodyPr/>
                    <a:lstStyle/>
                    <a:p>
                      <a:pPr algn="ctr">
                        <a:lnSpc>
                          <a:spcPct val="115000"/>
                        </a:lnSpc>
                        <a:spcAft>
                          <a:spcPts val="0"/>
                        </a:spcAft>
                      </a:pPr>
                      <a:r>
                        <a:rPr lang="pt-BR" sz="2000" b="1" dirty="0">
                          <a:solidFill>
                            <a:schemeClr val="accent2">
                              <a:lumMod val="50000"/>
                            </a:schemeClr>
                          </a:solidFill>
                          <a:effectLst/>
                        </a:rPr>
                        <a:t>NV</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 sobrevida</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NV</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 sobrevida</a:t>
                      </a:r>
                      <a:endParaRPr lang="pt-BR" sz="2000" b="1" dirty="0">
                        <a:solidFill>
                          <a:schemeClr val="accent2">
                            <a:lumMod val="50000"/>
                          </a:schemeClr>
                        </a:solidFill>
                        <a:effectLst/>
                        <a:latin typeface="Calibri"/>
                        <a:ea typeface="Calibri"/>
                        <a:cs typeface="Times New Roman"/>
                      </a:endParaRPr>
                    </a:p>
                  </a:txBody>
                  <a:tcPr marL="68573" marR="68573" marT="0" marB="0" anchor="ctr"/>
                </a:tc>
              </a:tr>
              <a:tr h="663858">
                <a:tc>
                  <a:txBody>
                    <a:bodyPr/>
                    <a:lstStyle/>
                    <a:p>
                      <a:pPr algn="ctr">
                        <a:lnSpc>
                          <a:spcPct val="115000"/>
                        </a:lnSpc>
                        <a:spcAft>
                          <a:spcPts val="0"/>
                        </a:spcAft>
                      </a:pPr>
                      <a:r>
                        <a:rPr lang="pt-BR" sz="2000" b="1" u="sng" dirty="0">
                          <a:solidFill>
                            <a:schemeClr val="accent2">
                              <a:lumMod val="50000"/>
                            </a:schemeClr>
                          </a:solidFill>
                          <a:effectLst/>
                        </a:rPr>
                        <a:t>&lt;</a:t>
                      </a:r>
                      <a:r>
                        <a:rPr lang="pt-BR" sz="2000" b="1" dirty="0">
                          <a:solidFill>
                            <a:schemeClr val="accent2">
                              <a:lumMod val="50000"/>
                            </a:schemeClr>
                          </a:solidFill>
                          <a:effectLst/>
                        </a:rPr>
                        <a:t> 24 </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smtClean="0">
                          <a:solidFill>
                            <a:schemeClr val="accent2">
                              <a:lumMod val="50000"/>
                            </a:schemeClr>
                          </a:solidFill>
                          <a:effectLst/>
                        </a:rPr>
                        <a:t>63</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smtClean="0">
                          <a:solidFill>
                            <a:schemeClr val="accent2">
                              <a:lumMod val="50000"/>
                            </a:schemeClr>
                          </a:solidFill>
                          <a:effectLst/>
                        </a:rPr>
                        <a:t>12,6</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smtClean="0">
                          <a:solidFill>
                            <a:schemeClr val="accent2">
                              <a:lumMod val="50000"/>
                            </a:schemeClr>
                          </a:solidFill>
                          <a:effectLst/>
                        </a:rPr>
                        <a:t>133</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smtClean="0">
                          <a:solidFill>
                            <a:schemeClr val="accent2">
                              <a:lumMod val="50000"/>
                            </a:schemeClr>
                          </a:solidFill>
                          <a:effectLst/>
                        </a:rPr>
                        <a:t>14,3</a:t>
                      </a:r>
                      <a:endParaRPr lang="pt-BR" sz="2000" b="1" dirty="0">
                        <a:solidFill>
                          <a:schemeClr val="accent2">
                            <a:lumMod val="50000"/>
                          </a:schemeClr>
                        </a:solidFill>
                        <a:effectLst/>
                        <a:latin typeface="Calibri"/>
                        <a:ea typeface="Calibri"/>
                        <a:cs typeface="Times New Roman"/>
                      </a:endParaRPr>
                    </a:p>
                  </a:txBody>
                  <a:tcPr marL="68573" marR="68573" marT="0" marB="0" anchor="ctr"/>
                </a:tc>
              </a:tr>
              <a:tr h="663858">
                <a:tc>
                  <a:txBody>
                    <a:bodyPr/>
                    <a:lstStyle/>
                    <a:p>
                      <a:pPr algn="ctr">
                        <a:lnSpc>
                          <a:spcPct val="115000"/>
                        </a:lnSpc>
                        <a:spcAft>
                          <a:spcPts val="0"/>
                        </a:spcAft>
                      </a:pPr>
                      <a:r>
                        <a:rPr lang="pt-BR" sz="2000" b="1" dirty="0">
                          <a:solidFill>
                            <a:schemeClr val="accent2">
                              <a:lumMod val="50000"/>
                            </a:schemeClr>
                          </a:solidFill>
                          <a:effectLst/>
                        </a:rPr>
                        <a:t>25 </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38</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30,8</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77</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38,8</a:t>
                      </a:r>
                      <a:endParaRPr lang="pt-BR" sz="2000" b="1">
                        <a:solidFill>
                          <a:schemeClr val="accent2">
                            <a:lumMod val="50000"/>
                          </a:schemeClr>
                        </a:solidFill>
                        <a:effectLst/>
                        <a:latin typeface="Calibri"/>
                        <a:ea typeface="Calibri"/>
                        <a:cs typeface="Times New Roman"/>
                      </a:endParaRPr>
                    </a:p>
                  </a:txBody>
                  <a:tcPr marL="68573" marR="68573" marT="0" marB="0" anchor="ctr"/>
                </a:tc>
              </a:tr>
              <a:tr h="663858">
                <a:tc>
                  <a:txBody>
                    <a:bodyPr/>
                    <a:lstStyle/>
                    <a:p>
                      <a:pPr algn="ctr">
                        <a:lnSpc>
                          <a:spcPct val="115000"/>
                        </a:lnSpc>
                        <a:spcAft>
                          <a:spcPts val="0"/>
                        </a:spcAft>
                      </a:pPr>
                      <a:r>
                        <a:rPr lang="pt-BR" sz="2000" b="1" dirty="0">
                          <a:solidFill>
                            <a:schemeClr val="accent2">
                              <a:lumMod val="50000"/>
                            </a:schemeClr>
                          </a:solidFill>
                          <a:effectLst/>
                        </a:rPr>
                        <a:t>26 </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60</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35,5</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128</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52,7</a:t>
                      </a:r>
                      <a:endParaRPr lang="pt-BR" sz="2000" b="1" dirty="0">
                        <a:solidFill>
                          <a:schemeClr val="accent2">
                            <a:lumMod val="50000"/>
                          </a:schemeClr>
                        </a:solidFill>
                        <a:effectLst/>
                        <a:latin typeface="Calibri"/>
                        <a:ea typeface="Calibri"/>
                        <a:cs typeface="Times New Roman"/>
                      </a:endParaRPr>
                    </a:p>
                  </a:txBody>
                  <a:tcPr marL="68573" marR="68573" marT="0" marB="0" anchor="ctr"/>
                </a:tc>
              </a:tr>
              <a:tr h="663858">
                <a:tc>
                  <a:txBody>
                    <a:bodyPr/>
                    <a:lstStyle/>
                    <a:p>
                      <a:pPr algn="ctr">
                        <a:lnSpc>
                          <a:spcPct val="115000"/>
                        </a:lnSpc>
                        <a:spcAft>
                          <a:spcPts val="0"/>
                        </a:spcAft>
                      </a:pPr>
                      <a:r>
                        <a:rPr lang="pt-BR" sz="2000" b="1" dirty="0">
                          <a:solidFill>
                            <a:schemeClr val="accent2">
                              <a:lumMod val="50000"/>
                            </a:schemeClr>
                          </a:solidFill>
                          <a:effectLst/>
                        </a:rPr>
                        <a:t>Total</a:t>
                      </a:r>
                      <a:endParaRPr lang="pt-BR" sz="2000" b="1" dirty="0">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161</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19,6</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a:solidFill>
                            <a:schemeClr val="accent2">
                              <a:lumMod val="50000"/>
                            </a:schemeClr>
                          </a:solidFill>
                          <a:effectLst/>
                        </a:rPr>
                        <a:t>338</a:t>
                      </a:r>
                      <a:endParaRPr lang="pt-BR" sz="2000" b="1">
                        <a:solidFill>
                          <a:schemeClr val="accent2">
                            <a:lumMod val="50000"/>
                          </a:schemeClr>
                        </a:solidFill>
                        <a:effectLst/>
                        <a:latin typeface="Calibri"/>
                        <a:ea typeface="Calibri"/>
                        <a:cs typeface="Times New Roman"/>
                      </a:endParaRPr>
                    </a:p>
                  </a:txBody>
                  <a:tcPr marL="68573" marR="68573" marT="0" marB="0" anchor="ctr"/>
                </a:tc>
                <a:tc>
                  <a:txBody>
                    <a:bodyPr/>
                    <a:lstStyle/>
                    <a:p>
                      <a:pPr algn="ctr">
                        <a:lnSpc>
                          <a:spcPct val="115000"/>
                        </a:lnSpc>
                        <a:spcAft>
                          <a:spcPts val="0"/>
                        </a:spcAft>
                      </a:pPr>
                      <a:r>
                        <a:rPr lang="pt-BR" sz="2000" b="1" dirty="0">
                          <a:solidFill>
                            <a:schemeClr val="accent2">
                              <a:lumMod val="50000"/>
                            </a:schemeClr>
                          </a:solidFill>
                          <a:effectLst/>
                        </a:rPr>
                        <a:t>20,1</a:t>
                      </a:r>
                      <a:endParaRPr lang="pt-BR" sz="2000" b="1" dirty="0">
                        <a:solidFill>
                          <a:schemeClr val="accent2">
                            <a:lumMod val="50000"/>
                          </a:schemeClr>
                        </a:solidFill>
                        <a:effectLst/>
                        <a:latin typeface="Calibri"/>
                        <a:ea typeface="Calibri"/>
                        <a:cs typeface="Times New Roman"/>
                      </a:endParaRPr>
                    </a:p>
                  </a:txBody>
                  <a:tcPr marL="68573" marR="68573" marT="0" marB="0" anchor="ctr"/>
                </a:tc>
              </a:tr>
            </a:tbl>
          </a:graphicData>
        </a:graphic>
      </p:graphicFrame>
      <p:sp>
        <p:nvSpPr>
          <p:cNvPr id="18478" name="Rectangle 1"/>
          <p:cNvSpPr>
            <a:spLocks noChangeArrowheads="1"/>
          </p:cNvSpPr>
          <p:nvPr/>
        </p:nvSpPr>
        <p:spPr bwMode="auto">
          <a:xfrm>
            <a:off x="1006475" y="304800"/>
            <a:ext cx="87741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defRPr/>
            </a:pPr>
            <a:r>
              <a:rPr lang="pt-BR" altLang="pt-BR" b="1" dirty="0" smtClean="0">
                <a:solidFill>
                  <a:schemeClr val="accent5">
                    <a:lumMod val="75000"/>
                  </a:schemeClr>
                </a:solidFill>
                <a:latin typeface="Arial" charset="0"/>
                <a:ea typeface="Calibri" pitchFamily="34" charset="0"/>
                <a:cs typeface="Arial" charset="0"/>
              </a:rPr>
              <a:t>Taxa de sobrevida de RN no limite de viabilidade da RBPN </a:t>
            </a:r>
          </a:p>
          <a:p>
            <a:pPr algn="just">
              <a:defRPr/>
            </a:pPr>
            <a:r>
              <a:rPr lang="pt-BR" altLang="pt-BR" b="1" dirty="0" smtClean="0">
                <a:solidFill>
                  <a:schemeClr val="accent5">
                    <a:lumMod val="75000"/>
                  </a:schemeClr>
                </a:solidFill>
                <a:latin typeface="Arial" charset="0"/>
                <a:ea typeface="Calibri" pitchFamily="34" charset="0"/>
                <a:cs typeface="Arial" charset="0"/>
              </a:rPr>
              <a:t>em 2008 e 2009</a:t>
            </a:r>
            <a:endParaRPr lang="pt-BR" altLang="pt-BR" b="1" dirty="0" smtClean="0">
              <a:solidFill>
                <a:schemeClr val="accent5">
                  <a:lumMod val="75000"/>
                </a:schemeClr>
              </a:solidFill>
              <a:ea typeface="Calibri" pitchFamily="34" charset="0"/>
              <a:cs typeface="Arial" charset="0"/>
            </a:endParaRPr>
          </a:p>
          <a:p>
            <a:pPr algn="just">
              <a:defRPr/>
            </a:pPr>
            <a:r>
              <a:rPr lang="pt-BR" altLang="pt-BR" b="1" dirty="0" smtClean="0">
                <a:solidFill>
                  <a:schemeClr val="accent5">
                    <a:lumMod val="75000"/>
                  </a:schemeClr>
                </a:solidFill>
                <a:latin typeface="Arial" charset="0"/>
                <a:ea typeface="Calibri" pitchFamily="34" charset="0"/>
                <a:cs typeface="Arial" charset="0"/>
              </a:rPr>
              <a:t>Fonte: </a:t>
            </a:r>
            <a:r>
              <a:rPr lang="pt-BR" altLang="pt-BR" b="1" dirty="0" smtClean="0">
                <a:solidFill>
                  <a:schemeClr val="accent5">
                    <a:lumMod val="75000"/>
                  </a:schemeClr>
                </a:solidFill>
                <a:latin typeface="Arial" charset="0"/>
                <a:ea typeface="Calibri" pitchFamily="34" charset="0"/>
                <a:cs typeface="Arial" charset="0"/>
                <a:hlinkClick r:id="rId2"/>
              </a:rPr>
              <a:t>www.redeneonatal.fiocruz.br/</a:t>
            </a:r>
            <a:endParaRPr lang="pt-BR" altLang="pt-BR" b="1" dirty="0" smtClean="0">
              <a:solidFill>
                <a:schemeClr val="accent5">
                  <a:lumMod val="75000"/>
                </a:schemeClr>
              </a:solidFill>
              <a:ea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6063" y="465138"/>
            <a:ext cx="7553325"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433388"/>
            <a:ext cx="7659688"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aixaDeTexto 3"/>
          <p:cNvSpPr txBox="1">
            <a:spLocks noChangeArrowheads="1"/>
          </p:cNvSpPr>
          <p:nvPr/>
        </p:nvSpPr>
        <p:spPr bwMode="auto">
          <a:xfrm>
            <a:off x="6872288" y="6537325"/>
            <a:ext cx="23066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2000" b="1">
                <a:solidFill>
                  <a:srgbClr val="7030A0"/>
                </a:solidFill>
                <a:latin typeface="Arial" charset="0"/>
                <a:ea typeface="Calibri" pitchFamily="34" charset="0"/>
                <a:cs typeface="Arial" charset="0"/>
              </a:rPr>
              <a:t>Fonte: VON, 2017</a:t>
            </a:r>
          </a:p>
          <a:p>
            <a:endParaRPr lang="pt-BR" altLang="pt-BR" sz="2000">
              <a:solidFill>
                <a:srgbClr val="7030A0"/>
              </a:solidFill>
              <a:ea typeface="Calibri" pitchFamily="34"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1"/>
          <p:cNvSpPr>
            <a:spLocks noChangeShapeType="1"/>
          </p:cNvSpPr>
          <p:nvPr/>
        </p:nvSpPr>
        <p:spPr bwMode="auto">
          <a:xfrm>
            <a:off x="5359400" y="4868863"/>
            <a:ext cx="0" cy="936625"/>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03" name="Text Box 4"/>
          <p:cNvSpPr txBox="1">
            <a:spLocks noChangeArrowheads="1"/>
          </p:cNvSpPr>
          <p:nvPr/>
        </p:nvSpPr>
        <p:spPr bwMode="auto">
          <a:xfrm>
            <a:off x="174625" y="-26988"/>
            <a:ext cx="36591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7030A0"/>
                </a:solidFill>
                <a:latin typeface="Arial" charset="0"/>
              </a:rPr>
              <a:t>CONSENSO - Algorítmo</a:t>
            </a:r>
          </a:p>
        </p:txBody>
      </p:sp>
      <p:sp>
        <p:nvSpPr>
          <p:cNvPr id="25604" name="Text Box 5"/>
          <p:cNvSpPr txBox="1">
            <a:spLocks noChangeArrowheads="1"/>
          </p:cNvSpPr>
          <p:nvPr/>
        </p:nvSpPr>
        <p:spPr bwMode="auto">
          <a:xfrm>
            <a:off x="577850" y="1196975"/>
            <a:ext cx="1049338" cy="830263"/>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u="sng">
                <a:solidFill>
                  <a:srgbClr val="FFFF00"/>
                </a:solidFill>
                <a:latin typeface="Arial" charset="0"/>
              </a:rPr>
              <a:t>&lt;</a:t>
            </a:r>
            <a:r>
              <a:rPr lang="en-US" altLang="pt-BR" b="1">
                <a:solidFill>
                  <a:srgbClr val="FFFF00"/>
                </a:solidFill>
                <a:latin typeface="Arial" charset="0"/>
              </a:rPr>
              <a:t> 22 s</a:t>
            </a:r>
          </a:p>
          <a:p>
            <a:endParaRPr lang="en-US" altLang="pt-BR" b="1">
              <a:solidFill>
                <a:srgbClr val="FFFF00"/>
              </a:solidFill>
              <a:latin typeface="Arial" charset="0"/>
            </a:endParaRPr>
          </a:p>
        </p:txBody>
      </p:sp>
      <p:sp>
        <p:nvSpPr>
          <p:cNvPr id="25605" name="Text Box 6"/>
          <p:cNvSpPr txBox="1">
            <a:spLocks noChangeArrowheads="1"/>
          </p:cNvSpPr>
          <p:nvPr/>
        </p:nvSpPr>
        <p:spPr bwMode="auto">
          <a:xfrm>
            <a:off x="131763" y="2808288"/>
            <a:ext cx="2779712" cy="701675"/>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sz="2000" b="1">
                <a:solidFill>
                  <a:srgbClr val="FFFF00"/>
                </a:solidFill>
                <a:latin typeface="Arial" charset="0"/>
              </a:rPr>
              <a:t>Não Iniciar suporte avançado</a:t>
            </a:r>
          </a:p>
        </p:txBody>
      </p:sp>
      <p:sp>
        <p:nvSpPr>
          <p:cNvPr id="28678" name="Line 7"/>
          <p:cNvSpPr>
            <a:spLocks noChangeShapeType="1"/>
          </p:cNvSpPr>
          <p:nvPr/>
        </p:nvSpPr>
        <p:spPr bwMode="auto">
          <a:xfrm>
            <a:off x="1111250" y="1989138"/>
            <a:ext cx="0" cy="863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07" name="Text Box 8"/>
          <p:cNvSpPr txBox="1">
            <a:spLocks noChangeArrowheads="1"/>
          </p:cNvSpPr>
          <p:nvPr/>
        </p:nvSpPr>
        <p:spPr bwMode="auto">
          <a:xfrm>
            <a:off x="1163638" y="2224088"/>
            <a:ext cx="14827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7030A0"/>
                </a:solidFill>
                <a:latin typeface="Arial" charset="0"/>
              </a:rPr>
              <a:t>Conforto</a:t>
            </a:r>
          </a:p>
        </p:txBody>
      </p:sp>
      <p:sp>
        <p:nvSpPr>
          <p:cNvPr id="25608" name="Rectangle 12"/>
          <p:cNvSpPr>
            <a:spLocks noChangeArrowheads="1"/>
          </p:cNvSpPr>
          <p:nvPr/>
        </p:nvSpPr>
        <p:spPr bwMode="auto">
          <a:xfrm>
            <a:off x="4524375" y="1196975"/>
            <a:ext cx="1725613" cy="830263"/>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23 – 24 6/7</a:t>
            </a:r>
          </a:p>
          <a:p>
            <a:r>
              <a:rPr lang="en-US" altLang="pt-BR" b="1">
                <a:solidFill>
                  <a:srgbClr val="FFFF00"/>
                </a:solidFill>
                <a:latin typeface="Arial" charset="0"/>
              </a:rPr>
              <a:t>500 - 599g</a:t>
            </a:r>
          </a:p>
        </p:txBody>
      </p:sp>
      <p:sp>
        <p:nvSpPr>
          <p:cNvPr id="25609" name="Rectangle 13"/>
          <p:cNvSpPr>
            <a:spLocks noChangeArrowheads="1"/>
          </p:cNvSpPr>
          <p:nvPr/>
        </p:nvSpPr>
        <p:spPr bwMode="auto">
          <a:xfrm>
            <a:off x="8497888" y="1196975"/>
            <a:ext cx="1236662" cy="830263"/>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u="sng">
                <a:solidFill>
                  <a:srgbClr val="FFFF00"/>
                </a:solidFill>
                <a:latin typeface="Arial" charset="0"/>
              </a:rPr>
              <a:t>&gt;</a:t>
            </a:r>
            <a:r>
              <a:rPr lang="en-US" altLang="pt-BR" b="1">
                <a:solidFill>
                  <a:srgbClr val="FFFF00"/>
                </a:solidFill>
                <a:latin typeface="Arial" charset="0"/>
              </a:rPr>
              <a:t> 25</a:t>
            </a:r>
          </a:p>
          <a:p>
            <a:r>
              <a:rPr lang="en-US" altLang="pt-BR" b="1" u="sng">
                <a:solidFill>
                  <a:srgbClr val="FFFF00"/>
                </a:solidFill>
                <a:latin typeface="Arial" charset="0"/>
              </a:rPr>
              <a:t>&gt;</a:t>
            </a:r>
            <a:r>
              <a:rPr lang="en-US" altLang="pt-BR" b="1">
                <a:solidFill>
                  <a:srgbClr val="FFFF00"/>
                </a:solidFill>
                <a:latin typeface="Arial" charset="0"/>
              </a:rPr>
              <a:t> 600 g</a:t>
            </a:r>
          </a:p>
        </p:txBody>
      </p:sp>
      <p:sp>
        <p:nvSpPr>
          <p:cNvPr id="25610" name="Text Box 14"/>
          <p:cNvSpPr txBox="1">
            <a:spLocks noChangeArrowheads="1"/>
          </p:cNvSpPr>
          <p:nvPr/>
        </p:nvSpPr>
        <p:spPr bwMode="auto">
          <a:xfrm>
            <a:off x="8096250" y="2808288"/>
            <a:ext cx="2032000" cy="708025"/>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pt-BR" sz="2000" b="1">
                <a:solidFill>
                  <a:srgbClr val="FFFF00"/>
                </a:solidFill>
                <a:latin typeface="Arial" charset="0"/>
              </a:rPr>
              <a:t>Reanimação completa e UTI</a:t>
            </a:r>
          </a:p>
        </p:txBody>
      </p:sp>
      <p:sp>
        <p:nvSpPr>
          <p:cNvPr id="28683" name="Line 15"/>
          <p:cNvSpPr>
            <a:spLocks noChangeShapeType="1"/>
          </p:cNvSpPr>
          <p:nvPr/>
        </p:nvSpPr>
        <p:spPr bwMode="auto">
          <a:xfrm>
            <a:off x="9118600" y="1989138"/>
            <a:ext cx="0" cy="863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12" name="Text Box 16"/>
          <p:cNvSpPr txBox="1">
            <a:spLocks noChangeArrowheads="1"/>
          </p:cNvSpPr>
          <p:nvPr/>
        </p:nvSpPr>
        <p:spPr bwMode="auto">
          <a:xfrm>
            <a:off x="3905250" y="2808288"/>
            <a:ext cx="2992438" cy="708025"/>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pt-BR" sz="2000" b="1">
                <a:solidFill>
                  <a:srgbClr val="FFFF00"/>
                </a:solidFill>
                <a:latin typeface="Arial" charset="0"/>
              </a:rPr>
              <a:t>Decisão compartilhada</a:t>
            </a:r>
          </a:p>
          <a:p>
            <a:pPr algn="ctr"/>
            <a:r>
              <a:rPr lang="en-US" altLang="pt-BR" sz="2000" b="1">
                <a:solidFill>
                  <a:srgbClr val="FFFF00"/>
                </a:solidFill>
                <a:latin typeface="Arial" charset="0"/>
              </a:rPr>
              <a:t>com os pais</a:t>
            </a:r>
          </a:p>
        </p:txBody>
      </p:sp>
      <p:sp>
        <p:nvSpPr>
          <p:cNvPr id="28685" name="Line 17"/>
          <p:cNvSpPr>
            <a:spLocks noChangeShapeType="1"/>
          </p:cNvSpPr>
          <p:nvPr/>
        </p:nvSpPr>
        <p:spPr bwMode="auto">
          <a:xfrm>
            <a:off x="5359400" y="1989138"/>
            <a:ext cx="0" cy="863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686" name="Line 20"/>
          <p:cNvSpPr>
            <a:spLocks noChangeShapeType="1"/>
          </p:cNvSpPr>
          <p:nvPr/>
        </p:nvSpPr>
        <p:spPr bwMode="auto">
          <a:xfrm>
            <a:off x="5359400" y="3500438"/>
            <a:ext cx="0" cy="433387"/>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687" name="Line 21"/>
          <p:cNvSpPr>
            <a:spLocks noChangeShapeType="1"/>
          </p:cNvSpPr>
          <p:nvPr/>
        </p:nvSpPr>
        <p:spPr bwMode="auto">
          <a:xfrm>
            <a:off x="3414713" y="3933825"/>
            <a:ext cx="4033837"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688" name="Line 22"/>
          <p:cNvSpPr>
            <a:spLocks noChangeShapeType="1"/>
          </p:cNvSpPr>
          <p:nvPr/>
        </p:nvSpPr>
        <p:spPr bwMode="auto">
          <a:xfrm>
            <a:off x="3414713" y="3933825"/>
            <a:ext cx="0" cy="431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689" name="Line 23"/>
          <p:cNvSpPr>
            <a:spLocks noChangeShapeType="1"/>
          </p:cNvSpPr>
          <p:nvPr/>
        </p:nvSpPr>
        <p:spPr bwMode="auto">
          <a:xfrm>
            <a:off x="5359400" y="3933825"/>
            <a:ext cx="0" cy="431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690" name="Line 24"/>
          <p:cNvSpPr>
            <a:spLocks noChangeShapeType="1"/>
          </p:cNvSpPr>
          <p:nvPr/>
        </p:nvSpPr>
        <p:spPr bwMode="auto">
          <a:xfrm>
            <a:off x="7448550" y="3933825"/>
            <a:ext cx="0" cy="431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19" name="Text Box 25"/>
          <p:cNvSpPr txBox="1">
            <a:spLocks noChangeArrowheads="1"/>
          </p:cNvSpPr>
          <p:nvPr/>
        </p:nvSpPr>
        <p:spPr bwMode="auto">
          <a:xfrm>
            <a:off x="6996113" y="4484688"/>
            <a:ext cx="2108200" cy="461962"/>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FC &gt; 100bpm</a:t>
            </a:r>
          </a:p>
        </p:txBody>
      </p:sp>
      <p:sp>
        <p:nvSpPr>
          <p:cNvPr id="28692" name="Line 26"/>
          <p:cNvSpPr>
            <a:spLocks noChangeShapeType="1"/>
          </p:cNvSpPr>
          <p:nvPr/>
        </p:nvSpPr>
        <p:spPr bwMode="auto">
          <a:xfrm flipV="1">
            <a:off x="8239125" y="3573463"/>
            <a:ext cx="504825" cy="719137"/>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21" name="Text Box 27"/>
          <p:cNvSpPr txBox="1">
            <a:spLocks noChangeArrowheads="1"/>
          </p:cNvSpPr>
          <p:nvPr/>
        </p:nvSpPr>
        <p:spPr bwMode="auto">
          <a:xfrm>
            <a:off x="2767013" y="4484688"/>
            <a:ext cx="1312862" cy="461962"/>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FC zero</a:t>
            </a:r>
          </a:p>
        </p:txBody>
      </p:sp>
      <p:sp>
        <p:nvSpPr>
          <p:cNvPr id="28694" name="Line 28"/>
          <p:cNvSpPr>
            <a:spLocks noChangeShapeType="1"/>
          </p:cNvSpPr>
          <p:nvPr/>
        </p:nvSpPr>
        <p:spPr bwMode="auto">
          <a:xfrm flipH="1" flipV="1">
            <a:off x="1687513" y="3429000"/>
            <a:ext cx="1008062" cy="1008063"/>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23" name="Text Box 29"/>
          <p:cNvSpPr txBox="1">
            <a:spLocks noChangeArrowheads="1"/>
          </p:cNvSpPr>
          <p:nvPr/>
        </p:nvSpPr>
        <p:spPr bwMode="auto">
          <a:xfrm>
            <a:off x="174625" y="4581525"/>
            <a:ext cx="1482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7030A0"/>
                </a:solidFill>
                <a:latin typeface="Arial" charset="0"/>
              </a:rPr>
              <a:t>Conforto</a:t>
            </a:r>
          </a:p>
        </p:txBody>
      </p:sp>
      <p:sp>
        <p:nvSpPr>
          <p:cNvPr id="25624" name="Text Box 30"/>
          <p:cNvSpPr txBox="1">
            <a:spLocks noChangeArrowheads="1"/>
          </p:cNvSpPr>
          <p:nvPr/>
        </p:nvSpPr>
        <p:spPr bwMode="auto">
          <a:xfrm>
            <a:off x="4530725" y="4484688"/>
            <a:ext cx="1708150" cy="461962"/>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FC 40 a 60</a:t>
            </a:r>
          </a:p>
        </p:txBody>
      </p:sp>
      <p:sp>
        <p:nvSpPr>
          <p:cNvPr id="28697" name="Line 32"/>
          <p:cNvSpPr>
            <a:spLocks noChangeShapeType="1"/>
          </p:cNvSpPr>
          <p:nvPr/>
        </p:nvSpPr>
        <p:spPr bwMode="auto">
          <a:xfrm>
            <a:off x="3343275" y="5805488"/>
            <a:ext cx="4033838"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26" name="Text Box 33"/>
          <p:cNvSpPr txBox="1">
            <a:spLocks noChangeArrowheads="1"/>
          </p:cNvSpPr>
          <p:nvPr/>
        </p:nvSpPr>
        <p:spPr bwMode="auto">
          <a:xfrm>
            <a:off x="2190750" y="6284913"/>
            <a:ext cx="2338388" cy="461962"/>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Não Responde</a:t>
            </a:r>
          </a:p>
        </p:txBody>
      </p:sp>
      <p:sp>
        <p:nvSpPr>
          <p:cNvPr id="28699" name="Line 34"/>
          <p:cNvSpPr>
            <a:spLocks noChangeShapeType="1"/>
          </p:cNvSpPr>
          <p:nvPr/>
        </p:nvSpPr>
        <p:spPr bwMode="auto">
          <a:xfrm>
            <a:off x="3343275" y="5805488"/>
            <a:ext cx="0" cy="431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700" name="Line 35"/>
          <p:cNvSpPr>
            <a:spLocks noChangeShapeType="1"/>
          </p:cNvSpPr>
          <p:nvPr/>
        </p:nvSpPr>
        <p:spPr bwMode="auto">
          <a:xfrm flipH="1" flipV="1">
            <a:off x="966788" y="3573463"/>
            <a:ext cx="1296987" cy="2519362"/>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29" name="Text Box 36"/>
          <p:cNvSpPr txBox="1">
            <a:spLocks noChangeArrowheads="1"/>
          </p:cNvSpPr>
          <p:nvPr/>
        </p:nvSpPr>
        <p:spPr bwMode="auto">
          <a:xfrm>
            <a:off x="6511925" y="6284913"/>
            <a:ext cx="1671638" cy="461962"/>
          </a:xfrm>
          <a:prstGeom prst="rect">
            <a:avLst/>
          </a:prstGeom>
          <a:gradFill rotWithShape="1">
            <a:gsLst>
              <a:gs pos="0">
                <a:srgbClr val="00005E"/>
              </a:gs>
              <a:gs pos="50000">
                <a:srgbClr val="0000CC"/>
              </a:gs>
              <a:gs pos="100000">
                <a:srgbClr val="00005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FF00"/>
                </a:solidFill>
                <a:latin typeface="Arial" charset="0"/>
              </a:rPr>
              <a:t>Responde</a:t>
            </a:r>
          </a:p>
        </p:txBody>
      </p:sp>
      <p:sp>
        <p:nvSpPr>
          <p:cNvPr id="28702" name="Line 37"/>
          <p:cNvSpPr>
            <a:spLocks noChangeShapeType="1"/>
          </p:cNvSpPr>
          <p:nvPr/>
        </p:nvSpPr>
        <p:spPr bwMode="auto">
          <a:xfrm>
            <a:off x="7362825" y="5805488"/>
            <a:ext cx="0" cy="4318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8703" name="Line 38"/>
          <p:cNvSpPr>
            <a:spLocks noChangeShapeType="1"/>
          </p:cNvSpPr>
          <p:nvPr/>
        </p:nvSpPr>
        <p:spPr bwMode="auto">
          <a:xfrm flipV="1">
            <a:off x="8312150" y="3644900"/>
            <a:ext cx="1439863" cy="2663825"/>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pt-BR"/>
          </a:p>
        </p:txBody>
      </p:sp>
      <p:sp>
        <p:nvSpPr>
          <p:cNvPr id="25632" name="Text Box 39"/>
          <p:cNvSpPr txBox="1">
            <a:spLocks noChangeArrowheads="1"/>
          </p:cNvSpPr>
          <p:nvPr/>
        </p:nvSpPr>
        <p:spPr bwMode="auto">
          <a:xfrm>
            <a:off x="4246563" y="711200"/>
            <a:ext cx="2286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7030A0"/>
                </a:solidFill>
                <a:latin typeface="Arial" charset="0"/>
              </a:rPr>
              <a:t>Zona Cinzenta</a:t>
            </a:r>
          </a:p>
        </p:txBody>
      </p:sp>
      <p:sp>
        <p:nvSpPr>
          <p:cNvPr id="25633" name="Text Box 40"/>
          <p:cNvSpPr txBox="1">
            <a:spLocks noChangeArrowheads="1"/>
          </p:cNvSpPr>
          <p:nvPr/>
        </p:nvSpPr>
        <p:spPr bwMode="auto">
          <a:xfrm>
            <a:off x="5338763" y="5175250"/>
            <a:ext cx="19986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7030A0"/>
                </a:solidFill>
                <a:latin typeface="Arial" charset="0"/>
              </a:rPr>
              <a:t>Reanimação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16050" y="1628775"/>
            <a:ext cx="7777163" cy="2554288"/>
          </a:xfrm>
          <a:prstGeom prst="rect">
            <a:avLst/>
          </a:prstGeom>
          <a:noFill/>
        </p:spPr>
        <p:txBody>
          <a:bodyPr>
            <a:spAutoFit/>
          </a:bodyPr>
          <a:lstStyle/>
          <a:p>
            <a:pPr algn="ctr">
              <a:defRPr/>
            </a:pP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Abordagem do RN &lt; 1500 g no Centro Neonatal</a:t>
            </a:r>
          </a:p>
          <a:p>
            <a:pPr algn="ctr">
              <a:defRPr/>
            </a:pPr>
            <a:endPar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Instituto da Criança – HC – FMUSP</a:t>
            </a:r>
          </a:p>
          <a:p>
            <a:pPr algn="ctr">
              <a:defRPr/>
            </a:pPr>
            <a:r>
              <a:rPr lang="pt-BR" sz="32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26627" name="Picture 2" descr="Resultado de imagem para novembro roxo prematuridade F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3789363"/>
            <a:ext cx="5715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192213"/>
            <a:ext cx="9577388" cy="533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Retângulo 1"/>
          <p:cNvSpPr>
            <a:spLocks noChangeArrowheads="1"/>
          </p:cNvSpPr>
          <p:nvPr/>
        </p:nvSpPr>
        <p:spPr bwMode="auto">
          <a:xfrm>
            <a:off x="895350" y="-458788"/>
            <a:ext cx="9072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pt-BR" altLang="pt-BR" b="1" dirty="0" smtClean="0">
              <a:solidFill>
                <a:schemeClr val="accent5">
                  <a:lumMod val="75000"/>
                </a:schemeClr>
              </a:solidFill>
              <a:latin typeface="Arial" panose="020B0604020202020204" pitchFamily="34" charset="0"/>
              <a:cs typeface="Arial" panose="020B0604020202020204" pitchFamily="34" charset="0"/>
            </a:endParaRPr>
          </a:p>
          <a:p>
            <a:pPr>
              <a:defRPr/>
            </a:pPr>
            <a:endParaRPr lang="pt-BR" altLang="pt-BR" b="1" dirty="0" smtClean="0">
              <a:solidFill>
                <a:schemeClr val="accent5">
                  <a:lumMod val="75000"/>
                </a:schemeClr>
              </a:solidFill>
              <a:latin typeface="Arial" panose="020B0604020202020204" pitchFamily="34" charset="0"/>
              <a:cs typeface="Arial" panose="020B0604020202020204" pitchFamily="34" charset="0"/>
            </a:endParaRPr>
          </a:p>
          <a:p>
            <a:pPr>
              <a:defRPr/>
            </a:pPr>
            <a:r>
              <a:rPr lang="en-US" altLang="pt-BR" b="1" dirty="0" smtClean="0">
                <a:solidFill>
                  <a:schemeClr val="accent5">
                    <a:lumMod val="75000"/>
                  </a:schemeClr>
                </a:solidFill>
                <a:latin typeface="Arial" panose="020B0604020202020204" pitchFamily="34" charset="0"/>
                <a:cs typeface="Arial" panose="020B0604020202020204" pitchFamily="34" charset="0"/>
              </a:rPr>
              <a:t>Born too soon: the global action report on preterm birth. WHO Press, Geneva, Switzerland 2012 . </a:t>
            </a:r>
          </a:p>
          <a:p>
            <a:pPr>
              <a:defRPr/>
            </a:pPr>
            <a:endParaRPr lang="pt-BR" altLang="pt-BR" b="1" dirty="0" smtClean="0">
              <a:solidFill>
                <a:schemeClr val="accent5">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3550" y="692150"/>
            <a:ext cx="9432925" cy="6002338"/>
          </a:xfrm>
          <a:prstGeom prst="rect">
            <a:avLst/>
          </a:prstGeom>
          <a:noFill/>
        </p:spPr>
        <p:txBody>
          <a:bodyPr>
            <a:spAutoFit/>
          </a:bodyPr>
          <a:lstStyle/>
          <a:p>
            <a:pPr algn="ctr">
              <a:lnSpc>
                <a:spcPct val="150000"/>
              </a:lnSpc>
              <a:defRPr/>
            </a:pPr>
            <a:r>
              <a:rPr lang="pt-BR" sz="3200" b="1" dirty="0">
                <a:solidFill>
                  <a:srgbClr val="7030A0"/>
                </a:solidFill>
                <a:latin typeface="Arial" panose="020B0604020202020204" pitchFamily="34" charset="0"/>
                <a:cs typeface="Arial" panose="020B0604020202020204" pitchFamily="34" charset="0"/>
              </a:rPr>
              <a:t>Conversa com os pais deve ser realizada com a presença de um obstetra e de um neonatologista (assistentes) para informar os pais sobre os desfechos e expectativas frente a ameaça de nascimento de um RN pré-termo extremo sempre que houver risco de nascimento nos próximos 7 dias</a:t>
            </a:r>
          </a:p>
          <a:p>
            <a:pPr marL="342900" indent="-342900">
              <a:lnSpc>
                <a:spcPct val="150000"/>
              </a:lnSpc>
              <a:buFont typeface="Arial" panose="020B0604020202020204" pitchFamily="34" charset="0"/>
              <a:buChar char="•"/>
              <a:defRPr/>
            </a:pPr>
            <a:endParaRPr lang="pt-BR" sz="3200" dirty="0">
              <a:solidFill>
                <a:srgbClr val="7030A0"/>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0525" y="333375"/>
            <a:ext cx="9432925" cy="6370638"/>
          </a:xfrm>
          <a:prstGeom prst="rect">
            <a:avLst/>
          </a:prstGeom>
          <a:noFill/>
        </p:spPr>
        <p:txBody>
          <a:bodyPr>
            <a:spAutoFit/>
          </a:bodyPr>
          <a:lstStyle/>
          <a:p>
            <a:pPr>
              <a:defRPr/>
            </a:pPr>
            <a:r>
              <a:rPr lang="pt-BR" b="1" u="sng" dirty="0">
                <a:solidFill>
                  <a:schemeClr val="accent5">
                    <a:lumMod val="75000"/>
                  </a:schemeClr>
                </a:solidFill>
                <a:latin typeface="Arial" panose="020B0604020202020204" pitchFamily="34" charset="0"/>
                <a:cs typeface="Arial" panose="020B0604020202020204" pitchFamily="34" charset="0"/>
              </a:rPr>
              <a:t>ANCE : o que se sabe e considerações: </a:t>
            </a:r>
          </a:p>
          <a:p>
            <a:pPr>
              <a:defRPr/>
            </a:pPr>
            <a:endParaRPr lang="pt-BR" b="1" dirty="0">
              <a:solidFill>
                <a:srgbClr val="7030A0"/>
              </a:solidFill>
              <a:latin typeface="Arial" panose="020B0604020202020204" pitchFamily="34" charset="0"/>
              <a:cs typeface="Arial" panose="020B0604020202020204" pitchFamily="34" charset="0"/>
            </a:endParaRPr>
          </a:p>
          <a:p>
            <a:pPr marL="457200" indent="-457200">
              <a:buFontTx/>
              <a:buAutoNum type="arabicParenR"/>
              <a:defRPr/>
            </a:pPr>
            <a:r>
              <a:rPr lang="pt-BR" b="1" dirty="0">
                <a:solidFill>
                  <a:srgbClr val="7030A0"/>
                </a:solidFill>
                <a:latin typeface="Arial" panose="020B0604020202020204" pitchFamily="34" charset="0"/>
                <a:cs typeface="Arial" panose="020B0604020202020204" pitchFamily="34" charset="0"/>
              </a:rPr>
              <a:t>Recomendações quanto uso de ANCE entre 24 e 34 semanas de IG</a:t>
            </a:r>
          </a:p>
          <a:p>
            <a:pPr marL="457200" indent="-457200">
              <a:buFontTx/>
              <a:buAutoNum type="arabicParenR"/>
              <a:defRPr/>
            </a:pPr>
            <a:r>
              <a:rPr lang="pt-BR" b="1" dirty="0">
                <a:solidFill>
                  <a:srgbClr val="7030A0"/>
                </a:solidFill>
                <a:latin typeface="Arial" panose="020B0604020202020204" pitchFamily="34" charset="0"/>
                <a:cs typeface="Arial" panose="020B0604020202020204" pitchFamily="34" charset="0"/>
              </a:rPr>
              <a:t>O uso de ANCE entre 23 e 23 6/7 é variável entre os diferentes centros</a:t>
            </a:r>
          </a:p>
          <a:p>
            <a:pPr>
              <a:defRPr/>
            </a:pPr>
            <a:endParaRPr lang="pt-BR" b="1" dirty="0">
              <a:solidFill>
                <a:srgbClr val="7030A0"/>
              </a:solidFill>
              <a:latin typeface="Arial" panose="020B0604020202020204" pitchFamily="34" charset="0"/>
              <a:cs typeface="Arial" panose="020B0604020202020204" pitchFamily="34" charset="0"/>
            </a:endParaRPr>
          </a:p>
          <a:p>
            <a:pPr>
              <a:defRPr/>
            </a:pPr>
            <a:r>
              <a:rPr lang="pt-BR" b="1" dirty="0">
                <a:solidFill>
                  <a:schemeClr val="accent5">
                    <a:lumMod val="75000"/>
                  </a:schemeClr>
                </a:solidFill>
                <a:latin typeface="Arial" panose="020B0604020202020204" pitchFamily="34" charset="0"/>
                <a:cs typeface="Arial" panose="020B0604020202020204" pitchFamily="34" charset="0"/>
              </a:rPr>
              <a:t>Ponderações: </a:t>
            </a:r>
          </a:p>
          <a:p>
            <a:pPr>
              <a:defRPr/>
            </a:pPr>
            <a:endParaRPr lang="pt-BR" b="1" dirty="0">
              <a:solidFill>
                <a:srgbClr val="7030A0"/>
              </a:solidFill>
              <a:latin typeface="Arial" panose="020B0604020202020204" pitchFamily="34" charset="0"/>
              <a:cs typeface="Arial" panose="020B0604020202020204" pitchFamily="34" charset="0"/>
            </a:endParaRPr>
          </a:p>
          <a:p>
            <a:pPr marL="457200" indent="-457200">
              <a:buFontTx/>
              <a:buAutoNum type="arabicParenR"/>
              <a:defRPr/>
            </a:pPr>
            <a:r>
              <a:rPr lang="pt-BR" b="1" dirty="0">
                <a:solidFill>
                  <a:srgbClr val="7030A0"/>
                </a:solidFill>
                <a:latin typeface="Arial" panose="020B0604020202020204" pitchFamily="34" charset="0"/>
                <a:cs typeface="Arial" panose="020B0604020202020204" pitchFamily="34" charset="0"/>
              </a:rPr>
              <a:t>Idades Gestacionais maiores são as que mais se beneficiam do ANCE</a:t>
            </a:r>
          </a:p>
          <a:p>
            <a:pPr marL="457200" indent="-457200">
              <a:buFontTx/>
              <a:buAutoNum type="arabicParenR"/>
              <a:defRPr/>
            </a:pPr>
            <a:endParaRPr lang="pt-BR" b="1" dirty="0">
              <a:solidFill>
                <a:srgbClr val="7030A0"/>
              </a:solidFill>
              <a:latin typeface="Arial" panose="020B0604020202020204" pitchFamily="34" charset="0"/>
              <a:cs typeface="Arial" panose="020B0604020202020204" pitchFamily="34" charset="0"/>
            </a:endParaRPr>
          </a:p>
          <a:p>
            <a:pPr marL="457200" indent="-457200">
              <a:buFontTx/>
              <a:buAutoNum type="arabicParenR"/>
              <a:defRPr/>
            </a:pPr>
            <a:r>
              <a:rPr lang="pt-BR" b="1" dirty="0">
                <a:solidFill>
                  <a:srgbClr val="7030A0"/>
                </a:solidFill>
                <a:latin typeface="Arial" panose="020B0604020202020204" pitchFamily="34" charset="0"/>
                <a:cs typeface="Arial" panose="020B0604020202020204" pitchFamily="34" charset="0"/>
              </a:rPr>
              <a:t>Uso de ANCE associado a menor  mortalidade a partir de 23 semanas </a:t>
            </a:r>
          </a:p>
          <a:p>
            <a:pPr marL="457200" indent="-457200">
              <a:buFontTx/>
              <a:buAutoNum type="arabicParenR"/>
              <a:defRPr/>
            </a:pPr>
            <a:endParaRPr lang="pt-BR" b="1" dirty="0">
              <a:solidFill>
                <a:srgbClr val="7030A0"/>
              </a:solidFill>
              <a:latin typeface="Arial" panose="020B0604020202020204" pitchFamily="34" charset="0"/>
              <a:cs typeface="Arial" panose="020B0604020202020204" pitchFamily="34" charset="0"/>
            </a:endParaRPr>
          </a:p>
          <a:p>
            <a:pPr marL="457200" indent="-457200">
              <a:buFontTx/>
              <a:buAutoNum type="arabicParenR"/>
              <a:defRPr/>
            </a:pPr>
            <a:r>
              <a:rPr lang="pt-BR" b="1" dirty="0">
                <a:solidFill>
                  <a:srgbClr val="7030A0"/>
                </a:solidFill>
                <a:latin typeface="Arial" panose="020B0604020202020204" pitchFamily="34" charset="0"/>
                <a:cs typeface="Arial" panose="020B0604020202020204" pitchFamily="34" charset="0"/>
              </a:rPr>
              <a:t>Sobrevivência sem morbidades também é maior nas idades gestacionais mais baixas com uso de 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ângulo 1"/>
          <p:cNvSpPr>
            <a:spLocks noChangeArrowheads="1"/>
          </p:cNvSpPr>
          <p:nvPr/>
        </p:nvSpPr>
        <p:spPr bwMode="auto">
          <a:xfrm>
            <a:off x="823021" y="764704"/>
            <a:ext cx="8424168" cy="516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a:lnSpc>
                <a:spcPct val="200000"/>
              </a:lnSpc>
              <a:buFont typeface="Arial" panose="020B0604020202020204" pitchFamily="34" charset="0"/>
              <a:buChar char="•"/>
            </a:pPr>
            <a:r>
              <a:rPr lang="pt-BR" altLang="pt-BR" sz="3200" b="1" dirty="0">
                <a:solidFill>
                  <a:srgbClr val="7030A0"/>
                </a:solidFill>
                <a:latin typeface="Arial" charset="0"/>
                <a:cs typeface="Arial" charset="0"/>
              </a:rPr>
              <a:t>Sulfato de Magnésio</a:t>
            </a:r>
          </a:p>
          <a:p>
            <a:pPr marL="457200" indent="-457200">
              <a:lnSpc>
                <a:spcPct val="200000"/>
              </a:lnSpc>
              <a:buFont typeface="Arial" panose="020B0604020202020204" pitchFamily="34" charset="0"/>
              <a:buChar char="•"/>
            </a:pPr>
            <a:endParaRPr lang="pt-BR" altLang="pt-BR" sz="3200" b="1" dirty="0">
              <a:solidFill>
                <a:srgbClr val="7030A0"/>
              </a:solidFill>
              <a:latin typeface="Arial" charset="0"/>
              <a:cs typeface="Arial" charset="0"/>
            </a:endParaRPr>
          </a:p>
          <a:p>
            <a:pPr marL="457200" indent="-457200">
              <a:lnSpc>
                <a:spcPct val="200000"/>
              </a:lnSpc>
              <a:buFont typeface="Arial" panose="020B0604020202020204" pitchFamily="34" charset="0"/>
              <a:buChar char="•"/>
            </a:pPr>
            <a:r>
              <a:rPr lang="pt-BR" altLang="pt-BR" sz="3200" b="1" dirty="0" err="1">
                <a:solidFill>
                  <a:srgbClr val="7030A0"/>
                </a:solidFill>
                <a:latin typeface="Arial" charset="0"/>
                <a:cs typeface="Arial" charset="0"/>
              </a:rPr>
              <a:t>Neuroproteção</a:t>
            </a:r>
            <a:r>
              <a:rPr lang="pt-BR" altLang="pt-BR" sz="3200" b="1" dirty="0">
                <a:solidFill>
                  <a:srgbClr val="7030A0"/>
                </a:solidFill>
                <a:latin typeface="Arial" charset="0"/>
                <a:cs typeface="Arial" charset="0"/>
              </a:rPr>
              <a:t> fetal quando da antecipação do parto prematuro em menores de 32 semanas de IG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4988" y="539750"/>
            <a:ext cx="9217025" cy="5756275"/>
          </a:xfrm>
          <a:prstGeom prst="rect">
            <a:avLst/>
          </a:prstGeom>
          <a:noFill/>
        </p:spPr>
        <p:txBody>
          <a:bodyPr>
            <a:spAutoFit/>
          </a:bodyPr>
          <a:lstStyle/>
          <a:p>
            <a:pPr>
              <a:defRPr/>
            </a:pPr>
            <a:r>
              <a:rPr lang="pt-BR" sz="3200" b="1" dirty="0">
                <a:solidFill>
                  <a:srgbClr val="7030A0"/>
                </a:solidFill>
                <a:latin typeface="Arial" panose="020B0604020202020204" pitchFamily="34" charset="0"/>
                <a:cs typeface="Arial" panose="020B0604020202020204" pitchFamily="34" charset="0"/>
              </a:rPr>
              <a:t>Reanimação Neonatal </a:t>
            </a:r>
          </a:p>
          <a:p>
            <a:pPr>
              <a:defRPr/>
            </a:pPr>
            <a:endParaRPr lang="pt-BR" b="1" dirty="0">
              <a:solidFill>
                <a:srgbClr val="7030A0"/>
              </a:solidFill>
              <a:latin typeface="Arial" panose="020B0604020202020204" pitchFamily="34" charset="0"/>
              <a:cs typeface="Arial" panose="020B0604020202020204" pitchFamily="34" charset="0"/>
            </a:endParaRPr>
          </a:p>
          <a:p>
            <a:pPr>
              <a:defRPr/>
            </a:pPr>
            <a:endParaRPr lang="pt-BR" b="1" dirty="0">
              <a:solidFill>
                <a:srgbClr val="7030A0"/>
              </a:solidFill>
              <a:latin typeface="Arial" panose="020B0604020202020204" pitchFamily="34" charset="0"/>
              <a:cs typeface="Arial" panose="020B0604020202020204" pitchFamily="34" charset="0"/>
            </a:endParaRPr>
          </a:p>
          <a:p>
            <a:pPr marL="457200" indent="-457200">
              <a:lnSpc>
                <a:spcPct val="200000"/>
              </a:lnSpc>
              <a:buFontTx/>
              <a:buAutoNum type="arabicParenR"/>
              <a:defRPr/>
            </a:pPr>
            <a:r>
              <a:rPr lang="pt-BR" b="1" dirty="0">
                <a:solidFill>
                  <a:srgbClr val="7030A0"/>
                </a:solidFill>
                <a:latin typeface="Arial" panose="020B0604020202020204" pitchFamily="34" charset="0"/>
                <a:cs typeface="Arial" panose="020B0604020202020204" pitchFamily="34" charset="0"/>
              </a:rPr>
              <a:t>Evitar hipotermia (touca, saco plástico, colchão térmico)</a:t>
            </a:r>
          </a:p>
          <a:p>
            <a:pPr marL="457200" indent="-457200">
              <a:lnSpc>
                <a:spcPct val="200000"/>
              </a:lnSpc>
              <a:buFontTx/>
              <a:buAutoNum type="arabicParenR"/>
              <a:defRPr/>
            </a:pPr>
            <a:r>
              <a:rPr lang="pt-BR" b="1" dirty="0">
                <a:solidFill>
                  <a:srgbClr val="7030A0"/>
                </a:solidFill>
                <a:latin typeface="Arial" panose="020B0604020202020204" pitchFamily="34" charset="0"/>
                <a:cs typeface="Arial" panose="020B0604020202020204" pitchFamily="34" charset="0"/>
              </a:rPr>
              <a:t>Ventilação com VM com peça T - pressão inspiratória e expiratória positivas; uso de CPAP</a:t>
            </a:r>
          </a:p>
          <a:p>
            <a:pPr marL="457200" indent="-457200">
              <a:lnSpc>
                <a:spcPct val="200000"/>
              </a:lnSpc>
              <a:buFontTx/>
              <a:buAutoNum type="arabicParenR"/>
              <a:defRPr/>
            </a:pPr>
            <a:r>
              <a:rPr lang="pt-BR" b="1" dirty="0">
                <a:solidFill>
                  <a:srgbClr val="7030A0"/>
                </a:solidFill>
                <a:latin typeface="Arial" panose="020B0604020202020204" pitchFamily="34" charset="0"/>
                <a:cs typeface="Arial" panose="020B0604020202020204" pitchFamily="34" charset="0"/>
              </a:rPr>
              <a:t>Quando a intubação for indicada, deve ser realizada pelo pediatra MAIS EXPERIENTE  e &lt;1000 g pelo assistente de plantão (preferencial de cânula com ejetor lateral)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3550" y="333375"/>
            <a:ext cx="9359900" cy="5508625"/>
          </a:xfrm>
          <a:prstGeom prst="rect">
            <a:avLst/>
          </a:prstGeom>
          <a:noFill/>
        </p:spPr>
        <p:txBody>
          <a:bodyPr>
            <a:spAutoFit/>
          </a:bodyPr>
          <a:lstStyle/>
          <a:p>
            <a:pPr>
              <a:lnSpc>
                <a:spcPct val="200000"/>
              </a:lnSpc>
              <a:defRPr/>
            </a:pPr>
            <a:r>
              <a:rPr lang="pt-BR" sz="3200" b="1" dirty="0">
                <a:solidFill>
                  <a:srgbClr val="7030A0"/>
                </a:solidFill>
                <a:latin typeface="Arial" panose="020B0604020202020204" pitchFamily="34" charset="0"/>
                <a:cs typeface="Arial" panose="020B0604020202020204" pitchFamily="34" charset="0"/>
              </a:rPr>
              <a:t>Transporte</a:t>
            </a:r>
          </a:p>
          <a:p>
            <a:pPr>
              <a:lnSpc>
                <a:spcPct val="200000"/>
              </a:lnSpc>
              <a:defRPr/>
            </a:pPr>
            <a:endParaRPr lang="pt-BR" b="1" dirty="0">
              <a:solidFill>
                <a:srgbClr val="7030A0"/>
              </a:solidFill>
              <a:latin typeface="Arial" panose="020B0604020202020204" pitchFamily="34" charset="0"/>
              <a:cs typeface="Arial" panose="020B0604020202020204" pitchFamily="34" charset="0"/>
            </a:endParaRPr>
          </a:p>
          <a:p>
            <a:pPr marL="457200" indent="-457200">
              <a:lnSpc>
                <a:spcPct val="200000"/>
              </a:lnSpc>
              <a:buFontTx/>
              <a:buAutoNum type="arabicParenR"/>
              <a:defRPr/>
            </a:pPr>
            <a:r>
              <a:rPr lang="pt-BR" b="1" dirty="0">
                <a:solidFill>
                  <a:srgbClr val="7030A0"/>
                </a:solidFill>
                <a:latin typeface="Arial" panose="020B0604020202020204" pitchFamily="34" charset="0"/>
                <a:cs typeface="Arial" panose="020B0604020202020204" pitchFamily="34" charset="0"/>
              </a:rPr>
              <a:t>Evitar hipotermia – incubadora de transporte previamente aquecida</a:t>
            </a:r>
          </a:p>
          <a:p>
            <a:pPr marL="457200" indent="-457200">
              <a:lnSpc>
                <a:spcPct val="200000"/>
              </a:lnSpc>
              <a:buFontTx/>
              <a:buAutoNum type="arabicParenR"/>
              <a:defRPr/>
            </a:pPr>
            <a:r>
              <a:rPr lang="pt-BR" b="1" dirty="0">
                <a:solidFill>
                  <a:srgbClr val="7030A0"/>
                </a:solidFill>
                <a:latin typeface="Arial" panose="020B0604020202020204" pitchFamily="34" charset="0"/>
                <a:cs typeface="Arial" panose="020B0604020202020204" pitchFamily="34" charset="0"/>
              </a:rPr>
              <a:t>Transportar com ventilador de transporte que permita o uso de menores concentrações de oxigênio e pode manter a incubadora fechada.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0525" y="333375"/>
            <a:ext cx="9648825" cy="6370638"/>
          </a:xfrm>
          <a:prstGeom prst="rect">
            <a:avLst/>
          </a:prstGeom>
          <a:noFill/>
        </p:spPr>
        <p:txBody>
          <a:bodyPr>
            <a:spAutoFit/>
          </a:bodyPr>
          <a:lstStyle/>
          <a:p>
            <a:pPr>
              <a:lnSpc>
                <a:spcPct val="150000"/>
              </a:lnSpc>
              <a:defRPr/>
            </a:pPr>
            <a:r>
              <a:rPr lang="pt-BR" sz="3200" b="1" dirty="0">
                <a:solidFill>
                  <a:srgbClr val="7030A0"/>
                </a:solidFill>
                <a:latin typeface="Arial" panose="020B0604020202020204" pitchFamily="34" charset="0"/>
                <a:cs typeface="Arial" panose="020B0604020202020204" pitchFamily="34" charset="0"/>
              </a:rPr>
              <a:t>UTIN</a:t>
            </a:r>
          </a:p>
          <a:p>
            <a:pPr marL="342900" indent="-342900">
              <a:lnSpc>
                <a:spcPct val="150000"/>
              </a:lnSpc>
              <a:buFont typeface="Arial" panose="020B0604020202020204" pitchFamily="34" charset="0"/>
              <a:buChar char="•"/>
              <a:defRPr/>
            </a:pPr>
            <a:endParaRPr lang="pt-BR" b="1" dirty="0">
              <a:solidFill>
                <a:srgbClr val="7030A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IOT dos &lt; 30sem e/ou &lt; 1500g: por staff experiente</a:t>
            </a:r>
            <a:br>
              <a:rPr lang="pt-BR" b="1" dirty="0">
                <a:solidFill>
                  <a:srgbClr val="7030A0"/>
                </a:solidFill>
                <a:latin typeface="Arial" panose="020B0604020202020204" pitchFamily="34" charset="0"/>
                <a:cs typeface="Arial" panose="020B0604020202020204" pitchFamily="34" charset="0"/>
              </a:rPr>
            </a:br>
            <a:r>
              <a:rPr lang="pt-BR" b="1" dirty="0">
                <a:solidFill>
                  <a:srgbClr val="7030A0"/>
                </a:solidFill>
                <a:latin typeface="Arial" panose="020B0604020202020204" pitchFamily="34" charset="0"/>
                <a:cs typeface="Arial" panose="020B0604020202020204" pitchFamily="34" charset="0"/>
              </a:rPr>
              <a:t>	- &lt;1000 gramas: intubação será realizada pelo assistente mais experiente as primeiras 72hs</a:t>
            </a:r>
          </a:p>
          <a:p>
            <a:pPr>
              <a:lnSpc>
                <a:spcPct val="150000"/>
              </a:lnSpc>
              <a:defRPr/>
            </a:pPr>
            <a:r>
              <a:rPr lang="pt-BR" b="1" dirty="0">
                <a:solidFill>
                  <a:srgbClr val="7030A0"/>
                </a:solidFill>
                <a:latin typeface="Arial" panose="020B0604020202020204" pitchFamily="34" charset="0"/>
                <a:cs typeface="Arial" panose="020B0604020202020204" pitchFamily="34" charset="0"/>
              </a:rPr>
              <a:t>	- 1001 gramas até 1500g intubação por R4 , preceptor ou assistente nas primeiras 72HV</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Prevenir hipotermia ( &lt; 36.5</a:t>
            </a:r>
            <a:r>
              <a:rPr lang="pt-BR" b="1" baseline="30000" dirty="0">
                <a:solidFill>
                  <a:srgbClr val="7030A0"/>
                </a:solidFill>
                <a:latin typeface="Arial" panose="020B0604020202020204" pitchFamily="34" charset="0"/>
                <a:cs typeface="Arial" panose="020B0604020202020204" pitchFamily="34" charset="0"/>
              </a:rPr>
              <a:t>o</a:t>
            </a:r>
            <a:r>
              <a:rPr lang="pt-BR" b="1" dirty="0">
                <a:solidFill>
                  <a:srgbClr val="7030A0"/>
                </a:solidFill>
                <a:latin typeface="Arial" panose="020B0604020202020204" pitchFamily="34" charset="0"/>
                <a:cs typeface="Arial" panose="020B0604020202020204" pitchFamily="34" charset="0"/>
              </a:rPr>
              <a:t> C) e hipertermia ( &gt; 38</a:t>
            </a:r>
            <a:r>
              <a:rPr lang="pt-BR" b="1" baseline="30000" dirty="0">
                <a:solidFill>
                  <a:srgbClr val="7030A0"/>
                </a:solidFill>
                <a:latin typeface="Arial" panose="020B0604020202020204" pitchFamily="34" charset="0"/>
                <a:cs typeface="Arial" panose="020B0604020202020204" pitchFamily="34" charset="0"/>
              </a:rPr>
              <a:t>o</a:t>
            </a:r>
            <a:r>
              <a:rPr lang="pt-BR" b="1" dirty="0">
                <a:solidFill>
                  <a:srgbClr val="7030A0"/>
                </a:solidFill>
                <a:latin typeface="Arial" panose="020B0604020202020204" pitchFamily="34" charset="0"/>
                <a:cs typeface="Arial" panose="020B0604020202020204" pitchFamily="34" charset="0"/>
              </a:rPr>
              <a:t>C)</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Prevenir hipocapnia ( pCO</a:t>
            </a:r>
            <a:r>
              <a:rPr lang="pt-BR" b="1" baseline="-25000" dirty="0">
                <a:solidFill>
                  <a:srgbClr val="7030A0"/>
                </a:solidFill>
                <a:latin typeface="Arial" panose="020B0604020202020204" pitchFamily="34" charset="0"/>
                <a:cs typeface="Arial" panose="020B0604020202020204" pitchFamily="34" charset="0"/>
              </a:rPr>
              <a:t>2 </a:t>
            </a:r>
            <a:r>
              <a:rPr lang="pt-BR" b="1" dirty="0">
                <a:solidFill>
                  <a:srgbClr val="7030A0"/>
                </a:solidFill>
                <a:latin typeface="Arial" panose="020B0604020202020204" pitchFamily="34" charset="0"/>
                <a:cs typeface="Arial" panose="020B0604020202020204" pitchFamily="34" charset="0"/>
              </a:rPr>
              <a:t>&lt; 35 mm Hg)</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Se surfactante indicado não demorar mais que 2 horas.</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PAM não ficar com valor menor que IG por mais que 1 hora.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0525" y="501650"/>
            <a:ext cx="9432925" cy="5816600"/>
          </a:xfrm>
          <a:prstGeom prst="rect">
            <a:avLst/>
          </a:prstGeom>
        </p:spPr>
        <p:txBody>
          <a:bodyPr>
            <a:spAutoFit/>
          </a:bodyPr>
          <a:lstStyle/>
          <a:p>
            <a:pPr>
              <a:lnSpc>
                <a:spcPct val="150000"/>
              </a:lnSpc>
              <a:defRPr/>
            </a:pPr>
            <a:r>
              <a:rPr lang="pt-BR"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Manipulação Mínima</a:t>
            </a:r>
          </a:p>
          <a:p>
            <a:pPr>
              <a:lnSpc>
                <a:spcPct val="150000"/>
              </a:lnSpc>
              <a:defRPr/>
            </a:pPr>
            <a:endParaRPr lang="pt-BR"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Se evidência de hipovolemia 10 ml/kg em 30 minutos</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Evitar uso de bicarbonato</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VM sincronizada com alvo de saturação 91-95%</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Não realizar fisioterapia na 1 semana de vida</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RN &lt; 1000  gramas ou menor que 1500 gramas com instabilidade administrar plaquetas se contagem menor de 100.000 na primeira semana de vida.</a:t>
            </a:r>
          </a:p>
          <a:p>
            <a:pPr marL="342900" indent="-342900">
              <a:lnSpc>
                <a:spcPct val="150000"/>
              </a:lnSpc>
              <a:buFont typeface="Arial" panose="020B0604020202020204" pitchFamily="34" charset="0"/>
              <a:buChar char="•"/>
              <a:defRPr/>
            </a:pPr>
            <a:endParaRPr lang="pt-BR" b="1" dirty="0">
              <a:solidFill>
                <a:srgbClr val="7030A0"/>
              </a:solidFill>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0525" y="404813"/>
            <a:ext cx="9505950" cy="5754687"/>
          </a:xfrm>
          <a:prstGeom prst="rect">
            <a:avLst/>
          </a:prstGeom>
        </p:spPr>
        <p:txBody>
          <a:bodyPr>
            <a:spAutoFit/>
          </a:bodyPr>
          <a:lstStyle/>
          <a:p>
            <a:pPr>
              <a:defRPr/>
            </a:pPr>
            <a:r>
              <a:rPr lang="pt-BR"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Manipulação Mínima</a:t>
            </a:r>
          </a:p>
          <a:p>
            <a:pPr>
              <a:defRPr/>
            </a:pPr>
            <a:endParaRPr lang="pt-BR" sz="2000" b="1" u="sng" dirty="0">
              <a:solidFill>
                <a:srgbClr val="7030A0"/>
              </a:solidFill>
              <a:effectLst>
                <a:outerShdw blurRad="38100" dist="38100" dir="2700000" algn="tl">
                  <a:srgbClr val="000000">
                    <a:alpha val="43137"/>
                  </a:srgbClr>
                </a:outerShdw>
              </a:effectLst>
            </a:endParaRPr>
          </a:p>
          <a:p>
            <a:pPr>
              <a:defRPr/>
            </a:pPr>
            <a:endParaRPr lang="pt-BR" sz="2000" b="1" dirty="0">
              <a:solidFill>
                <a:srgbClr val="7030A0"/>
              </a:solidFill>
            </a:endParaRPr>
          </a:p>
          <a:p>
            <a:pPr marL="342900" indent="-342900">
              <a:lnSpc>
                <a:spcPct val="15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Cateterização de artéria e veia umbilical está indicada para todos </a:t>
            </a:r>
          </a:p>
          <a:p>
            <a:pPr>
              <a:lnSpc>
                <a:spcPct val="150000"/>
              </a:lnSpc>
              <a:defRPr/>
            </a:pPr>
            <a:r>
              <a:rPr lang="pt-BR" sz="2000" b="1" dirty="0">
                <a:solidFill>
                  <a:srgbClr val="7030A0"/>
                </a:solidFill>
                <a:latin typeface="Arial" panose="020B0604020202020204" pitchFamily="34" charset="0"/>
                <a:cs typeface="Arial" panose="020B0604020202020204" pitchFamily="34" charset="0"/>
              </a:rPr>
              <a:t>RN &lt; 1000 gramas</a:t>
            </a:r>
          </a:p>
          <a:p>
            <a:pPr marL="342900" indent="-342900">
              <a:lnSpc>
                <a:spcPct val="15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Considerar cateterização em RN &gt; 1000 gramas de acordo com quadro clinico e condições de acesso venoso.</a:t>
            </a:r>
          </a:p>
          <a:p>
            <a:pPr marL="342900" indent="-342900">
              <a:lnSpc>
                <a:spcPct val="15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RN &lt; 1000 gramas o procedimento de cateterização será realizado pelo assistente com ajuda dos residentes.</a:t>
            </a:r>
          </a:p>
          <a:p>
            <a:pPr marL="342900" indent="-342900">
              <a:lnSpc>
                <a:spcPct val="15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RN 1001 g e 1500 gramas cateterização obedecerá as normas de procedimentos do serviço sempre supervisionado por assistente.</a:t>
            </a:r>
          </a:p>
          <a:p>
            <a:pPr marL="342900" indent="-342900">
              <a:lnSpc>
                <a:spcPct val="15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RN com catéter umbilical em boas condições , a passagem de PICC será programada após o 3º dia de vida  a critério do assistente.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0525" y="115888"/>
            <a:ext cx="9505950" cy="6432550"/>
          </a:xfrm>
          <a:prstGeom prst="rect">
            <a:avLst/>
          </a:prstGeom>
        </p:spPr>
        <p:txBody>
          <a:bodyPr>
            <a:spAutoFit/>
          </a:bodyPr>
          <a:lstStyle/>
          <a:p>
            <a:pPr>
              <a:defRPr/>
            </a:pPr>
            <a:r>
              <a:rPr lang="pt-BR" sz="2000" b="1" dirty="0">
                <a:solidFill>
                  <a:srgbClr val="7030A0"/>
                </a:solidFill>
                <a:latin typeface="Arial" panose="020B0604020202020204" pitchFamily="34" charset="0"/>
                <a:cs typeface="Arial" panose="020B0604020202020204" pitchFamily="34" charset="0"/>
              </a:rPr>
              <a:t> </a:t>
            </a:r>
          </a:p>
          <a:p>
            <a:pPr>
              <a:defRPr/>
            </a:pPr>
            <a:r>
              <a:rPr lang="pt-BR" sz="28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Manipulação Mínima</a:t>
            </a:r>
          </a:p>
          <a:p>
            <a:pPr>
              <a:defRPr/>
            </a:pPr>
            <a:endParaRPr lang="pt-BR" sz="2000" b="1" dirty="0">
              <a:solidFill>
                <a:srgbClr val="7030A0"/>
              </a:solidFill>
              <a:latin typeface="Arial" panose="020B0604020202020204" pitchFamily="34" charset="0"/>
              <a:cs typeface="Arial" panose="020B0604020202020204" pitchFamily="34" charset="0"/>
            </a:endParaRPr>
          </a:p>
          <a:p>
            <a:pPr>
              <a:defRPr/>
            </a:pPr>
            <a:endParaRPr lang="pt-BR" sz="2000" b="1" dirty="0">
              <a:solidFill>
                <a:srgbClr val="7030A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Cuidados e manuseio do RN baseados no ritmo de sono do RN</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Diminuir exposição a luz</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Utilizar sistemas de aspiração fechados</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Diminuir barulhos na unidade ( volume dos alarmes, não colocar objetos na incubadora, cuidado ao abrir e fechar porta da incubadora a fim de evitar sobressaltos do RN)</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Desligar celulares dentro da unidade</a:t>
            </a:r>
          </a:p>
          <a:p>
            <a:pPr marL="342900" indent="-342900">
              <a:lnSpc>
                <a:spcPct val="150000"/>
              </a:lnSpc>
              <a:buFont typeface="Arial" panose="020B0604020202020204" pitchFamily="34" charset="0"/>
              <a:buChar char="•"/>
              <a:defRPr/>
            </a:pPr>
            <a:r>
              <a:rPr lang="pt-BR" b="1" dirty="0">
                <a:solidFill>
                  <a:srgbClr val="7030A0"/>
                </a:solidFill>
                <a:latin typeface="Arial" panose="020B0604020202020204" pitchFamily="34" charset="0"/>
                <a:cs typeface="Arial" panose="020B0604020202020204" pitchFamily="34" charset="0"/>
              </a:rPr>
              <a:t>Discussão de casos fora da unidade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0525" y="103188"/>
            <a:ext cx="9505950" cy="6494462"/>
          </a:xfrm>
          <a:prstGeom prst="rect">
            <a:avLst/>
          </a:prstGeom>
        </p:spPr>
        <p:txBody>
          <a:bodyPr>
            <a:spAutoFit/>
          </a:bodyPr>
          <a:lstStyle/>
          <a:p>
            <a:pPr>
              <a:lnSpc>
                <a:spcPct val="200000"/>
              </a:lnSpc>
              <a:defRPr/>
            </a:pPr>
            <a:r>
              <a:rPr lang="pt-BR" sz="2800" b="1" dirty="0">
                <a:solidFill>
                  <a:srgbClr val="7030A0"/>
                </a:solidFill>
                <a:latin typeface="Arial" panose="020B0604020202020204" pitchFamily="34" charset="0"/>
                <a:cs typeface="Arial" panose="020B0604020202020204" pitchFamily="34" charset="0"/>
              </a:rPr>
              <a:t>Manipulação Mínima</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Conciliar avaliação médica do RN e os cuidados de enfermagem </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Prevenção de dor: glicose e chupetas</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Não pesar RN &lt; 30 semanas nos primeiros 3 dias de vida sem solicitação médica.</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Não pesar RN &lt; 27 semanas nos primeiros 7 dias de vida sem solicitação médica.</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Realizar medidas do RN ( PC e Estatura) pelo assistente em sala de parto.</a:t>
            </a:r>
          </a:p>
          <a:p>
            <a:pPr marL="342900" indent="-342900">
              <a:lnSpc>
                <a:spcPct val="200000"/>
              </a:lnSpc>
              <a:buFont typeface="Arial" panose="020B0604020202020204" pitchFamily="34" charset="0"/>
              <a:buChar char="•"/>
              <a:defRPr/>
            </a:pPr>
            <a:r>
              <a:rPr lang="pt-BR" sz="2000" b="1" dirty="0">
                <a:solidFill>
                  <a:srgbClr val="7030A0"/>
                </a:solidFill>
                <a:latin typeface="Arial" panose="020B0604020202020204" pitchFamily="34" charset="0"/>
                <a:cs typeface="Arial" panose="020B0604020202020204" pitchFamily="34" charset="0"/>
              </a:rPr>
              <a:t>Realizar o primeiro exame a partir de  24 horas de vida por médico treinado.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863725"/>
            <a:ext cx="9561513"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Retângulo 1"/>
          <p:cNvSpPr>
            <a:spLocks noChangeArrowheads="1"/>
          </p:cNvSpPr>
          <p:nvPr/>
        </p:nvSpPr>
        <p:spPr bwMode="auto">
          <a:xfrm>
            <a:off x="406400" y="327025"/>
            <a:ext cx="95615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pt-BR" b="1" dirty="0" smtClean="0">
                <a:solidFill>
                  <a:schemeClr val="accent5">
                    <a:lumMod val="75000"/>
                  </a:schemeClr>
                </a:solidFill>
                <a:latin typeface="Arial" panose="020B0604020202020204" pitchFamily="34" charset="0"/>
                <a:cs typeface="Arial" panose="020B0604020202020204" pitchFamily="34" charset="0"/>
              </a:rPr>
              <a:t>Dados do Centers for Disease Control and Prevention</a:t>
            </a:r>
          </a:p>
          <a:p>
            <a:pPr>
              <a:defRPr/>
            </a:pPr>
            <a:endParaRPr lang="pt-BR" b="1" dirty="0" smtClean="0">
              <a:solidFill>
                <a:schemeClr val="accent5">
                  <a:lumMod val="75000"/>
                </a:schemeClr>
              </a:solidFill>
              <a:latin typeface="Arial" panose="020B0604020202020204" pitchFamily="34" charset="0"/>
              <a:cs typeface="Arial" panose="020B0604020202020204" pitchFamily="34" charset="0"/>
            </a:endParaRPr>
          </a:p>
          <a:p>
            <a:pPr>
              <a:defRPr/>
            </a:pPr>
            <a:r>
              <a:rPr lang="en-US" sz="2000" b="1" dirty="0" smtClean="0">
                <a:solidFill>
                  <a:schemeClr val="accent5">
                    <a:lumMod val="75000"/>
                  </a:schemeClr>
                </a:solidFill>
                <a:latin typeface="Arial" panose="020B0604020202020204" pitchFamily="34" charset="0"/>
                <a:cs typeface="Arial" panose="020B0604020202020204" pitchFamily="34" charset="0"/>
              </a:rPr>
              <a:t>Hamilton BE, </a:t>
            </a:r>
            <a:r>
              <a:rPr lang="en-US" sz="2000" b="1" dirty="0" err="1" smtClean="0">
                <a:solidFill>
                  <a:schemeClr val="accent5">
                    <a:lumMod val="75000"/>
                  </a:schemeClr>
                </a:solidFill>
                <a:latin typeface="Arial" panose="020B0604020202020204" pitchFamily="34" charset="0"/>
                <a:cs typeface="Arial" panose="020B0604020202020204" pitchFamily="34" charset="0"/>
              </a:rPr>
              <a:t>Hoyert</a:t>
            </a:r>
            <a:r>
              <a:rPr lang="en-US" sz="2000" b="1" dirty="0" smtClean="0">
                <a:solidFill>
                  <a:schemeClr val="accent5">
                    <a:lumMod val="75000"/>
                  </a:schemeClr>
                </a:solidFill>
                <a:latin typeface="Arial" panose="020B0604020202020204" pitchFamily="34" charset="0"/>
                <a:cs typeface="Arial" panose="020B0604020202020204" pitchFamily="34" charset="0"/>
              </a:rPr>
              <a:t> DL, Martin JA, </a:t>
            </a:r>
            <a:r>
              <a:rPr lang="en-US" sz="2000" b="1" dirty="0" err="1" smtClean="0">
                <a:solidFill>
                  <a:schemeClr val="accent5">
                    <a:lumMod val="75000"/>
                  </a:schemeClr>
                </a:solidFill>
                <a:latin typeface="Arial" panose="020B0604020202020204" pitchFamily="34" charset="0"/>
                <a:cs typeface="Arial" panose="020B0604020202020204" pitchFamily="34" charset="0"/>
              </a:rPr>
              <a:t>Strobino</a:t>
            </a:r>
            <a:r>
              <a:rPr lang="en-US" sz="2000" b="1" dirty="0" smtClean="0">
                <a:solidFill>
                  <a:schemeClr val="accent5">
                    <a:lumMod val="75000"/>
                  </a:schemeClr>
                </a:solidFill>
                <a:latin typeface="Arial" panose="020B0604020202020204" pitchFamily="34" charset="0"/>
                <a:cs typeface="Arial" panose="020B0604020202020204" pitchFamily="34" charset="0"/>
              </a:rPr>
              <a:t> DM, </a:t>
            </a:r>
            <a:r>
              <a:rPr lang="en-US" sz="2000" b="1" dirty="0" err="1" smtClean="0">
                <a:solidFill>
                  <a:schemeClr val="accent5">
                    <a:lumMod val="75000"/>
                  </a:schemeClr>
                </a:solidFill>
                <a:latin typeface="Arial" panose="020B0604020202020204" pitchFamily="34" charset="0"/>
                <a:cs typeface="Arial" panose="020B0604020202020204" pitchFamily="34" charset="0"/>
              </a:rPr>
              <a:t>Guyer</a:t>
            </a:r>
            <a:r>
              <a:rPr lang="en-US" sz="2000" b="1" dirty="0" smtClean="0">
                <a:solidFill>
                  <a:schemeClr val="accent5">
                    <a:lumMod val="75000"/>
                  </a:schemeClr>
                </a:solidFill>
                <a:latin typeface="Arial" panose="020B0604020202020204" pitchFamily="34" charset="0"/>
                <a:cs typeface="Arial" panose="020B0604020202020204" pitchFamily="34" charset="0"/>
              </a:rPr>
              <a:t> B. Annual summary of vital statistics: 2010–2011. Pediatrics. 2013; 131(3):548–58. </a:t>
            </a:r>
            <a:endParaRPr lang="pt-BR" altLang="pt-BR" sz="20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9220" name="CaixaDeTexto 1"/>
          <p:cNvSpPr txBox="1">
            <a:spLocks noChangeArrowheads="1"/>
          </p:cNvSpPr>
          <p:nvPr/>
        </p:nvSpPr>
        <p:spPr bwMode="auto">
          <a:xfrm>
            <a:off x="7686675" y="5589588"/>
            <a:ext cx="1844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b="1">
                <a:latin typeface="Arial" charset="0"/>
                <a:cs typeface="Arial" charset="0"/>
              </a:rPr>
              <a:t>PT:  11,73%</a:t>
            </a:r>
          </a:p>
          <a:p>
            <a:r>
              <a:rPr lang="pt-BR" altLang="pt-BR" b="1">
                <a:latin typeface="Arial" charset="0"/>
                <a:cs typeface="Arial" charset="0"/>
              </a:rPr>
              <a:t>PTT: 70,5%</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88913"/>
            <a:ext cx="217328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uis Matheus-1352055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692150"/>
            <a:ext cx="25781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Mateus -mã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863" y="198438"/>
            <a:ext cx="24479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ns berçario 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1713" y="2781300"/>
            <a:ext cx="2544762"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Alexsandra-13602628g-980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3935413"/>
            <a:ext cx="236696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 descr="yasmin-13683028k-830g"/>
          <p:cNvPicPr>
            <a:picLocks noChangeAspect="1" noChangeArrowheads="1"/>
          </p:cNvPicPr>
          <p:nvPr/>
        </p:nvPicPr>
        <p:blipFill>
          <a:blip r:embed="rId7">
            <a:extLst>
              <a:ext uri="{28A0092B-C50C-407E-A947-70E740481C1C}">
                <a14:useLocalDpi xmlns:a14="http://schemas.microsoft.com/office/drawing/2010/main" val="0"/>
              </a:ext>
            </a:extLst>
          </a:blip>
          <a:srcRect l="3461" t="5998"/>
          <a:stretch>
            <a:fillRect/>
          </a:stretch>
        </p:blipFill>
        <p:spPr bwMode="auto">
          <a:xfrm>
            <a:off x="960438" y="4368800"/>
            <a:ext cx="2921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406400" y="327025"/>
            <a:ext cx="95615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pt-BR" b="1" dirty="0" smtClean="0">
                <a:solidFill>
                  <a:schemeClr val="accent5">
                    <a:lumMod val="75000"/>
                  </a:schemeClr>
                </a:solidFill>
                <a:latin typeface="Arial" panose="020B0604020202020204" pitchFamily="34" charset="0"/>
                <a:cs typeface="Arial" panose="020B0604020202020204" pitchFamily="34" charset="0"/>
              </a:rPr>
              <a:t>UNICEF BRASIL. </a:t>
            </a:r>
            <a:r>
              <a:rPr lang="en-US" altLang="pt-BR" b="1" dirty="0" err="1" smtClean="0">
                <a:solidFill>
                  <a:schemeClr val="accent5">
                    <a:lumMod val="75000"/>
                  </a:schemeClr>
                </a:solidFill>
                <a:latin typeface="Arial" panose="020B0604020202020204" pitchFamily="34" charset="0"/>
                <a:cs typeface="Arial" panose="020B0604020202020204" pitchFamily="34" charset="0"/>
              </a:rPr>
              <a:t>Pesquisa</a:t>
            </a:r>
            <a:r>
              <a:rPr lang="en-US" altLang="pt-BR" b="1" dirty="0" smtClean="0">
                <a:solidFill>
                  <a:schemeClr val="accent5">
                    <a:lumMod val="75000"/>
                  </a:schemeClr>
                </a:solidFill>
                <a:latin typeface="Arial" panose="020B0604020202020204" pitchFamily="34" charset="0"/>
                <a:cs typeface="Arial" panose="020B0604020202020204" pitchFamily="34" charset="0"/>
              </a:rPr>
              <a:t> para </a:t>
            </a:r>
            <a:r>
              <a:rPr lang="en-US" altLang="pt-BR" b="1" dirty="0" err="1" smtClean="0">
                <a:solidFill>
                  <a:schemeClr val="accent5">
                    <a:lumMod val="75000"/>
                  </a:schemeClr>
                </a:solidFill>
                <a:latin typeface="Arial" panose="020B0604020202020204" pitchFamily="34" charset="0"/>
                <a:cs typeface="Arial" panose="020B0604020202020204" pitchFamily="34" charset="0"/>
              </a:rPr>
              <a:t>estimar</a:t>
            </a:r>
            <a:r>
              <a:rPr lang="en-US" altLang="pt-BR" b="1" dirty="0" smtClean="0">
                <a:solidFill>
                  <a:schemeClr val="accent5">
                    <a:lumMod val="75000"/>
                  </a:schemeClr>
                </a:solidFill>
                <a:latin typeface="Arial" panose="020B0604020202020204" pitchFamily="34" charset="0"/>
                <a:cs typeface="Arial" panose="020B0604020202020204" pitchFamily="34" charset="0"/>
              </a:rPr>
              <a:t> a </a:t>
            </a:r>
            <a:r>
              <a:rPr lang="en-US" altLang="pt-BR" b="1" dirty="0" err="1" smtClean="0">
                <a:solidFill>
                  <a:schemeClr val="accent5">
                    <a:lumMod val="75000"/>
                  </a:schemeClr>
                </a:solidFill>
                <a:latin typeface="Arial" panose="020B0604020202020204" pitchFamily="34" charset="0"/>
                <a:cs typeface="Arial" panose="020B0604020202020204" pitchFamily="34" charset="0"/>
              </a:rPr>
              <a:t>prevalência</a:t>
            </a:r>
            <a:r>
              <a:rPr lang="en-US" altLang="pt-BR" b="1" dirty="0" smtClean="0">
                <a:solidFill>
                  <a:schemeClr val="accent5">
                    <a:lumMod val="75000"/>
                  </a:schemeClr>
                </a:solidFill>
                <a:latin typeface="Arial" panose="020B0604020202020204" pitchFamily="34" charset="0"/>
                <a:cs typeface="Arial" panose="020B0604020202020204" pitchFamily="34" charset="0"/>
              </a:rPr>
              <a:t> de </a:t>
            </a:r>
            <a:r>
              <a:rPr lang="en-US" altLang="pt-BR" b="1" dirty="0" err="1" smtClean="0">
                <a:solidFill>
                  <a:schemeClr val="accent5">
                    <a:lumMod val="75000"/>
                  </a:schemeClr>
                </a:solidFill>
                <a:latin typeface="Arial" panose="020B0604020202020204" pitchFamily="34" charset="0"/>
                <a:cs typeface="Arial" panose="020B0604020202020204" pitchFamily="34" charset="0"/>
              </a:rPr>
              <a:t>nascimento</a:t>
            </a:r>
            <a:r>
              <a:rPr lang="en-US" altLang="pt-BR" b="1" dirty="0" smtClean="0">
                <a:solidFill>
                  <a:schemeClr val="accent5">
                    <a:lumMod val="75000"/>
                  </a:schemeClr>
                </a:solidFill>
                <a:latin typeface="Arial" panose="020B0604020202020204" pitchFamily="34" charset="0"/>
                <a:cs typeface="Arial" panose="020B0604020202020204" pitchFamily="34" charset="0"/>
              </a:rPr>
              <a:t> de </a:t>
            </a:r>
            <a:r>
              <a:rPr lang="en-US" altLang="pt-BR" b="1" dirty="0" err="1" smtClean="0">
                <a:solidFill>
                  <a:schemeClr val="accent5">
                    <a:lumMod val="75000"/>
                  </a:schemeClr>
                </a:solidFill>
                <a:latin typeface="Arial" panose="020B0604020202020204" pitchFamily="34" charset="0"/>
                <a:cs typeface="Arial" panose="020B0604020202020204" pitchFamily="34" charset="0"/>
              </a:rPr>
              <a:t>prematuros</a:t>
            </a:r>
            <a:r>
              <a:rPr lang="en-US" altLang="pt-BR" b="1" dirty="0" smtClean="0">
                <a:solidFill>
                  <a:schemeClr val="accent5">
                    <a:lumMod val="75000"/>
                  </a:schemeClr>
                </a:solidFill>
                <a:latin typeface="Arial" panose="020B0604020202020204" pitchFamily="34" charset="0"/>
                <a:cs typeface="Arial" panose="020B0604020202020204" pitchFamily="34" charset="0"/>
              </a:rPr>
              <a:t> no </a:t>
            </a:r>
            <a:r>
              <a:rPr lang="en-US" altLang="pt-BR" b="1" dirty="0" err="1" smtClean="0">
                <a:solidFill>
                  <a:schemeClr val="accent5">
                    <a:lumMod val="75000"/>
                  </a:schemeClr>
                </a:solidFill>
                <a:latin typeface="Arial" panose="020B0604020202020204" pitchFamily="34" charset="0"/>
                <a:cs typeface="Arial" panose="020B0604020202020204" pitchFamily="34" charset="0"/>
              </a:rPr>
              <a:t>Brasil</a:t>
            </a:r>
            <a:endParaRPr lang="en-US" altLang="pt-BR" b="1" dirty="0" smtClean="0">
              <a:solidFill>
                <a:schemeClr val="accent5">
                  <a:lumMod val="75000"/>
                </a:schemeClr>
              </a:solidFill>
              <a:latin typeface="Arial" panose="020B0604020202020204" pitchFamily="34" charset="0"/>
              <a:cs typeface="Arial" panose="020B0604020202020204" pitchFamily="34" charset="0"/>
            </a:endParaRPr>
          </a:p>
          <a:p>
            <a:pPr>
              <a:defRPr/>
            </a:pPr>
            <a:endParaRPr lang="pt-BR" b="1" dirty="0" smtClean="0">
              <a:solidFill>
                <a:schemeClr val="accent5">
                  <a:lumMod val="75000"/>
                </a:schemeClr>
              </a:solidFill>
              <a:latin typeface="Arial" panose="020B0604020202020204" pitchFamily="34" charset="0"/>
              <a:cs typeface="Arial" panose="020B0604020202020204" pitchFamily="34" charset="0"/>
            </a:endParaRPr>
          </a:p>
          <a:p>
            <a:pPr>
              <a:defRPr/>
            </a:pPr>
            <a:r>
              <a:rPr lang="en-US" sz="2000" b="1" dirty="0" smtClean="0">
                <a:solidFill>
                  <a:schemeClr val="accent5">
                    <a:lumMod val="75000"/>
                  </a:schemeClr>
                </a:solidFill>
                <a:latin typeface="Arial" panose="020B0604020202020204" pitchFamily="34" charset="0"/>
                <a:cs typeface="Arial" panose="020B0604020202020204" pitchFamily="34" charset="0"/>
              </a:rPr>
              <a:t>Cesar </a:t>
            </a:r>
            <a:r>
              <a:rPr lang="en-US" sz="2000" b="1" dirty="0" err="1" smtClean="0">
                <a:solidFill>
                  <a:schemeClr val="accent5">
                    <a:lumMod val="75000"/>
                  </a:schemeClr>
                </a:solidFill>
                <a:latin typeface="Arial" panose="020B0604020202020204" pitchFamily="34" charset="0"/>
                <a:cs typeface="Arial" panose="020B0604020202020204" pitchFamily="34" charset="0"/>
              </a:rPr>
              <a:t>Victora</a:t>
            </a:r>
            <a:r>
              <a:rPr lang="en-US" sz="2000" b="1" dirty="0" smtClean="0">
                <a:solidFill>
                  <a:schemeClr val="accent5">
                    <a:lumMod val="75000"/>
                  </a:schemeClr>
                </a:solidFill>
                <a:latin typeface="Arial" panose="020B0604020202020204" pitchFamily="34" charset="0"/>
                <a:cs typeface="Arial" panose="020B0604020202020204" pitchFamily="34" charset="0"/>
              </a:rPr>
              <a:t>. Dados: 2000–2011. 2013. </a:t>
            </a:r>
            <a:endParaRPr lang="pt-BR" altLang="pt-BR" sz="2000" b="1" dirty="0" smtClean="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10243" name="Gráfico 2"/>
          <p:cNvGraphicFramePr>
            <a:graphicFrameLocks/>
          </p:cNvGraphicFramePr>
          <p:nvPr/>
        </p:nvGraphicFramePr>
        <p:xfrm>
          <a:off x="455613" y="2009775"/>
          <a:ext cx="9463087" cy="4464050"/>
        </p:xfrm>
        <a:graphic>
          <a:graphicData uri="http://schemas.openxmlformats.org/presentationml/2006/ole">
            <mc:AlternateContent xmlns:mc="http://schemas.openxmlformats.org/markup-compatibility/2006">
              <mc:Choice xmlns:v="urn:schemas-microsoft-com:vml" Requires="v">
                <p:oleObj spid="_x0000_s10249" r:id="rId3" imgW="9461812" imgH="4462659" progId="Excel.Chart.8">
                  <p:embed/>
                </p:oleObj>
              </mc:Choice>
              <mc:Fallback>
                <p:oleObj r:id="rId3" imgW="9461812" imgH="4462659" progId="Excel.Chart.8">
                  <p:embed/>
                  <p:pic>
                    <p:nvPicPr>
                      <p:cNvPr id="0" name="Gráfico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2009775"/>
                        <a:ext cx="94630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CaixaDeTexto 4"/>
          <p:cNvSpPr txBox="1">
            <a:spLocks noChangeArrowheads="1"/>
          </p:cNvSpPr>
          <p:nvPr/>
        </p:nvSpPr>
        <p:spPr bwMode="auto">
          <a:xfrm>
            <a:off x="2306638" y="5414963"/>
            <a:ext cx="1122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b="1"/>
              <a:t> ≠ 38%</a:t>
            </a:r>
          </a:p>
        </p:txBody>
      </p:sp>
      <p:sp>
        <p:nvSpPr>
          <p:cNvPr id="10245" name="CaixaDeTexto 5"/>
          <p:cNvSpPr txBox="1">
            <a:spLocks noChangeArrowheads="1"/>
          </p:cNvSpPr>
          <p:nvPr/>
        </p:nvSpPr>
        <p:spPr bwMode="auto">
          <a:xfrm>
            <a:off x="5461000" y="5414963"/>
            <a:ext cx="1122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b="1"/>
              <a:t> ≠ 15%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406400" y="327025"/>
            <a:ext cx="956151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pt-BR" b="1" dirty="0" err="1" smtClean="0">
                <a:solidFill>
                  <a:schemeClr val="accent5">
                    <a:lumMod val="75000"/>
                  </a:schemeClr>
                </a:solidFill>
                <a:latin typeface="Arial" panose="020B0604020202020204" pitchFamily="34" charset="0"/>
                <a:cs typeface="Arial" panose="020B0604020202020204" pitchFamily="34" charset="0"/>
              </a:rPr>
              <a:t>Nascer</a:t>
            </a:r>
            <a:r>
              <a:rPr lang="en-US" altLang="pt-BR" b="1" dirty="0" smtClean="0">
                <a:solidFill>
                  <a:schemeClr val="accent5">
                    <a:lumMod val="75000"/>
                  </a:schemeClr>
                </a:solidFill>
                <a:latin typeface="Arial" panose="020B0604020202020204" pitchFamily="34" charset="0"/>
                <a:cs typeface="Arial" panose="020B0604020202020204" pitchFamily="34" charset="0"/>
              </a:rPr>
              <a:t> no </a:t>
            </a:r>
            <a:r>
              <a:rPr lang="en-US" altLang="pt-BR" b="1" dirty="0" err="1" smtClean="0">
                <a:solidFill>
                  <a:schemeClr val="accent5">
                    <a:lumMod val="75000"/>
                  </a:schemeClr>
                </a:solidFill>
                <a:latin typeface="Arial" panose="020B0604020202020204" pitchFamily="34" charset="0"/>
                <a:cs typeface="Arial" panose="020B0604020202020204" pitchFamily="34" charset="0"/>
              </a:rPr>
              <a:t>Brasil</a:t>
            </a:r>
            <a:endParaRPr lang="en-US" altLang="pt-BR" b="1" dirty="0" smtClean="0">
              <a:solidFill>
                <a:schemeClr val="accent5">
                  <a:lumMod val="75000"/>
                </a:schemeClr>
              </a:solidFill>
              <a:latin typeface="Arial" panose="020B0604020202020204" pitchFamily="34" charset="0"/>
              <a:cs typeface="Arial" panose="020B0604020202020204" pitchFamily="34" charset="0"/>
            </a:endParaRPr>
          </a:p>
          <a:p>
            <a:pPr>
              <a:defRPr/>
            </a:pPr>
            <a:endParaRPr lang="pt-BR" b="1" dirty="0" smtClean="0">
              <a:solidFill>
                <a:schemeClr val="accent5">
                  <a:lumMod val="75000"/>
                </a:schemeClr>
              </a:solidFill>
              <a:latin typeface="Arial" panose="020B0604020202020204" pitchFamily="34" charset="0"/>
              <a:cs typeface="Arial" panose="020B0604020202020204" pitchFamily="34" charset="0"/>
            </a:endParaRPr>
          </a:p>
          <a:p>
            <a:pPr>
              <a:defRPr/>
            </a:pPr>
            <a:r>
              <a:rPr lang="en-US" sz="2000" b="1" dirty="0" smtClean="0">
                <a:solidFill>
                  <a:schemeClr val="accent5">
                    <a:lumMod val="75000"/>
                  </a:schemeClr>
                </a:solidFill>
                <a:latin typeface="Arial" panose="020B0604020202020204" pitchFamily="34" charset="0"/>
                <a:cs typeface="Arial" panose="020B0604020202020204" pitchFamily="34" charset="0"/>
              </a:rPr>
              <a:t>Lansky S et al. </a:t>
            </a:r>
            <a:r>
              <a:rPr lang="en-US" sz="2000" b="1" dirty="0" err="1">
                <a:solidFill>
                  <a:schemeClr val="accent5">
                    <a:lumMod val="75000"/>
                  </a:schemeClr>
                </a:solidFill>
                <a:latin typeface="Arial" panose="020B0604020202020204" pitchFamily="34" charset="0"/>
                <a:cs typeface="Arial" panose="020B0604020202020204" pitchFamily="34" charset="0"/>
              </a:rPr>
              <a:t>Cadernos</a:t>
            </a:r>
            <a:r>
              <a:rPr lang="en-US" sz="2000" b="1" dirty="0">
                <a:solidFill>
                  <a:schemeClr val="accent5">
                    <a:lumMod val="75000"/>
                  </a:schemeClr>
                </a:solidFill>
                <a:latin typeface="Arial" panose="020B0604020202020204" pitchFamily="34" charset="0"/>
                <a:cs typeface="Arial" panose="020B0604020202020204" pitchFamily="34" charset="0"/>
              </a:rPr>
              <a:t> de </a:t>
            </a:r>
            <a:r>
              <a:rPr lang="en-US" sz="2000" b="1" dirty="0" err="1">
                <a:solidFill>
                  <a:schemeClr val="accent5">
                    <a:lumMod val="75000"/>
                  </a:schemeClr>
                </a:solidFill>
                <a:latin typeface="Arial" panose="020B0604020202020204" pitchFamily="34" charset="0"/>
                <a:cs typeface="Arial" panose="020B0604020202020204" pitchFamily="34" charset="0"/>
              </a:rPr>
              <a:t>Saúde</a:t>
            </a:r>
            <a:r>
              <a:rPr lang="en-US" sz="2000" b="1" dirty="0">
                <a:solidFill>
                  <a:schemeClr val="accent5">
                    <a:lumMod val="75000"/>
                  </a:schemeClr>
                </a:solidFill>
                <a:latin typeface="Arial" panose="020B0604020202020204" pitchFamily="34" charset="0"/>
                <a:cs typeface="Arial" panose="020B0604020202020204" pitchFamily="34" charset="0"/>
              </a:rPr>
              <a:t> </a:t>
            </a:r>
            <a:r>
              <a:rPr lang="en-US" sz="2000" b="1" dirty="0" err="1">
                <a:solidFill>
                  <a:schemeClr val="accent5">
                    <a:lumMod val="75000"/>
                  </a:schemeClr>
                </a:solidFill>
                <a:latin typeface="Arial" panose="020B0604020202020204" pitchFamily="34" charset="0"/>
                <a:cs typeface="Arial" panose="020B0604020202020204" pitchFamily="34" charset="0"/>
              </a:rPr>
              <a:t>Pública</a:t>
            </a:r>
            <a:r>
              <a:rPr lang="en-US" sz="2000" b="1" dirty="0">
                <a:solidFill>
                  <a:schemeClr val="accent5">
                    <a:lumMod val="75000"/>
                  </a:schemeClr>
                </a:solidFill>
                <a:latin typeface="Arial" panose="020B0604020202020204" pitchFamily="34" charset="0"/>
                <a:cs typeface="Arial" panose="020B0604020202020204" pitchFamily="34" charset="0"/>
              </a:rPr>
              <a:t>. 2014. </a:t>
            </a:r>
            <a:endParaRPr lang="pt-BR" altLang="pt-BR" sz="2000" b="1" dirty="0">
              <a:solidFill>
                <a:schemeClr val="accent5">
                  <a:lumMod val="75000"/>
                </a:schemeClr>
              </a:solidFill>
              <a:latin typeface="Arial" panose="020B0604020202020204" pitchFamily="34" charset="0"/>
              <a:cs typeface="Arial" panose="020B0604020202020204" pitchFamily="34" charset="0"/>
            </a:endParaRPr>
          </a:p>
          <a:p>
            <a:pPr>
              <a:defRPr/>
            </a:pPr>
            <a:endParaRPr lang="en-US" sz="2000" b="1" dirty="0" smtClean="0">
              <a:solidFill>
                <a:schemeClr val="accent5">
                  <a:lumMod val="75000"/>
                </a:schemeClr>
              </a:solidFill>
              <a:latin typeface="Arial" panose="020B0604020202020204" pitchFamily="34" charset="0"/>
              <a:cs typeface="Arial" panose="020B0604020202020204" pitchFamily="34" charset="0"/>
            </a:endParaRPr>
          </a:p>
          <a:p>
            <a:pPr>
              <a:defRPr/>
            </a:pPr>
            <a:endParaRPr lang="en-US" sz="2000" b="1" dirty="0">
              <a:solidFill>
                <a:schemeClr val="accent5">
                  <a:lumMod val="75000"/>
                </a:schemeClr>
              </a:solidFill>
              <a:latin typeface="Arial" panose="020B0604020202020204" pitchFamily="34" charset="0"/>
              <a:cs typeface="Arial" panose="020B0604020202020204" pitchFamily="34" charset="0"/>
            </a:endParaRPr>
          </a:p>
          <a:p>
            <a:pPr>
              <a:defRPr/>
            </a:pPr>
            <a:r>
              <a:rPr lang="en-US" sz="2000" b="1" dirty="0" smtClean="0">
                <a:solidFill>
                  <a:schemeClr val="accent5">
                    <a:lumMod val="75000"/>
                  </a:schemeClr>
                </a:solidFill>
                <a:latin typeface="Arial" panose="020B0604020202020204" pitchFamily="34" charset="0"/>
                <a:cs typeface="Arial" panose="020B0604020202020204" pitchFamily="34" charset="0"/>
              </a:rPr>
              <a:t>Dados: 2011–2012</a:t>
            </a:r>
          </a:p>
          <a:p>
            <a:pPr>
              <a:defRPr/>
            </a:pPr>
            <a:endParaRPr lang="en-US" altLang="pt-BR" sz="2000" b="1" dirty="0">
              <a:solidFill>
                <a:schemeClr val="accent5">
                  <a:lumMod val="75000"/>
                </a:schemeClr>
              </a:solidFill>
              <a:latin typeface="Arial" panose="020B0604020202020204" pitchFamily="34" charset="0"/>
              <a:cs typeface="Arial" panose="020B0604020202020204" pitchFamily="34" charset="0"/>
            </a:endParaRPr>
          </a:p>
          <a:p>
            <a:pP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191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municípios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 23894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mulheres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entrevistadas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 24079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Nascidos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Vivos</a:t>
            </a:r>
            <a:endParaRPr lang="en-US" altLang="pt-BR" sz="2000" b="1" dirty="0" smtClean="0">
              <a:solidFill>
                <a:schemeClr val="accent5">
                  <a:lumMod val="75000"/>
                </a:schemeClr>
              </a:solidFill>
              <a:latin typeface="Arial" panose="020B0604020202020204" pitchFamily="34" charset="0"/>
              <a:cs typeface="Arial" panose="020B0604020202020204" pitchFamily="34" charset="0"/>
            </a:endParaRPr>
          </a:p>
          <a:p>
            <a:pPr>
              <a:defRPr/>
            </a:pPr>
            <a:endParaRPr lang="en-US" altLang="pt-BR" sz="2000" b="1" dirty="0">
              <a:solidFill>
                <a:schemeClr val="accent5">
                  <a:lumMod val="75000"/>
                </a:schemeClr>
              </a:solidFill>
              <a:latin typeface="Arial" panose="020B0604020202020204" pitchFamily="34" charset="0"/>
              <a:cs typeface="Arial" panose="020B0604020202020204" pitchFamily="34" charset="0"/>
            </a:endParaRPr>
          </a:p>
          <a:p>
            <a:pP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Taxa de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prematuridade</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11,5%,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sendo</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74% PTT</a:t>
            </a:r>
          </a:p>
          <a:p>
            <a:pPr>
              <a:defRPr/>
            </a:pPr>
            <a:endParaRPr lang="en-US" altLang="pt-BR" sz="2000" b="1" dirty="0">
              <a:solidFill>
                <a:schemeClr val="accent5">
                  <a:lumMod val="75000"/>
                </a:schemeClr>
              </a:solidFill>
              <a:latin typeface="Arial" panose="020B0604020202020204" pitchFamily="34" charset="0"/>
              <a:cs typeface="Arial" panose="020B0604020202020204" pitchFamily="34" charset="0"/>
            </a:endParaRPr>
          </a:p>
          <a:p>
            <a:pP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Taxa de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Mortalidade</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Neonatal: 11,1/1000NV,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sendo</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81,7%  no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grupo</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de RNPT</a:t>
            </a:r>
          </a:p>
          <a:p>
            <a:pPr>
              <a:defRPr/>
            </a:pPr>
            <a:endParaRPr lang="en-US" altLang="pt-BR" sz="2000" b="1" dirty="0">
              <a:solidFill>
                <a:schemeClr val="accent5">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TMN de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acordo</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com a IG</a:t>
            </a:r>
          </a:p>
          <a:p>
            <a:pPr marL="342900" indent="-342900">
              <a:buFont typeface="Arial" panose="020B0604020202020204" pitchFamily="34" charset="0"/>
              <a:buChar char="•"/>
              <a:defRPr/>
            </a:pPr>
            <a:endParaRPr lang="en-US" altLang="pt-BR" sz="2000" b="1" dirty="0" smtClean="0">
              <a:solidFill>
                <a:schemeClr val="accent5">
                  <a:lumMod val="75000"/>
                </a:schemeClr>
              </a:solidFill>
              <a:latin typeface="Arial" panose="020B0604020202020204" pitchFamily="34" charset="0"/>
              <a:cs typeface="Arial" panose="020B0604020202020204" pitchFamily="34" charset="0"/>
            </a:endParaRPr>
          </a:p>
          <a:p>
            <a:pPr marL="1085850" lvl="1" indent="-342900">
              <a:lnSpc>
                <a:spcPct val="150000"/>
              </a:lnSpc>
              <a:buFont typeface="Arial" panose="020B0604020202020204" pitchFamily="34" charset="0"/>
              <a:buChar cha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IG </a:t>
            </a:r>
            <a:r>
              <a:rPr lang="en-US" altLang="pt-BR" sz="2000" b="1" u="sng" dirty="0" smtClean="0">
                <a:solidFill>
                  <a:schemeClr val="accent5">
                    <a:lumMod val="75000"/>
                  </a:schemeClr>
                </a:solidFill>
                <a:latin typeface="Arial" panose="020B0604020202020204" pitchFamily="34" charset="0"/>
                <a:cs typeface="Arial" panose="020B0604020202020204" pitchFamily="34" charset="0"/>
              </a:rPr>
              <a:t>&gt;</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37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semanas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2,2</a:t>
            </a:r>
            <a:r>
              <a:rPr lang="en-US" altLang="pt-BR" sz="2000" b="1" dirty="0">
                <a:solidFill>
                  <a:schemeClr val="accent5">
                    <a:lumMod val="75000"/>
                  </a:schemeClr>
                </a:solidFill>
                <a:latin typeface="Arial" panose="020B0604020202020204" pitchFamily="34" charset="0"/>
                <a:cs typeface="Arial" panose="020B0604020202020204" pitchFamily="34" charset="0"/>
              </a:rPr>
              <a:t>/1000NV</a:t>
            </a:r>
          </a:p>
          <a:p>
            <a:pPr marL="1085850" lvl="1" indent="-342900">
              <a:lnSpc>
                <a:spcPct val="150000"/>
              </a:lnSpc>
              <a:buFont typeface="Arial" panose="020B0604020202020204" pitchFamily="34" charset="0"/>
              <a:buChar cha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IG 33 a 36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semanas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19,5/1000NV</a:t>
            </a:r>
          </a:p>
          <a:p>
            <a:pPr marL="1085850" lvl="1" indent="-342900">
              <a:lnSpc>
                <a:spcPct val="150000"/>
              </a:lnSpc>
              <a:buFont typeface="Arial" panose="020B0604020202020204" pitchFamily="34" charset="0"/>
              <a:buChar char="•"/>
              <a:defRPr/>
            </a:pPr>
            <a:r>
              <a:rPr lang="en-US" altLang="pt-BR" sz="2000" b="1" dirty="0" smtClean="0">
                <a:solidFill>
                  <a:schemeClr val="accent5">
                    <a:lumMod val="75000"/>
                  </a:schemeClr>
                </a:solidFill>
                <a:latin typeface="Arial" panose="020B0604020202020204" pitchFamily="34" charset="0"/>
                <a:cs typeface="Arial" panose="020B0604020202020204" pitchFamily="34" charset="0"/>
              </a:rPr>
              <a:t>IG </a:t>
            </a:r>
            <a:r>
              <a:rPr lang="en-US" altLang="pt-BR" sz="2000" b="1" u="sng" dirty="0" smtClean="0">
                <a:solidFill>
                  <a:schemeClr val="accent5">
                    <a:lumMod val="75000"/>
                  </a:schemeClr>
                </a:solidFill>
                <a:latin typeface="Arial" panose="020B0604020202020204" pitchFamily="34" charset="0"/>
                <a:cs typeface="Arial" panose="020B0604020202020204" pitchFamily="34" charset="0"/>
              </a:rPr>
              <a:t>&lt;</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32 </a:t>
            </a:r>
            <a:r>
              <a:rPr lang="en-US" altLang="pt-BR" sz="2000" b="1" dirty="0" err="1" smtClean="0">
                <a:solidFill>
                  <a:schemeClr val="accent5">
                    <a:lumMod val="75000"/>
                  </a:schemeClr>
                </a:solidFill>
                <a:latin typeface="Arial" panose="020B0604020202020204" pitchFamily="34" charset="0"/>
                <a:cs typeface="Arial" panose="020B0604020202020204" pitchFamily="34" charset="0"/>
              </a:rPr>
              <a:t>semanas</a:t>
            </a:r>
            <a:r>
              <a:rPr lang="en-US" altLang="pt-BR" sz="2000" b="1" dirty="0" smtClean="0">
                <a:solidFill>
                  <a:schemeClr val="accent5">
                    <a:lumMod val="75000"/>
                  </a:schemeClr>
                </a:solidFill>
                <a:latin typeface="Arial" panose="020B0604020202020204" pitchFamily="34" charset="0"/>
                <a:cs typeface="Arial" panose="020B0604020202020204" pitchFamily="34" charset="0"/>
              </a:rPr>
              <a:t>: 306,7</a:t>
            </a:r>
            <a:r>
              <a:rPr lang="en-US" altLang="pt-BR" sz="2000" b="1" dirty="0">
                <a:solidFill>
                  <a:schemeClr val="accent5">
                    <a:lumMod val="75000"/>
                  </a:schemeClr>
                </a:solidFill>
                <a:latin typeface="Arial" panose="020B0604020202020204" pitchFamily="34" charset="0"/>
                <a:cs typeface="Arial" panose="020B0604020202020204" pitchFamily="34" charset="0"/>
              </a:rPr>
              <a:t>/1000NV</a:t>
            </a:r>
          </a:p>
          <a:p>
            <a:pPr lvl="1" indent="0">
              <a:defRPr/>
            </a:pPr>
            <a:endParaRPr lang="en-US" altLang="pt-BR" sz="2000" b="1" dirty="0">
              <a:solidFill>
                <a:schemeClr val="accent5">
                  <a:lumMod val="75000"/>
                </a:schemeClr>
              </a:solidFill>
              <a:latin typeface="Arial" panose="020B0604020202020204" pitchFamily="34" charset="0"/>
              <a:cs typeface="Arial" panose="020B0604020202020204" pitchFamily="34" charset="0"/>
            </a:endParaRPr>
          </a:p>
          <a:p>
            <a:pPr marL="1085850" lvl="1" indent="-342900">
              <a:buFont typeface="Arial" panose="020B0604020202020204" pitchFamily="34" charset="0"/>
              <a:buChar char="•"/>
              <a:defRPr/>
            </a:pPr>
            <a:endParaRPr lang="pt-BR" altLang="pt-BR" sz="2000" b="1" dirty="0" smtClean="0">
              <a:solidFill>
                <a:schemeClr val="accent5">
                  <a:lumMod val="75000"/>
                </a:schemeClr>
              </a:solidFill>
              <a:latin typeface="Arial" panose="020B0604020202020204" pitchFamily="34" charset="0"/>
              <a:cs typeface="Arial" panose="020B0604020202020204" pitchFamily="34" charset="0"/>
            </a:endParaRPr>
          </a:p>
        </p:txBody>
      </p:sp>
      <p:sp>
        <p:nvSpPr>
          <p:cNvPr id="7" name="CaixaDeTexto 6"/>
          <p:cNvSpPr txBox="1"/>
          <p:nvPr/>
        </p:nvSpPr>
        <p:spPr>
          <a:xfrm>
            <a:off x="5864225" y="5068888"/>
            <a:ext cx="869950" cy="1200150"/>
          </a:xfrm>
          <a:prstGeom prst="rect">
            <a:avLst/>
          </a:prstGeom>
          <a:noFill/>
        </p:spPr>
        <p:txBody>
          <a:bodyPr wrap="none">
            <a:spAutoFit/>
          </a:bodyPr>
          <a:lstStyle/>
          <a:p>
            <a:pPr>
              <a:defRPr/>
            </a:pPr>
            <a:r>
              <a:rPr lang="pt-BR" b="1" dirty="0">
                <a:solidFill>
                  <a:schemeClr val="accent5">
                    <a:lumMod val="60000"/>
                    <a:lumOff val="40000"/>
                  </a:schemeClr>
                </a:solidFill>
                <a:latin typeface="Arial" panose="020B0604020202020204" pitchFamily="34" charset="0"/>
                <a:cs typeface="Arial" panose="020B0604020202020204" pitchFamily="34" charset="0"/>
              </a:rPr>
              <a:t>9x</a:t>
            </a:r>
          </a:p>
          <a:p>
            <a:pPr>
              <a:defRPr/>
            </a:pPr>
            <a:endParaRPr lang="pt-BR" b="1" dirty="0">
              <a:solidFill>
                <a:schemeClr val="accent5">
                  <a:lumMod val="60000"/>
                  <a:lumOff val="40000"/>
                </a:schemeClr>
              </a:solidFill>
              <a:latin typeface="Arial" panose="020B0604020202020204" pitchFamily="34" charset="0"/>
              <a:cs typeface="Arial" panose="020B0604020202020204" pitchFamily="34" charset="0"/>
            </a:endParaRPr>
          </a:p>
          <a:p>
            <a:pPr>
              <a:defRPr/>
            </a:pPr>
            <a:r>
              <a:rPr lang="pt-BR" b="1" dirty="0">
                <a:solidFill>
                  <a:schemeClr val="accent5">
                    <a:lumMod val="60000"/>
                    <a:lumOff val="40000"/>
                  </a:schemeClr>
                </a:solidFill>
                <a:latin typeface="Arial" panose="020B0604020202020204" pitchFamily="34" charset="0"/>
                <a:cs typeface="Arial" panose="020B0604020202020204" pitchFamily="34" charset="0"/>
              </a:rPr>
              <a:t>200x</a:t>
            </a:r>
          </a:p>
        </p:txBody>
      </p:sp>
      <p:sp>
        <p:nvSpPr>
          <p:cNvPr id="9" name="Chave direita 8"/>
          <p:cNvSpPr/>
          <p:nvPr/>
        </p:nvSpPr>
        <p:spPr>
          <a:xfrm>
            <a:off x="5648325" y="5068888"/>
            <a:ext cx="71438" cy="600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10" name="Chave direita 9"/>
          <p:cNvSpPr/>
          <p:nvPr/>
        </p:nvSpPr>
        <p:spPr>
          <a:xfrm>
            <a:off x="5648325" y="5781675"/>
            <a:ext cx="71438" cy="60007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27050" y="333375"/>
            <a:ext cx="8355013" cy="1143000"/>
          </a:xfrm>
          <a:prstGeom prst="rect">
            <a:avLst/>
          </a:prstGeom>
        </p:spPr>
        <p:txBody>
          <a:bodyPr>
            <a:normAutofit fontScale="90000" lnSpcReduction="10000"/>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fontAlgn="auto">
              <a:spcAft>
                <a:spcPts val="0"/>
              </a:spcAft>
              <a:defRPr/>
            </a:pPr>
            <a:r>
              <a:rPr lang="pt-BR" sz="4000" kern="0" dirty="0" smtClean="0">
                <a:solidFill>
                  <a:schemeClr val="accent5">
                    <a:lumMod val="75000"/>
                  </a:schemeClr>
                </a:solidFill>
                <a:ea typeface="Tahoma" pitchFamily="34" charset="0"/>
                <a:cs typeface="Tahoma" pitchFamily="34" charset="0"/>
              </a:rPr>
              <a:t>Prematuridade é um </a:t>
            </a:r>
            <a:br>
              <a:rPr lang="pt-BR" sz="4000" kern="0" dirty="0" smtClean="0">
                <a:solidFill>
                  <a:schemeClr val="accent5">
                    <a:lumMod val="75000"/>
                  </a:schemeClr>
                </a:solidFill>
                <a:ea typeface="Tahoma" pitchFamily="34" charset="0"/>
                <a:cs typeface="Tahoma" pitchFamily="34" charset="0"/>
              </a:rPr>
            </a:br>
            <a:r>
              <a:rPr lang="pt-BR" sz="4000" kern="0" dirty="0" smtClean="0">
                <a:solidFill>
                  <a:schemeClr val="accent5">
                    <a:lumMod val="75000"/>
                  </a:schemeClr>
                </a:solidFill>
                <a:ea typeface="Tahoma" pitchFamily="34" charset="0"/>
                <a:cs typeface="Tahoma" pitchFamily="34" charset="0"/>
              </a:rPr>
              <a:t>problema de saúde pública!</a:t>
            </a:r>
            <a:endParaRPr lang="pt-BR" sz="4000" dirty="0">
              <a:solidFill>
                <a:schemeClr val="accent5">
                  <a:lumMod val="75000"/>
                </a:schemeClr>
              </a:solidFill>
            </a:endParaRPr>
          </a:p>
        </p:txBody>
      </p:sp>
      <p:sp>
        <p:nvSpPr>
          <p:cNvPr id="3" name="CaixaDeTexto 2"/>
          <p:cNvSpPr txBox="1"/>
          <p:nvPr/>
        </p:nvSpPr>
        <p:spPr>
          <a:xfrm>
            <a:off x="608013" y="1684338"/>
            <a:ext cx="9331325" cy="5200650"/>
          </a:xfrm>
          <a:prstGeom prst="rect">
            <a:avLst/>
          </a:prstGeom>
          <a:noFill/>
        </p:spPr>
        <p:txBody>
          <a:bodyPr>
            <a:spAutoFit/>
          </a:bodyPr>
          <a:lstStyle/>
          <a:p>
            <a:pPr marL="342900" indent="-342900" fontAlgn="auto">
              <a:spcBef>
                <a:spcPts val="0"/>
              </a:spcBef>
              <a:spcAft>
                <a:spcPts val="0"/>
              </a:spcAft>
              <a:buFont typeface="Arial" panose="020B0604020202020204" pitchFamily="34" charset="0"/>
              <a:buChar char="•"/>
              <a:defRPr/>
            </a:pPr>
            <a:r>
              <a:rPr lang="pt-BR" sz="2200" b="1" dirty="0">
                <a:solidFill>
                  <a:schemeClr val="tx1">
                    <a:lumMod val="65000"/>
                    <a:lumOff val="35000"/>
                  </a:schemeClr>
                </a:solidFill>
                <a:latin typeface="+mn-lt"/>
              </a:rPr>
              <a:t>É a principal causa de mortalidade e morbidade neonatal;</a:t>
            </a:r>
          </a:p>
          <a:p>
            <a:pPr fontAlgn="auto">
              <a:spcBef>
                <a:spcPts val="0"/>
              </a:spcBef>
              <a:spcAft>
                <a:spcPts val="0"/>
              </a:spcAft>
              <a:defRPr/>
            </a:pPr>
            <a:r>
              <a:rPr lang="pt-BR" sz="2200" b="1" dirty="0">
                <a:solidFill>
                  <a:schemeClr val="tx1">
                    <a:lumMod val="65000"/>
                    <a:lumOff val="35000"/>
                  </a:schemeClr>
                </a:solidFill>
                <a:latin typeface="+mn-lt"/>
              </a:rPr>
              <a:t> </a:t>
            </a:r>
          </a:p>
          <a:p>
            <a:pPr marL="342900" indent="-342900" fontAlgn="auto">
              <a:spcBef>
                <a:spcPts val="0"/>
              </a:spcBef>
              <a:spcAft>
                <a:spcPts val="0"/>
              </a:spcAft>
              <a:buFont typeface="Arial" panose="020B0604020202020204" pitchFamily="34" charset="0"/>
              <a:buChar char="•"/>
              <a:defRPr/>
            </a:pPr>
            <a:r>
              <a:rPr lang="pt-BR" sz="2200" b="1" dirty="0">
                <a:solidFill>
                  <a:schemeClr val="tx1">
                    <a:lumMod val="65000"/>
                    <a:lumOff val="35000"/>
                  </a:schemeClr>
                </a:solidFill>
                <a:latin typeface="+mn-lt"/>
              </a:rPr>
              <a:t>Principais complicações: síndrome do desconforto respiratório, sepse, hemorragia intraventricular e </a:t>
            </a:r>
            <a:r>
              <a:rPr lang="pt-BR" sz="2200" b="1" dirty="0" err="1">
                <a:solidFill>
                  <a:schemeClr val="tx1">
                    <a:lumMod val="65000"/>
                    <a:lumOff val="35000"/>
                  </a:schemeClr>
                </a:solidFill>
                <a:latin typeface="+mn-lt"/>
              </a:rPr>
              <a:t>enterocolite</a:t>
            </a:r>
            <a:r>
              <a:rPr lang="pt-BR" sz="2200" b="1" dirty="0">
                <a:solidFill>
                  <a:schemeClr val="tx1">
                    <a:lumMod val="65000"/>
                    <a:lumOff val="35000"/>
                  </a:schemeClr>
                </a:solidFill>
                <a:latin typeface="+mn-lt"/>
              </a:rPr>
              <a:t> </a:t>
            </a:r>
            <a:r>
              <a:rPr lang="pt-BR" sz="2200" b="1" dirty="0" err="1">
                <a:solidFill>
                  <a:schemeClr val="tx1">
                    <a:lumMod val="65000"/>
                    <a:lumOff val="35000"/>
                  </a:schemeClr>
                </a:solidFill>
                <a:latin typeface="+mn-lt"/>
              </a:rPr>
              <a:t>necrosante</a:t>
            </a:r>
            <a:r>
              <a:rPr lang="pt-BR" sz="2200" b="1" dirty="0">
                <a:solidFill>
                  <a:schemeClr val="tx1">
                    <a:lumMod val="65000"/>
                    <a:lumOff val="35000"/>
                  </a:schemeClr>
                </a:solidFill>
                <a:latin typeface="+mn-lt"/>
              </a:rPr>
              <a:t>;</a:t>
            </a:r>
          </a:p>
          <a:p>
            <a:pPr fontAlgn="auto">
              <a:spcBef>
                <a:spcPts val="0"/>
              </a:spcBef>
              <a:spcAft>
                <a:spcPts val="0"/>
              </a:spcAft>
              <a:defRPr/>
            </a:pPr>
            <a:r>
              <a:rPr lang="pt-BR" sz="2200" b="1" dirty="0">
                <a:solidFill>
                  <a:schemeClr val="tx1">
                    <a:lumMod val="65000"/>
                    <a:lumOff val="35000"/>
                  </a:schemeClr>
                </a:solidFill>
                <a:latin typeface="+mn-lt"/>
              </a:rPr>
              <a:t> </a:t>
            </a:r>
          </a:p>
          <a:p>
            <a:pPr marL="342900" indent="-342900" fontAlgn="auto">
              <a:spcBef>
                <a:spcPts val="0"/>
              </a:spcBef>
              <a:spcAft>
                <a:spcPts val="0"/>
              </a:spcAft>
              <a:buFont typeface="Arial" panose="020B0604020202020204" pitchFamily="34" charset="0"/>
              <a:buChar char="•"/>
              <a:defRPr/>
            </a:pPr>
            <a:r>
              <a:rPr lang="pt-BR" sz="2200" b="1" dirty="0">
                <a:solidFill>
                  <a:schemeClr val="tx1">
                    <a:lumMod val="65000"/>
                    <a:lumOff val="35000"/>
                  </a:schemeClr>
                </a:solidFill>
                <a:latin typeface="+mn-lt"/>
              </a:rPr>
              <a:t>Ônus elevado para a família e para o Sistema de Saúde, privado ou público;</a:t>
            </a:r>
          </a:p>
          <a:p>
            <a:pPr fontAlgn="auto">
              <a:spcBef>
                <a:spcPts val="0"/>
              </a:spcBef>
              <a:spcAft>
                <a:spcPts val="0"/>
              </a:spcAft>
              <a:defRPr/>
            </a:pPr>
            <a:endParaRPr lang="pt-BR" sz="2200" b="1" dirty="0">
              <a:solidFill>
                <a:schemeClr val="tx1">
                  <a:lumMod val="65000"/>
                  <a:lumOff val="35000"/>
                </a:schemeClr>
              </a:solidFill>
              <a:latin typeface="+mn-lt"/>
            </a:endParaRPr>
          </a:p>
          <a:p>
            <a:pPr marL="342900" indent="-342900" fontAlgn="auto">
              <a:spcBef>
                <a:spcPts val="0"/>
              </a:spcBef>
              <a:spcAft>
                <a:spcPts val="0"/>
              </a:spcAft>
              <a:buFont typeface="Arial" panose="020B0604020202020204" pitchFamily="34" charset="0"/>
              <a:buChar char="•"/>
              <a:defRPr/>
            </a:pPr>
            <a:r>
              <a:rPr lang="pt-BR" sz="2200" b="1" dirty="0">
                <a:solidFill>
                  <a:schemeClr val="tx1">
                    <a:lumMod val="65000"/>
                    <a:lumOff val="35000"/>
                  </a:schemeClr>
                </a:solidFill>
                <a:latin typeface="+mn-lt"/>
              </a:rPr>
              <a:t>Uma parcela considerável de partos prematuros ainda é por conta de </a:t>
            </a:r>
            <a:r>
              <a:rPr lang="pt-BR" sz="2200" b="1" dirty="0" err="1">
                <a:solidFill>
                  <a:schemeClr val="tx1">
                    <a:lumMod val="65000"/>
                    <a:lumOff val="35000"/>
                  </a:schemeClr>
                </a:solidFill>
                <a:latin typeface="+mn-lt"/>
              </a:rPr>
              <a:t>iatrogenia</a:t>
            </a:r>
            <a:r>
              <a:rPr lang="pt-BR" sz="2200" b="1" dirty="0">
                <a:solidFill>
                  <a:schemeClr val="tx1">
                    <a:lumMod val="65000"/>
                    <a:lumOff val="35000"/>
                  </a:schemeClr>
                </a:solidFill>
                <a:latin typeface="+mn-lt"/>
              </a:rPr>
              <a:t>: antecipar o parto;</a:t>
            </a:r>
          </a:p>
          <a:p>
            <a:pPr marL="342900" indent="-342900" fontAlgn="auto">
              <a:spcBef>
                <a:spcPts val="0"/>
              </a:spcBef>
              <a:spcAft>
                <a:spcPts val="0"/>
              </a:spcAft>
              <a:buFont typeface="Arial" panose="020B0604020202020204" pitchFamily="34" charset="0"/>
              <a:buChar char="•"/>
              <a:defRPr/>
            </a:pPr>
            <a:endParaRPr lang="pt-BR" sz="2200" b="1" dirty="0">
              <a:solidFill>
                <a:schemeClr val="tx1">
                  <a:lumMod val="65000"/>
                  <a:lumOff val="35000"/>
                </a:schemeClr>
              </a:solidFill>
              <a:latin typeface="+mn-lt"/>
            </a:endParaRPr>
          </a:p>
          <a:p>
            <a:pPr marL="342900" indent="-342900" fontAlgn="auto">
              <a:spcBef>
                <a:spcPts val="0"/>
              </a:spcBef>
              <a:spcAft>
                <a:spcPts val="0"/>
              </a:spcAft>
              <a:buFont typeface="Arial" panose="020B0604020202020204" pitchFamily="34" charset="0"/>
              <a:buChar char="•"/>
              <a:defRPr/>
            </a:pPr>
            <a:r>
              <a:rPr lang="pt-BR" sz="2200" b="1" dirty="0">
                <a:solidFill>
                  <a:schemeClr val="tx1">
                    <a:lumMod val="65000"/>
                    <a:lumOff val="35000"/>
                  </a:schemeClr>
                </a:solidFill>
                <a:latin typeface="+mn-lt"/>
              </a:rPr>
              <a:t> A melhor UTI neonatal ainda é </a:t>
            </a:r>
            <a:r>
              <a:rPr lang="pt-BR" sz="2200" b="1" dirty="0">
                <a:solidFill>
                  <a:schemeClr val="tx1">
                    <a:lumMod val="75000"/>
                    <a:lumOff val="25000"/>
                  </a:schemeClr>
                </a:solidFill>
                <a:latin typeface="+mn-lt"/>
              </a:rPr>
              <a:t>A BARRIGA DA MÃE!</a:t>
            </a:r>
          </a:p>
          <a:p>
            <a:pPr fontAlgn="auto">
              <a:spcBef>
                <a:spcPts val="0"/>
              </a:spcBef>
              <a:spcAft>
                <a:spcPts val="0"/>
              </a:spcAft>
              <a:defRPr/>
            </a:pPr>
            <a:endParaRPr lang="pt-BR" b="1" dirty="0">
              <a:solidFill>
                <a:schemeClr val="tx1">
                  <a:lumMod val="65000"/>
                  <a:lumOff val="35000"/>
                </a:schemeClr>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66788" y="549275"/>
            <a:ext cx="5507037" cy="522288"/>
          </a:xfrm>
          <a:prstGeom prst="rect">
            <a:avLst/>
          </a:prstGeom>
          <a:noFill/>
        </p:spPr>
        <p:txBody>
          <a:bodyPr wrap="none">
            <a:spAutoFit/>
          </a:bodyPr>
          <a:lstStyle/>
          <a:p>
            <a:pPr>
              <a:defRPr/>
            </a:pPr>
            <a:r>
              <a:rPr lang="pt-BR" sz="2800" b="1" dirty="0">
                <a:solidFill>
                  <a:schemeClr val="tx1">
                    <a:lumMod val="75000"/>
                    <a:lumOff val="25000"/>
                  </a:schemeClr>
                </a:solidFill>
                <a:latin typeface="Arial" panose="020B0604020202020204" pitchFamily="34" charset="0"/>
                <a:cs typeface="Arial" panose="020B0604020202020204" pitchFamily="34" charset="0"/>
              </a:rPr>
              <a:t>CAUSAS DE PREMATURIDADE</a:t>
            </a:r>
          </a:p>
        </p:txBody>
      </p:sp>
      <p:pic>
        <p:nvPicPr>
          <p:cNvPr id="13315"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1628775"/>
            <a:ext cx="8148638"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ector de seta reta 3"/>
          <p:cNvCxnSpPr/>
          <p:nvPr/>
        </p:nvCxnSpPr>
        <p:spPr>
          <a:xfrm flipH="1">
            <a:off x="5221288" y="2692400"/>
            <a:ext cx="2586037" cy="23177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CaixaDeTexto 4"/>
          <p:cNvSpPr txBox="1"/>
          <p:nvPr/>
        </p:nvSpPr>
        <p:spPr>
          <a:xfrm>
            <a:off x="7658100" y="2276475"/>
            <a:ext cx="2309813" cy="831850"/>
          </a:xfrm>
          <a:prstGeom prst="rect">
            <a:avLst/>
          </a:prstGeom>
          <a:solidFill>
            <a:srgbClr val="FFFF00"/>
          </a:solidFill>
        </p:spPr>
        <p:txBody>
          <a:bodyPr>
            <a:spAutoFit/>
          </a:bodyPr>
          <a:lstStyle/>
          <a:p>
            <a:pPr fontAlgn="auto">
              <a:spcBef>
                <a:spcPts val="0"/>
              </a:spcBef>
              <a:spcAft>
                <a:spcPts val="0"/>
              </a:spcAft>
              <a:defRPr/>
            </a:pPr>
            <a:r>
              <a:rPr lang="pt-BR" b="1" dirty="0">
                <a:solidFill>
                  <a:srgbClr val="960000"/>
                </a:solidFill>
                <a:latin typeface="+mj-lt"/>
              </a:rPr>
              <a:t>Reprodução assistida!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323850"/>
            <a:ext cx="9013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sz="3200" b="1" dirty="0">
                <a:solidFill>
                  <a:schemeClr val="accent5">
                    <a:lumMod val="75000"/>
                  </a:schemeClr>
                </a:solidFill>
                <a:effectLst>
                  <a:outerShdw blurRad="38100" dist="38100" dir="2700000" algn="tl">
                    <a:srgbClr val="000000"/>
                  </a:outerShdw>
                </a:effectLst>
              </a:rPr>
              <a:t>EVOLUÇÃO DOS LIMITES DE VIABILIDADE </a:t>
            </a:r>
          </a:p>
        </p:txBody>
      </p:sp>
      <p:sp>
        <p:nvSpPr>
          <p:cNvPr id="14339" name="Line 3"/>
          <p:cNvSpPr>
            <a:spLocks noChangeShapeType="1"/>
          </p:cNvSpPr>
          <p:nvPr/>
        </p:nvSpPr>
        <p:spPr bwMode="auto">
          <a:xfrm rot="109816">
            <a:off x="1462088" y="2292350"/>
            <a:ext cx="5943600" cy="34290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p>
        </p:txBody>
      </p:sp>
      <p:sp>
        <p:nvSpPr>
          <p:cNvPr id="14341" name="Text Box 5"/>
          <p:cNvSpPr txBox="1">
            <a:spLocks noChangeArrowheads="1"/>
          </p:cNvSpPr>
          <p:nvPr/>
        </p:nvSpPr>
        <p:spPr bwMode="auto">
          <a:xfrm>
            <a:off x="1069975" y="1619250"/>
            <a:ext cx="10048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sz="3200" b="1">
                <a:solidFill>
                  <a:srgbClr val="FFFF00"/>
                </a:solidFill>
                <a:effectLst>
                  <a:outerShdw blurRad="38100" dist="38100" dir="2700000" algn="tl">
                    <a:srgbClr val="000000"/>
                  </a:outerShdw>
                </a:effectLst>
              </a:rPr>
              <a:t>1950</a:t>
            </a:r>
          </a:p>
        </p:txBody>
      </p:sp>
      <p:sp>
        <p:nvSpPr>
          <p:cNvPr id="14342" name="Text Box 6"/>
          <p:cNvSpPr txBox="1">
            <a:spLocks noChangeArrowheads="1"/>
          </p:cNvSpPr>
          <p:nvPr/>
        </p:nvSpPr>
        <p:spPr bwMode="auto">
          <a:xfrm>
            <a:off x="7556500" y="5592763"/>
            <a:ext cx="100488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sz="3200" b="1" dirty="0">
                <a:solidFill>
                  <a:srgbClr val="FFFF00"/>
                </a:solidFill>
                <a:effectLst>
                  <a:outerShdw blurRad="38100" dist="38100" dir="2700000" algn="tl">
                    <a:srgbClr val="000000"/>
                  </a:outerShdw>
                </a:effectLst>
              </a:rPr>
              <a:t>2017</a:t>
            </a:r>
          </a:p>
        </p:txBody>
      </p:sp>
      <p:sp>
        <p:nvSpPr>
          <p:cNvPr id="14343" name="Text Box 7"/>
          <p:cNvSpPr txBox="1">
            <a:spLocks noChangeArrowheads="1"/>
          </p:cNvSpPr>
          <p:nvPr/>
        </p:nvSpPr>
        <p:spPr bwMode="auto">
          <a:xfrm>
            <a:off x="2457450" y="1295400"/>
            <a:ext cx="3686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tx1">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rPr>
              <a:t>PESO DE NASCIMENTO</a:t>
            </a:r>
          </a:p>
        </p:txBody>
      </p:sp>
      <p:sp>
        <p:nvSpPr>
          <p:cNvPr id="14344" name="Text Box 8"/>
          <p:cNvSpPr txBox="1">
            <a:spLocks noChangeArrowheads="1"/>
          </p:cNvSpPr>
          <p:nvPr/>
        </p:nvSpPr>
        <p:spPr bwMode="auto">
          <a:xfrm>
            <a:off x="4856163" y="2286000"/>
            <a:ext cx="35687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IDADE GESTACIONAL </a:t>
            </a:r>
          </a:p>
        </p:txBody>
      </p:sp>
      <p:sp>
        <p:nvSpPr>
          <p:cNvPr id="14346" name="Text Box 10"/>
          <p:cNvSpPr txBox="1">
            <a:spLocks noChangeArrowheads="1"/>
          </p:cNvSpPr>
          <p:nvPr/>
        </p:nvSpPr>
        <p:spPr bwMode="auto">
          <a:xfrm>
            <a:off x="2076450" y="2057400"/>
            <a:ext cx="80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a:solidFill>
                  <a:srgbClr val="FFFF00"/>
                </a:solidFill>
                <a:effectLst>
                  <a:outerShdw blurRad="38100" dist="38100" dir="2700000" algn="tl">
                    <a:srgbClr val="000000"/>
                  </a:outerShdw>
                </a:effectLst>
              </a:rPr>
              <a:t>1960</a:t>
            </a:r>
          </a:p>
        </p:txBody>
      </p:sp>
      <p:sp>
        <p:nvSpPr>
          <p:cNvPr id="14347" name="Text Box 11"/>
          <p:cNvSpPr txBox="1">
            <a:spLocks noChangeArrowheads="1"/>
          </p:cNvSpPr>
          <p:nvPr/>
        </p:nvSpPr>
        <p:spPr bwMode="auto">
          <a:xfrm>
            <a:off x="3448050" y="3048000"/>
            <a:ext cx="80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a:solidFill>
                  <a:srgbClr val="FFFF00"/>
                </a:solidFill>
                <a:effectLst>
                  <a:outerShdw blurRad="38100" dist="38100" dir="2700000" algn="tl">
                    <a:srgbClr val="000000"/>
                  </a:outerShdw>
                </a:effectLst>
              </a:rPr>
              <a:t>1970</a:t>
            </a:r>
          </a:p>
        </p:txBody>
      </p:sp>
      <p:sp>
        <p:nvSpPr>
          <p:cNvPr id="14348" name="Text Box 12"/>
          <p:cNvSpPr txBox="1">
            <a:spLocks noChangeArrowheads="1"/>
          </p:cNvSpPr>
          <p:nvPr/>
        </p:nvSpPr>
        <p:spPr bwMode="auto">
          <a:xfrm>
            <a:off x="4711700" y="3810000"/>
            <a:ext cx="80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a:solidFill>
                  <a:srgbClr val="FFFF00"/>
                </a:solidFill>
                <a:effectLst>
                  <a:outerShdw blurRad="38100" dist="38100" dir="2700000" algn="tl">
                    <a:srgbClr val="000000"/>
                  </a:outerShdw>
                </a:effectLst>
              </a:rPr>
              <a:t>1980</a:t>
            </a:r>
          </a:p>
        </p:txBody>
      </p:sp>
      <p:sp>
        <p:nvSpPr>
          <p:cNvPr id="14349" name="Text Box 13"/>
          <p:cNvSpPr txBox="1">
            <a:spLocks noChangeArrowheads="1"/>
          </p:cNvSpPr>
          <p:nvPr/>
        </p:nvSpPr>
        <p:spPr bwMode="auto">
          <a:xfrm>
            <a:off x="6007100" y="4606925"/>
            <a:ext cx="800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a:solidFill>
                  <a:srgbClr val="FFFF00"/>
                </a:solidFill>
                <a:effectLst>
                  <a:outerShdw blurRad="38100" dist="38100" dir="2700000" algn="tl">
                    <a:srgbClr val="000000"/>
                  </a:outerShdw>
                </a:effectLst>
              </a:rPr>
              <a:t>1990</a:t>
            </a:r>
          </a:p>
        </p:txBody>
      </p:sp>
      <p:sp>
        <p:nvSpPr>
          <p:cNvPr id="2" name="Text Box 14"/>
          <p:cNvSpPr txBox="1">
            <a:spLocks noChangeArrowheads="1"/>
          </p:cNvSpPr>
          <p:nvPr/>
        </p:nvSpPr>
        <p:spPr bwMode="auto">
          <a:xfrm>
            <a:off x="2762250" y="2209800"/>
            <a:ext cx="10302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b="1">
                <a:solidFill>
                  <a:schemeClr val="bg1"/>
                </a:solidFill>
              </a:rPr>
              <a:t>1000 g</a:t>
            </a:r>
          </a:p>
        </p:txBody>
      </p:sp>
      <p:sp>
        <p:nvSpPr>
          <p:cNvPr id="14351" name="Text Box 15"/>
          <p:cNvSpPr txBox="1">
            <a:spLocks noChangeArrowheads="1"/>
          </p:cNvSpPr>
          <p:nvPr/>
        </p:nvSpPr>
        <p:spPr bwMode="auto">
          <a:xfrm>
            <a:off x="3752850" y="2514600"/>
            <a:ext cx="688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28 s</a:t>
            </a:r>
          </a:p>
        </p:txBody>
      </p:sp>
      <p:sp>
        <p:nvSpPr>
          <p:cNvPr id="14352" name="Text Box 16"/>
          <p:cNvSpPr txBox="1">
            <a:spLocks noChangeArrowheads="1"/>
          </p:cNvSpPr>
          <p:nvPr/>
        </p:nvSpPr>
        <p:spPr bwMode="auto">
          <a:xfrm>
            <a:off x="4254500" y="3048000"/>
            <a:ext cx="877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750 g</a:t>
            </a:r>
          </a:p>
        </p:txBody>
      </p:sp>
      <p:sp>
        <p:nvSpPr>
          <p:cNvPr id="14353" name="Text Box 17"/>
          <p:cNvSpPr txBox="1">
            <a:spLocks noChangeArrowheads="1"/>
          </p:cNvSpPr>
          <p:nvPr/>
        </p:nvSpPr>
        <p:spPr bwMode="auto">
          <a:xfrm>
            <a:off x="4973638" y="3429000"/>
            <a:ext cx="688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26 s</a:t>
            </a:r>
          </a:p>
        </p:txBody>
      </p:sp>
      <p:sp>
        <p:nvSpPr>
          <p:cNvPr id="14354" name="Text Box 18"/>
          <p:cNvSpPr txBox="1">
            <a:spLocks noChangeArrowheads="1"/>
          </p:cNvSpPr>
          <p:nvPr/>
        </p:nvSpPr>
        <p:spPr bwMode="auto">
          <a:xfrm>
            <a:off x="5429250" y="3851275"/>
            <a:ext cx="877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500 g</a:t>
            </a:r>
          </a:p>
        </p:txBody>
      </p:sp>
      <p:sp>
        <p:nvSpPr>
          <p:cNvPr id="14355" name="Text Box 19"/>
          <p:cNvSpPr txBox="1">
            <a:spLocks noChangeArrowheads="1"/>
          </p:cNvSpPr>
          <p:nvPr/>
        </p:nvSpPr>
        <p:spPr bwMode="auto">
          <a:xfrm>
            <a:off x="5888038" y="4191000"/>
            <a:ext cx="688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24 s</a:t>
            </a:r>
          </a:p>
        </p:txBody>
      </p:sp>
      <p:sp>
        <p:nvSpPr>
          <p:cNvPr id="14356" name="Text Box 20"/>
          <p:cNvSpPr txBox="1">
            <a:spLocks noChangeArrowheads="1"/>
          </p:cNvSpPr>
          <p:nvPr/>
        </p:nvSpPr>
        <p:spPr bwMode="auto">
          <a:xfrm>
            <a:off x="6724650" y="4835525"/>
            <a:ext cx="877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400 g</a:t>
            </a:r>
          </a:p>
        </p:txBody>
      </p:sp>
      <p:sp>
        <p:nvSpPr>
          <p:cNvPr id="14357" name="Text Box 21"/>
          <p:cNvSpPr txBox="1">
            <a:spLocks noChangeArrowheads="1"/>
          </p:cNvSpPr>
          <p:nvPr/>
        </p:nvSpPr>
        <p:spPr bwMode="auto">
          <a:xfrm>
            <a:off x="7412038" y="5181600"/>
            <a:ext cx="6889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chemeClr val="accent5">
                    <a:lumMod val="60000"/>
                    <a:lumOff val="40000"/>
                  </a:schemeClr>
                </a:solidFill>
                <a:effectLst>
                  <a:outerShdw blurRad="38100" dist="38100" dir="2700000" algn="tl">
                    <a:srgbClr val="000000"/>
                  </a:outerShdw>
                </a:effectLst>
              </a:rPr>
              <a:t>23 s</a:t>
            </a:r>
          </a:p>
        </p:txBody>
      </p:sp>
      <p:sp>
        <p:nvSpPr>
          <p:cNvPr id="14358" name="Text Box 22"/>
          <p:cNvSpPr txBox="1">
            <a:spLocks noChangeArrowheads="1"/>
          </p:cNvSpPr>
          <p:nvPr/>
        </p:nvSpPr>
        <p:spPr bwMode="auto">
          <a:xfrm>
            <a:off x="247650" y="5867400"/>
            <a:ext cx="29337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a:solidFill>
                  <a:srgbClr val="00FF00"/>
                </a:solidFill>
                <a:effectLst>
                  <a:outerShdw blurRad="38100" dist="38100" dir="2700000" algn="tl">
                    <a:srgbClr val="000000"/>
                  </a:outerShdw>
                </a:effectLst>
              </a:rPr>
              <a:t>PROCEDIMENTOS</a:t>
            </a:r>
          </a:p>
        </p:txBody>
      </p:sp>
      <p:sp>
        <p:nvSpPr>
          <p:cNvPr id="14359" name="Text Box 23"/>
          <p:cNvSpPr txBox="1">
            <a:spLocks noChangeArrowheads="1"/>
          </p:cNvSpPr>
          <p:nvPr/>
        </p:nvSpPr>
        <p:spPr bwMode="auto">
          <a:xfrm>
            <a:off x="892175" y="2971800"/>
            <a:ext cx="15795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rgbClr val="00FF00"/>
                </a:solidFill>
                <a:effectLst>
                  <a:outerShdw blurRad="38100" dist="38100" dir="2700000" algn="tl">
                    <a:srgbClr val="000000"/>
                  </a:outerShdw>
                </a:effectLst>
              </a:rPr>
              <a:t>UTI -NEO</a:t>
            </a:r>
          </a:p>
        </p:txBody>
      </p:sp>
      <p:sp>
        <p:nvSpPr>
          <p:cNvPr id="14360" name="Text Box 24"/>
          <p:cNvSpPr txBox="1">
            <a:spLocks noChangeArrowheads="1"/>
          </p:cNvSpPr>
          <p:nvPr/>
        </p:nvSpPr>
        <p:spPr bwMode="auto">
          <a:xfrm>
            <a:off x="2185988" y="3810000"/>
            <a:ext cx="165735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rgbClr val="00FF00"/>
                </a:solidFill>
                <a:effectLst>
                  <a:outerShdw blurRad="38100" dist="38100" dir="2700000" algn="tl">
                    <a:srgbClr val="000000"/>
                  </a:outerShdw>
                </a:effectLst>
              </a:rPr>
              <a:t>IOT + VM</a:t>
            </a:r>
          </a:p>
          <a:p>
            <a:pPr>
              <a:defRPr/>
            </a:pPr>
            <a:r>
              <a:rPr lang="pt-BR" b="1" dirty="0">
                <a:solidFill>
                  <a:srgbClr val="00FF00"/>
                </a:solidFill>
                <a:effectLst>
                  <a:outerShdw blurRad="38100" dist="38100" dir="2700000" algn="tl">
                    <a:srgbClr val="000000"/>
                  </a:outerShdw>
                </a:effectLst>
              </a:rPr>
              <a:t>CESÁREA</a:t>
            </a:r>
          </a:p>
        </p:txBody>
      </p:sp>
      <p:sp>
        <p:nvSpPr>
          <p:cNvPr id="14361" name="Text Box 25"/>
          <p:cNvSpPr txBox="1">
            <a:spLocks noChangeArrowheads="1"/>
          </p:cNvSpPr>
          <p:nvPr/>
        </p:nvSpPr>
        <p:spPr bwMode="auto">
          <a:xfrm>
            <a:off x="3067050" y="4876800"/>
            <a:ext cx="24511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rgbClr val="00FF00"/>
                </a:solidFill>
                <a:effectLst>
                  <a:outerShdw blurRad="38100" dist="38100" dir="2700000" algn="tl">
                    <a:srgbClr val="000000"/>
                  </a:outerShdw>
                </a:effectLst>
              </a:rPr>
              <a:t>SURFACTANTE</a:t>
            </a:r>
          </a:p>
        </p:txBody>
      </p:sp>
      <p:sp>
        <p:nvSpPr>
          <p:cNvPr id="14362" name="Text Box 26"/>
          <p:cNvSpPr txBox="1">
            <a:spLocks noChangeArrowheads="1"/>
          </p:cNvSpPr>
          <p:nvPr/>
        </p:nvSpPr>
        <p:spPr bwMode="auto">
          <a:xfrm>
            <a:off x="3127375" y="5222875"/>
            <a:ext cx="3409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rgbClr val="00FF00"/>
                </a:solidFill>
                <a:effectLst>
                  <a:outerShdw blurRad="38100" dist="38100" dir="2700000" algn="tl">
                    <a:srgbClr val="000000"/>
                  </a:outerShdw>
                </a:effectLst>
              </a:rPr>
              <a:t>CORTICÓIDE ANTEN.</a:t>
            </a:r>
          </a:p>
        </p:txBody>
      </p:sp>
      <p:sp>
        <p:nvSpPr>
          <p:cNvPr id="3097" name="AutoShape 27"/>
          <p:cNvSpPr>
            <a:spLocks/>
          </p:cNvSpPr>
          <p:nvPr/>
        </p:nvSpPr>
        <p:spPr bwMode="auto">
          <a:xfrm>
            <a:off x="8085138" y="3933825"/>
            <a:ext cx="647700" cy="1582738"/>
          </a:xfrm>
          <a:prstGeom prst="rightBrace">
            <a:avLst>
              <a:gd name="adj1" fmla="val 20364"/>
              <a:gd name="adj2" fmla="val 50000"/>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altLang="pt-BR"/>
          </a:p>
        </p:txBody>
      </p:sp>
      <p:sp>
        <p:nvSpPr>
          <p:cNvPr id="3098" name="Text Box 28"/>
          <p:cNvSpPr txBox="1">
            <a:spLocks noChangeArrowheads="1"/>
          </p:cNvSpPr>
          <p:nvPr/>
        </p:nvSpPr>
        <p:spPr bwMode="auto">
          <a:xfrm>
            <a:off x="8759825" y="4484688"/>
            <a:ext cx="13652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pt-BR" b="1">
                <a:solidFill>
                  <a:srgbClr val="FF0000"/>
                </a:solidFill>
                <a:latin typeface="Arial" charset="0"/>
              </a:rPr>
              <a:t>DILEMA</a:t>
            </a:r>
          </a:p>
        </p:txBody>
      </p:sp>
      <p:sp>
        <p:nvSpPr>
          <p:cNvPr id="27" name="Text Box 26"/>
          <p:cNvSpPr txBox="1">
            <a:spLocks noChangeArrowheads="1"/>
          </p:cNvSpPr>
          <p:nvPr/>
        </p:nvSpPr>
        <p:spPr bwMode="auto">
          <a:xfrm>
            <a:off x="6048375" y="5848350"/>
            <a:ext cx="750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b="1" dirty="0">
                <a:solidFill>
                  <a:srgbClr val="00FF00"/>
                </a:solidFill>
                <a:effectLst>
                  <a:outerShdw blurRad="38100" dist="38100" dir="2700000" algn="tl">
                    <a:srgbClr val="000000"/>
                  </a:outerShdw>
                </a:effectLst>
              </a:rPr>
              <a:t>VNI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59"/>
                                        </p:tgtEl>
                                        <p:attrNameLst>
                                          <p:attrName>style.visibility</p:attrName>
                                        </p:attrNameLst>
                                      </p:cBhvr>
                                      <p:to>
                                        <p:strVal val="visible"/>
                                      </p:to>
                                    </p:set>
                                    <p:anim calcmode="lin" valueType="num">
                                      <p:cBhvr additive="base">
                                        <p:cTn id="7" dur="500" fill="hold"/>
                                        <p:tgtEl>
                                          <p:spTgt spid="14359"/>
                                        </p:tgtEl>
                                        <p:attrNameLst>
                                          <p:attrName>ppt_x</p:attrName>
                                        </p:attrNameLst>
                                      </p:cBhvr>
                                      <p:tavLst>
                                        <p:tav tm="0">
                                          <p:val>
                                            <p:strVal val="#ppt_x"/>
                                          </p:val>
                                        </p:tav>
                                        <p:tav tm="100000">
                                          <p:val>
                                            <p:strVal val="#ppt_x"/>
                                          </p:val>
                                        </p:tav>
                                      </p:tavLst>
                                    </p:anim>
                                    <p:anim calcmode="lin" valueType="num">
                                      <p:cBhvr additive="base">
                                        <p:cTn id="8" dur="50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360"/>
                                        </p:tgtEl>
                                        <p:attrNameLst>
                                          <p:attrName>style.visibility</p:attrName>
                                        </p:attrNameLst>
                                      </p:cBhvr>
                                      <p:to>
                                        <p:strVal val="visible"/>
                                      </p:to>
                                    </p:set>
                                    <p:animEffect transition="in" filter="barn(inVertical)">
                                      <p:cBhvr>
                                        <p:cTn id="13" dur="500"/>
                                        <p:tgtEl>
                                          <p:spTgt spid="1436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361"/>
                                        </p:tgtEl>
                                        <p:attrNameLst>
                                          <p:attrName>style.visibility</p:attrName>
                                        </p:attrNameLst>
                                      </p:cBhvr>
                                      <p:to>
                                        <p:strVal val="visible"/>
                                      </p:to>
                                    </p:set>
                                    <p:animEffect transition="in" filter="wipe(down)">
                                      <p:cBhvr>
                                        <p:cTn id="18" dur="500"/>
                                        <p:tgtEl>
                                          <p:spTgt spid="1436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362"/>
                                        </p:tgtEl>
                                        <p:attrNameLst>
                                          <p:attrName>style.visibility</p:attrName>
                                        </p:attrNameLst>
                                      </p:cBhvr>
                                      <p:to>
                                        <p:strVal val="visible"/>
                                      </p:to>
                                    </p:set>
                                    <p:animEffect transition="in" filter="wipe(down)">
                                      <p:cBhvr>
                                        <p:cTn id="21" dur="500"/>
                                        <p:tgtEl>
                                          <p:spTgt spid="1436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97"/>
                                        </p:tgtEl>
                                        <p:attrNameLst>
                                          <p:attrName>style.visibility</p:attrName>
                                        </p:attrNameLst>
                                      </p:cBhvr>
                                      <p:to>
                                        <p:strVal val="visible"/>
                                      </p:to>
                                    </p:set>
                                    <p:animEffect transition="in" filter="wipe(down)">
                                      <p:cBhvr>
                                        <p:cTn id="26" dur="500"/>
                                        <p:tgtEl>
                                          <p:spTgt spid="309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098"/>
                                        </p:tgtEl>
                                        <p:attrNameLst>
                                          <p:attrName>style.visibility</p:attrName>
                                        </p:attrNameLst>
                                      </p:cBhvr>
                                      <p:to>
                                        <p:strVal val="visible"/>
                                      </p:to>
                                    </p:set>
                                    <p:animEffect transition="in" filter="wipe(down)">
                                      <p:cBhvr>
                                        <p:cTn id="29" dur="500"/>
                                        <p:tgtEl>
                                          <p:spTgt spid="309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p:bldP spid="14360" grpId="0"/>
      <p:bldP spid="14361" grpId="0"/>
      <p:bldP spid="14362" grpId="0"/>
      <p:bldP spid="3097" grpId="0" animBg="1"/>
      <p:bldP spid="3098"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908050"/>
            <a:ext cx="9288462"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822325" y="333375"/>
            <a:ext cx="90138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pt-BR" sz="3200" b="1" dirty="0">
                <a:solidFill>
                  <a:schemeClr val="accent5">
                    <a:lumMod val="75000"/>
                  </a:schemeClr>
                </a:solidFill>
                <a:effectLst>
                  <a:outerShdw blurRad="38100" dist="38100" dir="2700000" algn="tl">
                    <a:srgbClr val="000000"/>
                  </a:outerShdw>
                </a:effectLst>
              </a:rPr>
              <a:t>EVOLUÇÃO DOS LIMITES DE VIABILIDADE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2317</TotalTime>
  <Words>1358</Words>
  <Application>Microsoft Office PowerPoint</Application>
  <PresentationFormat>Slides de 35 mm</PresentationFormat>
  <Paragraphs>306</Paragraphs>
  <Slides>30</Slides>
  <Notes>1</Notes>
  <HiddenSlides>1</HiddenSlides>
  <MMClips>0</MMClips>
  <ScaleCrop>false</ScaleCrop>
  <HeadingPairs>
    <vt:vector size="8" baseType="variant">
      <vt:variant>
        <vt:lpstr>Fontes usadas</vt:lpstr>
      </vt:variant>
      <vt:variant>
        <vt:i4>7</vt:i4>
      </vt:variant>
      <vt:variant>
        <vt:lpstr>Tema</vt:lpstr>
      </vt:variant>
      <vt:variant>
        <vt:i4>1</vt:i4>
      </vt:variant>
      <vt:variant>
        <vt:lpstr>Servidores OLE incorporados</vt:lpstr>
      </vt:variant>
      <vt:variant>
        <vt:i4>1</vt:i4>
      </vt:variant>
      <vt:variant>
        <vt:lpstr>Títulos de slides</vt:lpstr>
      </vt:variant>
      <vt:variant>
        <vt:i4>30</vt:i4>
      </vt:variant>
    </vt:vector>
  </HeadingPairs>
  <TitlesOfParts>
    <vt:vector size="39" baseType="lpstr">
      <vt:lpstr>Times New Roman</vt:lpstr>
      <vt:lpstr>Arial</vt:lpstr>
      <vt:lpstr>Verdana</vt:lpstr>
      <vt:lpstr>Wingdings 2</vt:lpstr>
      <vt:lpstr>Tahoma</vt:lpstr>
      <vt:lpstr>Wingdings</vt:lpstr>
      <vt:lpstr>Calibri</vt:lpstr>
      <vt:lpstr>Aspecto</vt:lpstr>
      <vt:lpstr>Gráfico do Microsoft Excel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Eduardo dos Santos R. Sadeck</dc:creator>
  <cp:lastModifiedBy>Eliana de Aquino Bonilha</cp:lastModifiedBy>
  <cp:revision>102</cp:revision>
  <dcterms:created xsi:type="dcterms:W3CDTF">2001-05-14T09:22:28Z</dcterms:created>
  <dcterms:modified xsi:type="dcterms:W3CDTF">2017-12-01T17:46:24Z</dcterms:modified>
</cp:coreProperties>
</file>