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326" r:id="rId3"/>
    <p:sldId id="325" r:id="rId4"/>
    <p:sldId id="331" r:id="rId5"/>
    <p:sldId id="314" r:id="rId6"/>
    <p:sldId id="335" r:id="rId7"/>
    <p:sldId id="327" r:id="rId8"/>
    <p:sldId id="328" r:id="rId9"/>
    <p:sldId id="329" r:id="rId10"/>
    <p:sldId id="330" r:id="rId11"/>
    <p:sldId id="332" r:id="rId12"/>
    <p:sldId id="333" r:id="rId13"/>
    <p:sldId id="334" r:id="rId14"/>
  </p:sldIdLst>
  <p:sldSz cx="9144000" cy="6858000" type="screen4x3"/>
  <p:notesSz cx="68580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0000FF"/>
    <a:srgbClr val="FFCC00"/>
    <a:srgbClr val="CC9900"/>
    <a:srgbClr val="FF9900"/>
    <a:srgbClr val="FF0000"/>
    <a:srgbClr val="8D8E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65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50" d="100"/>
          <a:sy n="150" d="100"/>
        </p:scale>
        <p:origin x="-60" y="-60"/>
      </p:cViewPr>
      <p:guideLst>
        <p:guide orient="horz" pos="29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92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fld id="{35334002-75C0-40D7-9E04-91867870A11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8788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 smtClean="0">
                <a:solidFill>
                  <a:srgbClr val="003399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>
                <a:solidFill>
                  <a:srgbClr val="003399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4838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 smtClean="0">
                <a:solidFill>
                  <a:srgbClr val="003399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smtClean="0">
                <a:solidFill>
                  <a:srgbClr val="003399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49F5EE30-832D-4310-8B43-150F0292C74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19021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rgbClr val="003399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rgbClr val="003399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rgbClr val="003399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rgbClr val="003399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rgbClr val="003399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UY" altLang="pt-BR" smtClean="0"/>
          </a:p>
        </p:txBody>
      </p:sp>
    </p:spTree>
    <p:extLst>
      <p:ext uri="{BB962C8B-B14F-4D97-AF65-F5344CB8AC3E}">
        <p14:creationId xmlns:p14="http://schemas.microsoft.com/office/powerpoint/2010/main" val="15622590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E9516-20BF-4624-8268-0B5AD0AE3FB5}" type="slidenum">
              <a:rPr lang="pt-BR" smtClean="0">
                <a:solidFill>
                  <a:prstClr val="black"/>
                </a:solidFill>
              </a:rPr>
              <a:pPr/>
              <a:t>13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309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UY" altLang="pt-BR" smtClean="0"/>
          </a:p>
        </p:txBody>
      </p:sp>
    </p:spTree>
    <p:extLst>
      <p:ext uri="{BB962C8B-B14F-4D97-AF65-F5344CB8AC3E}">
        <p14:creationId xmlns:p14="http://schemas.microsoft.com/office/powerpoint/2010/main" val="2357222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UY" altLang="pt-BR" smtClean="0"/>
          </a:p>
        </p:txBody>
      </p:sp>
    </p:spTree>
    <p:extLst>
      <p:ext uri="{BB962C8B-B14F-4D97-AF65-F5344CB8AC3E}">
        <p14:creationId xmlns:p14="http://schemas.microsoft.com/office/powerpoint/2010/main" val="3264640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UY" altLang="pt-BR" smtClean="0"/>
          </a:p>
        </p:txBody>
      </p:sp>
    </p:spTree>
    <p:extLst>
      <p:ext uri="{BB962C8B-B14F-4D97-AF65-F5344CB8AC3E}">
        <p14:creationId xmlns:p14="http://schemas.microsoft.com/office/powerpoint/2010/main" val="3672637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UY" altLang="pt-BR" smtClean="0"/>
          </a:p>
        </p:txBody>
      </p:sp>
    </p:spTree>
    <p:extLst>
      <p:ext uri="{BB962C8B-B14F-4D97-AF65-F5344CB8AC3E}">
        <p14:creationId xmlns:p14="http://schemas.microsoft.com/office/powerpoint/2010/main" val="21806742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UY" altLang="pt-BR" smtClean="0"/>
          </a:p>
        </p:txBody>
      </p:sp>
    </p:spTree>
    <p:extLst>
      <p:ext uri="{BB962C8B-B14F-4D97-AF65-F5344CB8AC3E}">
        <p14:creationId xmlns:p14="http://schemas.microsoft.com/office/powerpoint/2010/main" val="31224420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UY" altLang="pt-BR" smtClean="0"/>
          </a:p>
        </p:txBody>
      </p:sp>
    </p:spTree>
    <p:extLst>
      <p:ext uri="{BB962C8B-B14F-4D97-AF65-F5344CB8AC3E}">
        <p14:creationId xmlns:p14="http://schemas.microsoft.com/office/powerpoint/2010/main" val="27762066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UY" altLang="pt-BR" smtClean="0"/>
          </a:p>
        </p:txBody>
      </p:sp>
    </p:spTree>
    <p:extLst>
      <p:ext uri="{BB962C8B-B14F-4D97-AF65-F5344CB8AC3E}">
        <p14:creationId xmlns:p14="http://schemas.microsoft.com/office/powerpoint/2010/main" val="747190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UY" altLang="pt-BR" smtClean="0"/>
          </a:p>
        </p:txBody>
      </p:sp>
    </p:spTree>
    <p:extLst>
      <p:ext uri="{BB962C8B-B14F-4D97-AF65-F5344CB8AC3E}">
        <p14:creationId xmlns:p14="http://schemas.microsoft.com/office/powerpoint/2010/main" val="817680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244600" y="1981200"/>
            <a:ext cx="7772400" cy="1736725"/>
          </a:xfrm>
        </p:spPr>
        <p:txBody>
          <a:bodyPr anchor="b">
            <a:sp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257300" y="4114800"/>
            <a:ext cx="7696200" cy="1752600"/>
          </a:xfrm>
        </p:spPr>
        <p:txBody>
          <a:bodyPr/>
          <a:lstStyle>
            <a:lvl1pPr marL="346075" indent="-346075" algn="l">
              <a:buFontTx/>
              <a:buChar char="•"/>
              <a:defRPr sz="4000">
                <a:solidFill>
                  <a:srgbClr val="8D8EB7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2476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452320" y="6400800"/>
            <a:ext cx="161548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5B02D3B-25FC-4459-8278-29BC0F12266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221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914400"/>
            <a:ext cx="2000250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914400"/>
            <a:ext cx="5848350" cy="3886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452320" y="6400800"/>
            <a:ext cx="161548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46A645E-EAEE-482C-9F49-014192BF26E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95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452320" y="6400800"/>
            <a:ext cx="161548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A52B6D-3D7D-4998-A898-4C1EA11FFBE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405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452320" y="6400800"/>
            <a:ext cx="161548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41B045-26FB-420B-B314-6107F062E37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111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3048000"/>
            <a:ext cx="3848100" cy="175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3048000"/>
            <a:ext cx="3848100" cy="175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452320" y="6400800"/>
            <a:ext cx="161548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2A326F-7C76-4980-8AF5-414284110A1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19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452320" y="6400800"/>
            <a:ext cx="161548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A1E5DE7-C6D7-45D7-B969-6A6C495E11B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85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452320" y="6400800"/>
            <a:ext cx="161548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919CF2-73DD-456F-85B8-90063F02806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52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452320" y="6400800"/>
            <a:ext cx="161548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8FB506-047B-4D94-A1AF-AA2890F4549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465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452320" y="6400800"/>
            <a:ext cx="161548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951B739-4BEC-4E14-820D-FD240979C3F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060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UY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452320" y="6400800"/>
            <a:ext cx="161548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07A22D-6EEA-4E8E-B839-DFFA553217C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4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048000"/>
            <a:ext cx="7848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/>
              <a:t>Secrets of eMarketing </a:t>
            </a:r>
          </a:p>
          <a:p>
            <a:pPr lvl="0"/>
            <a:r>
              <a:rPr lang="en-US" altLang="pt-BR" smtClean="0"/>
              <a:t>on a Small Business Budget</a:t>
            </a:r>
          </a:p>
        </p:txBody>
      </p:sp>
      <p:sp>
        <p:nvSpPr>
          <p:cNvPr id="1028" name="Rectangle 33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1143000" y="914400"/>
            <a:ext cx="8001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/>
              <a:t>Business Emailer</a:t>
            </a:r>
          </a:p>
        </p:txBody>
      </p:sp>
      <p:sp>
        <p:nvSpPr>
          <p:cNvPr id="2" name="Retângulo 1"/>
          <p:cNvSpPr/>
          <p:nvPr userDrawn="1"/>
        </p:nvSpPr>
        <p:spPr bwMode="auto">
          <a:xfrm>
            <a:off x="7740352" y="6381328"/>
            <a:ext cx="1403648" cy="47667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003399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003399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003399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003399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rgbClr val="003399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rgbClr val="003399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rgbClr val="003399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rgbClr val="003399"/>
          </a:solidFill>
          <a:latin typeface="Tahoma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defRPr sz="32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–"/>
        <a:defRPr sz="2800">
          <a:solidFill>
            <a:srgbClr val="0033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sz="2400">
          <a:solidFill>
            <a:srgbClr val="0033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–"/>
        <a:defRPr sz="2000">
          <a:solidFill>
            <a:srgbClr val="0033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»"/>
        <a:defRPr sz="2000">
          <a:solidFill>
            <a:srgbClr val="8D8EB7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9900"/>
        </a:buClr>
        <a:buChar char="»"/>
        <a:defRPr sz="2000">
          <a:solidFill>
            <a:srgbClr val="8D8EB7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9900"/>
        </a:buClr>
        <a:buChar char="»"/>
        <a:defRPr sz="2000">
          <a:solidFill>
            <a:srgbClr val="8D8EB7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9900"/>
        </a:buClr>
        <a:buChar char="»"/>
        <a:defRPr sz="2000">
          <a:solidFill>
            <a:srgbClr val="8D8EB7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9900"/>
        </a:buClr>
        <a:buChar char="»"/>
        <a:defRPr sz="2000">
          <a:solidFill>
            <a:srgbClr val="8D8EB7"/>
          </a:solidFill>
          <a:latin typeface="+mn-lt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2"/>
          <p:cNvSpPr>
            <a:spLocks noChangeArrowheads="1"/>
          </p:cNvSpPr>
          <p:nvPr/>
        </p:nvSpPr>
        <p:spPr bwMode="auto">
          <a:xfrm>
            <a:off x="1115616" y="2809875"/>
            <a:ext cx="77724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pt-BR" sz="5300" b="1" dirty="0" err="1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Novidades</a:t>
            </a:r>
            <a:r>
              <a:rPr lang="en-US" altLang="pt-BR" sz="53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 do SINASC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3383423" y="4293096"/>
            <a:ext cx="32367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Novembro 2017</a:t>
            </a:r>
            <a:endParaRPr lang="pt-BR" sz="32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3935" y="5164620"/>
            <a:ext cx="3616337" cy="164875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296343" y="116632"/>
            <a:ext cx="75916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XV </a:t>
            </a:r>
            <a:r>
              <a:rPr lang="pt-BR" sz="2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Seminário da Análise da Qualidade e Informação do </a:t>
            </a:r>
            <a:r>
              <a:rPr lang="pt-BR" sz="2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SINASC</a:t>
            </a:r>
          </a:p>
          <a:p>
            <a:pPr algn="ctr"/>
            <a:r>
              <a:rPr lang="pt-BR" sz="2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Gerência do SINASC / Secretaria Municipal de São Paulo</a:t>
            </a:r>
            <a:endParaRPr lang="pt-BR" sz="20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t-BR" sz="3200" b="1" dirty="0"/>
              <a:t>Partos domiciliares que receberam assistência no hospital: </a:t>
            </a:r>
          </a:p>
        </p:txBody>
      </p:sp>
      <p:sp>
        <p:nvSpPr>
          <p:cNvPr id="6146" name="Rectangle 4"/>
          <p:cNvSpPr>
            <a:spLocks noGrp="1" noChangeArrowheads="1"/>
          </p:cNvSpPr>
          <p:nvPr>
            <p:ph idx="1"/>
          </p:nvPr>
        </p:nvSpPr>
        <p:spPr>
          <a:xfrm>
            <a:off x="1115616" y="2420888"/>
            <a:ext cx="8028384" cy="1728192"/>
          </a:xfrm>
          <a:noFill/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t-BR" sz="2800" dirty="0" smtClean="0"/>
              <a:t>Preencher </a:t>
            </a:r>
            <a:r>
              <a:rPr lang="pt-BR" sz="2800" dirty="0"/>
              <a:t>a DN e carimbar no verso os dados do hospital para que o cartório identifique quem emitiu o documento.</a:t>
            </a:r>
          </a:p>
        </p:txBody>
      </p:sp>
      <p:sp>
        <p:nvSpPr>
          <p:cNvPr id="5" name="Retângulo 4"/>
          <p:cNvSpPr/>
          <p:nvPr/>
        </p:nvSpPr>
        <p:spPr bwMode="auto">
          <a:xfrm>
            <a:off x="7884368" y="6165304"/>
            <a:ext cx="1080120" cy="6926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3" y="4221088"/>
            <a:ext cx="2751535" cy="229294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262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143000" y="908720"/>
            <a:ext cx="8001000" cy="914400"/>
          </a:xfrm>
        </p:spPr>
        <p:txBody>
          <a:bodyPr/>
          <a:lstStyle/>
          <a:p>
            <a:r>
              <a:rPr lang="pt-BR" sz="3200" b="1" dirty="0"/>
              <a:t>Lei sobre a inclusão de CPF no registro civil dos </a:t>
            </a:r>
            <a:r>
              <a:rPr lang="pt-BR" sz="3200" b="1" dirty="0" smtClean="0"/>
              <a:t>recém-nascidos: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6" name="Rectangle 4"/>
          <p:cNvSpPr>
            <a:spLocks noGrp="1" noChangeArrowheads="1"/>
          </p:cNvSpPr>
          <p:nvPr>
            <p:ph idx="1"/>
          </p:nvPr>
        </p:nvSpPr>
        <p:spPr>
          <a:xfrm>
            <a:off x="952112" y="2132856"/>
            <a:ext cx="8172400" cy="1296144"/>
          </a:xfrm>
          <a:noFill/>
        </p:spPr>
        <p:txBody>
          <a:bodyPr/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pt-BR" sz="2700" dirty="0" smtClean="0"/>
              <a:t>A </a:t>
            </a:r>
            <a:r>
              <a:rPr lang="pt-BR" sz="2700" dirty="0"/>
              <a:t>partir de janeiro de 2018, os cartórios deverão estar adaptados para inserir </a:t>
            </a:r>
            <a:r>
              <a:rPr lang="pt-BR" sz="2700" b="1" dirty="0" smtClean="0">
                <a:solidFill>
                  <a:srgbClr val="0000FF"/>
                </a:solidFill>
              </a:rPr>
              <a:t>CPF</a:t>
            </a:r>
            <a:r>
              <a:rPr lang="pt-BR" sz="2700" dirty="0" smtClean="0"/>
              <a:t> </a:t>
            </a:r>
            <a:r>
              <a:rPr lang="pt-BR" sz="2700" dirty="0"/>
              <a:t>na </a:t>
            </a:r>
            <a:r>
              <a:rPr lang="pt-BR" sz="2700" b="1" dirty="0" smtClean="0"/>
              <a:t>Certidões </a:t>
            </a:r>
            <a:r>
              <a:rPr lang="pt-BR" sz="2700" b="1" dirty="0"/>
              <a:t>de Nascimento, </a:t>
            </a:r>
            <a:r>
              <a:rPr lang="pt-BR" sz="2700" b="1" dirty="0" smtClean="0"/>
              <a:t>Óbito </a:t>
            </a:r>
            <a:r>
              <a:rPr lang="pt-BR" sz="2700" b="1" dirty="0"/>
              <a:t>e </a:t>
            </a:r>
            <a:r>
              <a:rPr lang="pt-BR" sz="2700" b="1" dirty="0" smtClean="0"/>
              <a:t> </a:t>
            </a:r>
            <a:r>
              <a:rPr lang="pt-BR" sz="2700" b="1" dirty="0"/>
              <a:t>Casamento</a:t>
            </a:r>
            <a:r>
              <a:rPr lang="pt-BR" sz="2700" b="1" dirty="0" smtClean="0"/>
              <a:t>.</a:t>
            </a:r>
          </a:p>
        </p:txBody>
      </p:sp>
      <p:sp>
        <p:nvSpPr>
          <p:cNvPr id="5" name="Retângulo 4"/>
          <p:cNvSpPr/>
          <p:nvPr/>
        </p:nvSpPr>
        <p:spPr bwMode="auto">
          <a:xfrm>
            <a:off x="7884368" y="6165304"/>
            <a:ext cx="1080120" cy="6926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etângulo de cantos arredondados 1"/>
          <p:cNvSpPr/>
          <p:nvPr/>
        </p:nvSpPr>
        <p:spPr bwMode="auto">
          <a:xfrm>
            <a:off x="1668154" y="5589240"/>
            <a:ext cx="7128792" cy="1152128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Não haverá nenhuma modificação </a:t>
            </a:r>
          </a:p>
          <a:p>
            <a:pPr marL="0" indent="0"/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Declaração de Nascido Vivo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1" y="3573016"/>
            <a:ext cx="2462993" cy="187220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805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Próximo Seminário SINASC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1475656" y="4725144"/>
            <a:ext cx="7467646" cy="1786508"/>
          </a:xfrm>
        </p:spPr>
        <p:txBody>
          <a:bodyPr/>
          <a:lstStyle/>
          <a:p>
            <a:r>
              <a:rPr lang="pt-BR" sz="4800" b="1" dirty="0" smtClean="0"/>
              <a:t>Divulgue!</a:t>
            </a:r>
          </a:p>
          <a:p>
            <a:r>
              <a:rPr lang="pt-BR" sz="4800" b="1" dirty="0" smtClean="0"/>
              <a:t>Participe!!</a:t>
            </a:r>
            <a:endParaRPr lang="pt-BR" sz="4800" b="1" dirty="0"/>
          </a:p>
        </p:txBody>
      </p:sp>
      <p:sp>
        <p:nvSpPr>
          <p:cNvPr id="5" name="Retângulo 4"/>
          <p:cNvSpPr/>
          <p:nvPr/>
        </p:nvSpPr>
        <p:spPr bwMode="auto">
          <a:xfrm>
            <a:off x="7884368" y="6165304"/>
            <a:ext cx="1080120" cy="6926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etângulo de cantos arredondados 1"/>
          <p:cNvSpPr/>
          <p:nvPr/>
        </p:nvSpPr>
        <p:spPr bwMode="auto">
          <a:xfrm>
            <a:off x="1309025" y="3284984"/>
            <a:ext cx="7115403" cy="1008112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ts val="0"/>
              </a:spcBef>
            </a:pPr>
            <a:r>
              <a:rPr lang="pt-B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de março de 2018</a:t>
            </a:r>
            <a:endParaRPr lang="en-US" alt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432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2051720" y="1052736"/>
            <a:ext cx="4506262" cy="720080"/>
          </a:xfrm>
        </p:spPr>
        <p:txBody>
          <a:bodyPr>
            <a:normAutofit/>
          </a:bodyPr>
          <a:lstStyle/>
          <a:p>
            <a:pPr lvl="0" algn="ctr">
              <a:defRPr/>
            </a:pPr>
            <a:r>
              <a:rPr lang="pt-BR" sz="2800" b="1" spc="0" dirty="0" smtClean="0">
                <a:solidFill>
                  <a:srgbClr val="004D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Gerência </a:t>
            </a:r>
            <a:r>
              <a:rPr lang="pt-BR" sz="2800" b="1" spc="0" dirty="0">
                <a:solidFill>
                  <a:srgbClr val="004D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SINASC</a:t>
            </a:r>
          </a:p>
        </p:txBody>
      </p:sp>
      <p:sp>
        <p:nvSpPr>
          <p:cNvPr id="8" name="Rectangle 4"/>
          <p:cNvSpPr>
            <a:spLocks noGrp="1"/>
          </p:cNvSpPr>
          <p:nvPr>
            <p:ph type="body" idx="1"/>
          </p:nvPr>
        </p:nvSpPr>
        <p:spPr>
          <a:xfrm>
            <a:off x="1424710" y="2132856"/>
            <a:ext cx="6408712" cy="2232248"/>
          </a:xfrm>
        </p:spPr>
        <p:txBody>
          <a:bodyPr>
            <a:noAutofit/>
          </a:bodyPr>
          <a:lstStyle/>
          <a:p>
            <a:pPr algn="l">
              <a:buFont typeface="Wingdings 2" pitchFamily="18" charset="2"/>
              <a:buNone/>
            </a:pPr>
            <a:r>
              <a:rPr lang="pt-BR" sz="2400" b="1" dirty="0">
                <a:solidFill>
                  <a:srgbClr val="0038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Eliana de Aquino Bonilha</a:t>
            </a:r>
          </a:p>
          <a:p>
            <a:pPr algn="l">
              <a:buFont typeface="Wingdings 2" pitchFamily="18" charset="2"/>
              <a:buNone/>
            </a:pPr>
            <a:r>
              <a:rPr lang="pt-BR" sz="2400" b="1" dirty="0">
                <a:solidFill>
                  <a:srgbClr val="0038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Eneida Sanches Ramos Vico</a:t>
            </a:r>
          </a:p>
          <a:p>
            <a:pPr algn="l">
              <a:buFont typeface="Wingdings 2" pitchFamily="18" charset="2"/>
              <a:buNone/>
            </a:pPr>
            <a:r>
              <a:rPr lang="pt-BR" sz="2400" b="1" dirty="0">
                <a:solidFill>
                  <a:srgbClr val="0038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Marina de Freitas</a:t>
            </a:r>
          </a:p>
          <a:p>
            <a:pPr algn="l"/>
            <a:r>
              <a:rPr lang="pt-BR" sz="2400" b="1" dirty="0">
                <a:solidFill>
                  <a:srgbClr val="0038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Mirna Namie </a:t>
            </a:r>
            <a:r>
              <a:rPr lang="pt-BR" sz="2400" b="1" dirty="0" smtClean="0">
                <a:solidFill>
                  <a:srgbClr val="0038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Okamura</a:t>
            </a:r>
          </a:p>
          <a:p>
            <a:pPr algn="l"/>
            <a:r>
              <a:rPr lang="pt-BR" sz="2400" b="1" dirty="0">
                <a:solidFill>
                  <a:srgbClr val="0038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André Takashi </a:t>
            </a:r>
            <a:r>
              <a:rPr lang="pt-BR" sz="2400" b="1" dirty="0" smtClean="0">
                <a:solidFill>
                  <a:srgbClr val="0038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Matubara</a:t>
            </a:r>
            <a:endParaRPr lang="pt-BR" sz="2400" b="1" dirty="0">
              <a:solidFill>
                <a:srgbClr val="0038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667042" y="4780882"/>
            <a:ext cx="629253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2400" b="1" u="sng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sinasc@prefeitura.sp.gov.br</a:t>
            </a:r>
          </a:p>
          <a:p>
            <a:pPr>
              <a:spcBef>
                <a:spcPct val="50000"/>
              </a:spcBef>
              <a:defRPr/>
            </a:pPr>
            <a:r>
              <a:rPr lang="pt-BR" sz="2400" b="1" dirty="0">
                <a:solidFill>
                  <a:srgbClr val="0038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Fones: 3397-2253/ 2254/ 2255/ 2242</a:t>
            </a:r>
          </a:p>
        </p:txBody>
      </p:sp>
      <p:sp>
        <p:nvSpPr>
          <p:cNvPr id="10" name="Título 3"/>
          <p:cNvSpPr txBox="1">
            <a:spLocks/>
          </p:cNvSpPr>
          <p:nvPr/>
        </p:nvSpPr>
        <p:spPr>
          <a:xfrm>
            <a:off x="1403648" y="44624"/>
            <a:ext cx="7200799" cy="6840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  <a:scene3d>
              <a:camera prst="orthographicFront"/>
              <a:lightRig rig="twoPt" dir="t"/>
            </a:scene3d>
            <a:sp3d extrusionH="57150" prstMaterial="softEdge">
              <a:bevelT w="38100" h="38100"/>
              <a:bevelB w="38100" h="38100"/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6000"/>
              </a:lnSpc>
            </a:pPr>
            <a:r>
              <a:rPr lang="pt-BR" sz="4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 obrigada!</a:t>
            </a:r>
            <a:endParaRPr lang="pt-BR" sz="4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1" y="5796545"/>
            <a:ext cx="9144000" cy="1090959"/>
            <a:chOff x="-108520" y="5796545"/>
            <a:chExt cx="9329723" cy="1090959"/>
          </a:xfrm>
        </p:grpSpPr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31309" y="5796545"/>
              <a:ext cx="2416955" cy="1080000"/>
            </a:xfrm>
            <a:prstGeom prst="rect">
              <a:avLst/>
            </a:prstGeom>
          </p:spPr>
        </p:pic>
        <p:pic>
          <p:nvPicPr>
            <p:cNvPr id="11" name="Imagem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4248" y="5805384"/>
              <a:ext cx="2416955" cy="1080000"/>
            </a:xfrm>
            <a:prstGeom prst="rect">
              <a:avLst/>
            </a:prstGeom>
          </p:spPr>
        </p:pic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5736" y="5796871"/>
              <a:ext cx="2416955" cy="1080000"/>
            </a:xfrm>
            <a:prstGeom prst="rect">
              <a:avLst/>
            </a:prstGeom>
          </p:spPr>
        </p:pic>
        <p:pic>
          <p:nvPicPr>
            <p:cNvPr id="13" name="Imagem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8520" y="5807504"/>
              <a:ext cx="2416955" cy="108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3032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t-BR" sz="2800" b="1" dirty="0"/>
              <a:t>Rede RELAMC </a:t>
            </a:r>
            <a:r>
              <a:rPr lang="pt-BR" sz="2800" b="1" dirty="0" smtClean="0"/>
              <a:t>– Rede </a:t>
            </a:r>
            <a:r>
              <a:rPr lang="pt-BR" sz="2800" b="1" dirty="0"/>
              <a:t>Latino-americana de malformações congênitas.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640" y="1988840"/>
            <a:ext cx="7092788" cy="288032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pt-BR" sz="2000" dirty="0"/>
              <a:t>As informações sobre anomalias congênitas serão compartilhadas por todos os países da América Latina. </a:t>
            </a:r>
            <a:endParaRPr lang="pt-BR" sz="2000" dirty="0" smtClean="0"/>
          </a:p>
          <a:p>
            <a:pPr algn="l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2000" dirty="0" smtClean="0"/>
              <a:t>A </a:t>
            </a:r>
            <a:r>
              <a:rPr lang="pt-BR" sz="2000" dirty="0"/>
              <a:t>Gerência do SINASC representou a Secretaria Municipal da Saúde de São Paulo na reunião técnica ocorrida na Argentina </a:t>
            </a:r>
            <a:r>
              <a:rPr lang="pt-BR" sz="2000" dirty="0" smtClean="0"/>
              <a:t>(18 a 21/11) com </a:t>
            </a:r>
            <a:r>
              <a:rPr lang="pt-BR" sz="2000" dirty="0"/>
              <a:t>discussão do termo de acordo para envio regular dessas informações. </a:t>
            </a:r>
            <a:endParaRPr lang="pt-BR" sz="2000" dirty="0" smtClean="0"/>
          </a:p>
          <a:p>
            <a:pPr algn="l">
              <a:buFont typeface="Arial" panose="020B0604020202020204" pitchFamily="34" charset="0"/>
              <a:buChar char="•"/>
            </a:pPr>
            <a:endParaRPr lang="pt-BR" sz="2000" dirty="0"/>
          </a:p>
        </p:txBody>
      </p:sp>
      <p:sp>
        <p:nvSpPr>
          <p:cNvPr id="2" name="Retângulo 1"/>
          <p:cNvSpPr/>
          <p:nvPr/>
        </p:nvSpPr>
        <p:spPr bwMode="auto">
          <a:xfrm>
            <a:off x="7884368" y="6165304"/>
            <a:ext cx="1080120" cy="6926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tângulo de cantos arredondados 2"/>
          <p:cNvSpPr/>
          <p:nvPr/>
        </p:nvSpPr>
        <p:spPr bwMode="auto">
          <a:xfrm>
            <a:off x="1331640" y="4941168"/>
            <a:ext cx="7632848" cy="1224136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pt-BR" b="1" dirty="0" smtClean="0"/>
              <a:t>Facilitará a vigilância e troca de informações sobre </a:t>
            </a:r>
          </a:p>
          <a:p>
            <a:r>
              <a:rPr lang="pt-BR" b="1" dirty="0" smtClean="0"/>
              <a:t>diagnóstico, monitoramento e prevenção </a:t>
            </a:r>
          </a:p>
          <a:p>
            <a:r>
              <a:rPr lang="pt-BR" b="1" dirty="0" smtClean="0"/>
              <a:t>das anomalias congênitas.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t-BR" sz="2400" b="1" dirty="0"/>
              <a:t>Registro das anomalias congênitas: Ausência da informação na declaração de nascido vivo</a:t>
            </a:r>
            <a:endParaRPr lang="pt-BR" sz="24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89584"/>
            <a:ext cx="6553200" cy="3095600"/>
          </a:xfrm>
        </p:spPr>
        <p:txBody>
          <a:bodyPr/>
          <a:lstStyle/>
          <a:p>
            <a:pPr algn="l" eaLnBrk="1" hangingPunct="1">
              <a:spcBef>
                <a:spcPct val="30000"/>
              </a:spcBef>
              <a:buFontTx/>
              <a:buChar char="•"/>
            </a:pPr>
            <a:r>
              <a:rPr lang="pt-BR" sz="2400" dirty="0"/>
              <a:t>Muitas vezes o diagnóstico é feito após o preenchimento da DN e, onde não existe um fluxo combinado e respeitado perde-se a informação. </a:t>
            </a:r>
            <a:endParaRPr lang="pt-BR" sz="2400" dirty="0" smtClean="0"/>
          </a:p>
          <a:p>
            <a:pPr algn="l" eaLnBrk="1" hangingPunct="1">
              <a:spcBef>
                <a:spcPct val="30000"/>
              </a:spcBef>
              <a:buFontTx/>
              <a:buChar char="•"/>
            </a:pPr>
            <a:r>
              <a:rPr lang="pt-BR" sz="2400" dirty="0" smtClean="0"/>
              <a:t>Cada </a:t>
            </a:r>
            <a:r>
              <a:rPr lang="pt-BR" sz="2400" dirty="0"/>
              <a:t>hospital </a:t>
            </a:r>
            <a:r>
              <a:rPr lang="pt-BR" sz="2400" dirty="0" smtClean="0"/>
              <a:t>deve estabelecer o fluxo da </a:t>
            </a:r>
            <a:r>
              <a:rPr lang="pt-BR" sz="2400" dirty="0"/>
              <a:t>informação para garantir a digitação no SINASC</a:t>
            </a:r>
            <a:r>
              <a:rPr lang="pt-BR" sz="2400" dirty="0" smtClean="0"/>
              <a:t>.</a:t>
            </a:r>
            <a:endParaRPr lang="pt-BR" sz="2400" dirty="0"/>
          </a:p>
        </p:txBody>
      </p:sp>
      <p:sp>
        <p:nvSpPr>
          <p:cNvPr id="2" name="Retângulo de cantos arredondados 1"/>
          <p:cNvSpPr/>
          <p:nvPr/>
        </p:nvSpPr>
        <p:spPr bwMode="auto">
          <a:xfrm>
            <a:off x="1187624" y="5157192"/>
            <a:ext cx="7848872" cy="1296144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pt-BR" b="1" dirty="0"/>
              <a:t>A vigilância das Anomalias </a:t>
            </a:r>
            <a:r>
              <a:rPr lang="pt-BR" b="1" dirty="0" smtClean="0"/>
              <a:t>Congênitas depende </a:t>
            </a:r>
            <a:r>
              <a:rPr lang="pt-BR" b="1" dirty="0"/>
              <a:t>do </a:t>
            </a:r>
            <a:endParaRPr lang="pt-BR" b="1" dirty="0" smtClean="0"/>
          </a:p>
          <a:p>
            <a:r>
              <a:rPr lang="pt-BR" b="1" dirty="0" smtClean="0"/>
              <a:t>registro responsável e </a:t>
            </a:r>
            <a:r>
              <a:rPr lang="pt-BR" b="1" dirty="0"/>
              <a:t>contínuo no SINASC, </a:t>
            </a:r>
            <a:endParaRPr lang="pt-BR" b="1" dirty="0" smtClean="0"/>
          </a:p>
          <a:p>
            <a:r>
              <a:rPr lang="pt-BR" b="1" dirty="0" smtClean="0"/>
              <a:t>como </a:t>
            </a:r>
            <a:r>
              <a:rPr lang="pt-BR" b="1" dirty="0"/>
              <a:t>no caso das microcefalias.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143000" y="476672"/>
            <a:ext cx="8001000" cy="1656184"/>
          </a:xfrm>
          <a:solidFill>
            <a:srgbClr val="FFC000"/>
          </a:solidFill>
        </p:spPr>
        <p:txBody>
          <a:bodyPr/>
          <a:lstStyle/>
          <a:p>
            <a:r>
              <a:rPr lang="pt-BR" sz="3000" b="1" dirty="0" smtClean="0"/>
              <a:t>Novos campos da DN :</a:t>
            </a:r>
            <a:br>
              <a:rPr lang="pt-BR" sz="3000" b="1" dirty="0" smtClean="0"/>
            </a:br>
            <a:r>
              <a:rPr lang="pt-BR" sz="3000" b="1" dirty="0" smtClean="0"/>
              <a:t>Comprimento (estatura)  e</a:t>
            </a:r>
            <a:br>
              <a:rPr lang="pt-BR" sz="3000" b="1" dirty="0" smtClean="0"/>
            </a:br>
            <a:r>
              <a:rPr lang="pt-BR" sz="3000" b="1" dirty="0" smtClean="0"/>
              <a:t>Perímetro Cefálico </a:t>
            </a:r>
            <a:endParaRPr lang="pt-BR" sz="3000" b="1" dirty="0"/>
          </a:p>
        </p:txBody>
      </p:sp>
      <p:sp>
        <p:nvSpPr>
          <p:cNvPr id="6146" name="Rectangle 4"/>
          <p:cNvSpPr>
            <a:spLocks noGrp="1" noChangeArrowheads="1"/>
          </p:cNvSpPr>
          <p:nvPr>
            <p:ph idx="1"/>
          </p:nvPr>
        </p:nvSpPr>
        <p:spPr>
          <a:xfrm>
            <a:off x="1187624" y="2492896"/>
            <a:ext cx="7776864" cy="1512168"/>
          </a:xfrm>
          <a:noFill/>
        </p:spPr>
        <p:txBody>
          <a:bodyPr/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O </a:t>
            </a:r>
            <a:r>
              <a:rPr lang="pt-BR" sz="2800" dirty="0"/>
              <a:t>Ministério da Saúde até o momento não nos informou a previsão para inclusão dessas informações no aplicativo do SINASC</a:t>
            </a:r>
            <a:r>
              <a:rPr lang="pt-BR" sz="2800" dirty="0" smtClean="0"/>
              <a:t>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pt-BR" sz="2800" dirty="0"/>
          </a:p>
        </p:txBody>
      </p:sp>
      <p:sp>
        <p:nvSpPr>
          <p:cNvPr id="5" name="Retângulo 4"/>
          <p:cNvSpPr/>
          <p:nvPr/>
        </p:nvSpPr>
        <p:spPr bwMode="auto">
          <a:xfrm>
            <a:off x="7884368" y="6165304"/>
            <a:ext cx="1080120" cy="6926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7" b="7631"/>
          <a:stretch/>
        </p:blipFill>
        <p:spPr bwMode="auto">
          <a:xfrm>
            <a:off x="1267284" y="4238544"/>
            <a:ext cx="3546222" cy="244453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750" y="4338130"/>
            <a:ext cx="3529738" cy="234888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130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Selo SINASC 2018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6" name="Rectangle 4"/>
          <p:cNvSpPr>
            <a:spLocks noGrp="1" noChangeArrowheads="1"/>
          </p:cNvSpPr>
          <p:nvPr>
            <p:ph idx="1"/>
          </p:nvPr>
        </p:nvSpPr>
        <p:spPr>
          <a:xfrm>
            <a:off x="1115616" y="2060848"/>
            <a:ext cx="8028384" cy="4450804"/>
          </a:xfrm>
          <a:noFill/>
        </p:spPr>
        <p:txBody>
          <a:bodyPr/>
          <a:lstStyle/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pt-BR" sz="2800" dirty="0" smtClean="0"/>
              <a:t>As </a:t>
            </a:r>
            <a:r>
              <a:rPr lang="pt-BR" sz="2800" dirty="0"/>
              <a:t>variáveis avaliadas serão as </a:t>
            </a:r>
            <a:r>
              <a:rPr lang="pt-BR" sz="2800" dirty="0" smtClean="0"/>
              <a:t>mesmas adotadas este ano, para </a:t>
            </a:r>
            <a:r>
              <a:rPr lang="pt-BR" sz="2800" dirty="0"/>
              <a:t>a premiação de 2017. </a:t>
            </a:r>
            <a:endParaRPr lang="pt-BR" sz="2800" dirty="0" smtClean="0"/>
          </a:p>
          <a:p>
            <a:pPr marL="457200" indent="-457200" algn="l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pt-BR" altLang="pt-BR" sz="2800" dirty="0" smtClean="0"/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pt-BR" alt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Lembre!</a:t>
            </a:r>
          </a:p>
          <a:p>
            <a:pPr marL="0" indent="0" algn="just" eaLnBrk="1" hangingPunct="1">
              <a:spcBef>
                <a:spcPts val="3000"/>
              </a:spcBef>
            </a:pPr>
            <a:r>
              <a:rPr lang="pt-BR" altLang="pt-BR" sz="2800" dirty="0" smtClean="0"/>
              <a:t>Para a premiação do </a:t>
            </a:r>
            <a:r>
              <a:rPr lang="pt-BR" altLang="pt-BR" sz="2800" b="1" dirty="0" smtClean="0">
                <a:solidFill>
                  <a:srgbClr val="0000FF"/>
                </a:solidFill>
              </a:rPr>
              <a:t>Selo SINASC 2017</a:t>
            </a:r>
            <a:r>
              <a:rPr lang="pt-BR" altLang="pt-BR" sz="2800" dirty="0" smtClean="0"/>
              <a:t>, checar os relatórios no Monitora-SINASC. </a:t>
            </a:r>
          </a:p>
          <a:p>
            <a:pPr marL="0" indent="0" algn="l" eaLnBrk="1" hangingPunct="1"/>
            <a:r>
              <a:rPr lang="pt-BR" altLang="pt-BR" sz="2800" dirty="0" smtClean="0"/>
              <a:t>O </a:t>
            </a:r>
            <a:r>
              <a:rPr lang="pt-BR" altLang="pt-BR" sz="2800" u="sng" dirty="0" smtClean="0"/>
              <a:t>prazo final </a:t>
            </a:r>
            <a:r>
              <a:rPr lang="pt-BR" altLang="pt-BR" sz="2800" dirty="0" smtClean="0"/>
              <a:t>para fazer as correções necessárias é 31 de janeiro de 2018.</a:t>
            </a:r>
            <a:r>
              <a:rPr lang="en-US" altLang="pt-BR" sz="2800" dirty="0"/>
              <a:t/>
            </a:r>
            <a:br>
              <a:rPr lang="en-US" altLang="pt-BR" sz="2800" dirty="0"/>
            </a:br>
            <a:endParaRPr lang="en-US" altLang="pt-BR" sz="2800" dirty="0"/>
          </a:p>
        </p:txBody>
      </p:sp>
      <p:sp>
        <p:nvSpPr>
          <p:cNvPr id="5" name="Retângulo 4"/>
          <p:cNvSpPr/>
          <p:nvPr/>
        </p:nvSpPr>
        <p:spPr bwMode="auto">
          <a:xfrm>
            <a:off x="7884368" y="6165304"/>
            <a:ext cx="1080120" cy="6926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77329">
            <a:off x="5052137" y="3516640"/>
            <a:ext cx="3691129" cy="6854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Monitora SINASC</a:t>
            </a:r>
            <a:endParaRPr lang="pt-BR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004399"/>
            <a:ext cx="5328592" cy="482868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8100392" y="6131667"/>
            <a:ext cx="864096" cy="72633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82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 bwMode="auto">
          <a:xfrm>
            <a:off x="8100392" y="6125416"/>
            <a:ext cx="1043608" cy="7257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143000" y="692696"/>
            <a:ext cx="8001000" cy="914400"/>
          </a:xfrm>
        </p:spPr>
        <p:txBody>
          <a:bodyPr/>
          <a:lstStyle/>
          <a:p>
            <a:r>
              <a:rPr lang="pt-BR" b="1" dirty="0"/>
              <a:t>Monitora SINASC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6" name="Rectangle 4"/>
          <p:cNvSpPr>
            <a:spLocks noGrp="1" noChangeArrowheads="1"/>
          </p:cNvSpPr>
          <p:nvPr>
            <p:ph idx="1"/>
          </p:nvPr>
        </p:nvSpPr>
        <p:spPr>
          <a:xfrm>
            <a:off x="1115616" y="1450897"/>
            <a:ext cx="8028384" cy="5373216"/>
          </a:xfrm>
          <a:noFill/>
        </p:spPr>
        <p:txBody>
          <a:bodyPr/>
          <a:lstStyle/>
          <a:p>
            <a:pPr algn="l" eaLnBrk="1" hangingPunct="1"/>
            <a:endParaRPr lang="en-US" sz="2800" dirty="0">
              <a:latin typeface="Arial" charset="0"/>
            </a:endParaRPr>
          </a:p>
          <a:p>
            <a:pPr marL="457200" lvl="0" indent="-457200" algn="l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BR" sz="2800" dirty="0"/>
              <a:t>É atualizado semanalmente. </a:t>
            </a:r>
            <a:endParaRPr lang="pt-BR" sz="2800" dirty="0" smtClean="0"/>
          </a:p>
          <a:p>
            <a:pPr marL="0" lvl="0" indent="0" algn="l"/>
            <a:endParaRPr lang="pt-BR" sz="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t-BR" sz="2800" dirty="0"/>
              <a:t>Justificativas </a:t>
            </a:r>
            <a:r>
              <a:rPr lang="pt-BR" sz="2800" dirty="0" smtClean="0"/>
              <a:t>como: </a:t>
            </a:r>
          </a:p>
          <a:p>
            <a:pPr marL="0" indent="0" algn="l"/>
            <a:r>
              <a:rPr lang="pt-BR" sz="2800" dirty="0" smtClean="0"/>
              <a:t> </a:t>
            </a:r>
            <a:r>
              <a:rPr lang="pt-BR" sz="2800" b="1" dirty="0"/>
              <a:t>“mãe não tinha Carteira de Pré-natal</a:t>
            </a:r>
            <a:r>
              <a:rPr lang="pt-BR" sz="2800" b="1" dirty="0" smtClean="0"/>
              <a:t>”</a:t>
            </a:r>
          </a:p>
          <a:p>
            <a:pPr marL="0" indent="0" algn="l"/>
            <a:r>
              <a:rPr lang="pt-BR" sz="2800" b="1" dirty="0" smtClean="0"/>
              <a:t> </a:t>
            </a:r>
            <a:r>
              <a:rPr lang="pt-BR" sz="2800" dirty="0"/>
              <a:t>não </a:t>
            </a:r>
            <a:r>
              <a:rPr lang="pt-BR" sz="2800" dirty="0" smtClean="0"/>
              <a:t>será aceita, pois </a:t>
            </a:r>
            <a:r>
              <a:rPr lang="pt-BR" sz="2800" dirty="0"/>
              <a:t>a própria mãe é </a:t>
            </a:r>
            <a:r>
              <a:rPr lang="pt-BR" sz="2800" dirty="0" smtClean="0"/>
              <a:t>fonte </a:t>
            </a:r>
            <a:r>
              <a:rPr lang="pt-BR" sz="2800" dirty="0"/>
              <a:t>de informação, por exemplo, do número de consultas de </a:t>
            </a:r>
            <a:r>
              <a:rPr lang="pt-BR" sz="2800" dirty="0" smtClean="0"/>
              <a:t>pré-natal que realizou.</a:t>
            </a:r>
            <a:endParaRPr lang="pt-BR" sz="2800" dirty="0"/>
          </a:p>
          <a:p>
            <a:pPr marL="0" indent="0" algn="l"/>
            <a:endParaRPr lang="pt-BR" sz="1200" b="1" dirty="0" smtClean="0"/>
          </a:p>
          <a:p>
            <a:pPr marL="0" indent="0" algn="l">
              <a:spcAft>
                <a:spcPts val="400"/>
              </a:spcAft>
            </a:pPr>
            <a:r>
              <a:rPr lang="pt-BR" sz="2800" dirty="0" smtClean="0"/>
              <a:t> </a:t>
            </a:r>
            <a:r>
              <a:rPr lang="pt-BR" sz="2800" b="1" dirty="0" smtClean="0"/>
              <a:t>“ nasceu no PS“ </a:t>
            </a:r>
            <a:r>
              <a:rPr lang="pt-BR" sz="2800" dirty="0" smtClean="0"/>
              <a:t>por isso não foi registrada a idade gestacional...</a:t>
            </a:r>
          </a:p>
          <a:p>
            <a:pPr marL="0" indent="0" algn="l">
              <a:spcAft>
                <a:spcPts val="1200"/>
              </a:spcAft>
            </a:pPr>
            <a:r>
              <a:rPr lang="pt-BR" sz="2400" b="1" dirty="0" smtClean="0"/>
              <a:t>A neonatologia é responsável por essa informação!</a:t>
            </a:r>
          </a:p>
        </p:txBody>
      </p:sp>
    </p:spTree>
    <p:extLst>
      <p:ext uri="{BB962C8B-B14F-4D97-AF65-F5344CB8AC3E}">
        <p14:creationId xmlns:p14="http://schemas.microsoft.com/office/powerpoint/2010/main" val="240347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139231" y="1124744"/>
            <a:ext cx="8001000" cy="914400"/>
          </a:xfrm>
        </p:spPr>
        <p:txBody>
          <a:bodyPr/>
          <a:lstStyle/>
          <a:p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DN não pode ter ressalvas! 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6" name="Rectangle 4"/>
          <p:cNvSpPr>
            <a:spLocks noGrp="1" noChangeArrowheads="1"/>
          </p:cNvSpPr>
          <p:nvPr>
            <p:ph idx="1"/>
          </p:nvPr>
        </p:nvSpPr>
        <p:spPr>
          <a:xfrm>
            <a:off x="1043608" y="1988840"/>
            <a:ext cx="7920880" cy="2952328"/>
          </a:xfrm>
          <a:noFill/>
        </p:spPr>
        <p:txBody>
          <a:bodyPr/>
          <a:lstStyle/>
          <a:p>
            <a:pPr marL="457200" indent="-457200" algn="just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800" dirty="0" smtClean="0"/>
              <a:t>Em caso de erro no preenchimento, cancelar e fazer nova DN. </a:t>
            </a:r>
          </a:p>
          <a:p>
            <a:pPr marL="457200" indent="-457200" algn="just" eaLnBrk="1" hangingPunct="1">
              <a:buFont typeface="Arial" panose="020B0604020202020204" pitchFamily="34" charset="0"/>
              <a:buChar char="•"/>
            </a:pPr>
            <a:r>
              <a:rPr lang="pt-BR" sz="2800" dirty="0" smtClean="0"/>
              <a:t>A Gerência do SINASC considera que os únicos campos da DN que podem ter ressalvas são os referentes ao </a:t>
            </a:r>
            <a:r>
              <a:rPr lang="pt-BR" sz="2800" b="1" u="sng" dirty="0" smtClean="0"/>
              <a:t>endereço de residência materna</a:t>
            </a:r>
            <a:r>
              <a:rPr lang="pt-BR" sz="2800" dirty="0" smtClean="0"/>
              <a:t>.</a:t>
            </a:r>
            <a:endParaRPr lang="en-US" altLang="pt-BR" sz="2800" dirty="0"/>
          </a:p>
        </p:txBody>
      </p:sp>
      <p:sp>
        <p:nvSpPr>
          <p:cNvPr id="5" name="Retângulo 4"/>
          <p:cNvSpPr/>
          <p:nvPr/>
        </p:nvSpPr>
        <p:spPr bwMode="auto">
          <a:xfrm>
            <a:off x="7884368" y="6165304"/>
            <a:ext cx="1080120" cy="6926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76076">
            <a:off x="3872767" y="1939117"/>
            <a:ext cx="3480970" cy="448158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001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Cancelamentos de DN 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6" name="Rectangle 4"/>
          <p:cNvSpPr>
            <a:spLocks noGrp="1" noChangeArrowheads="1"/>
          </p:cNvSpPr>
          <p:nvPr>
            <p:ph idx="1"/>
          </p:nvPr>
        </p:nvSpPr>
        <p:spPr>
          <a:xfrm>
            <a:off x="1043608" y="2060848"/>
            <a:ext cx="8100392" cy="4104456"/>
          </a:xfrm>
          <a:noFill/>
        </p:spPr>
        <p:txBody>
          <a:bodyPr/>
          <a:lstStyle/>
          <a:p>
            <a:pPr marL="273050" indent="-27305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t-BR" sz="2800" dirty="0" smtClean="0"/>
              <a:t>Hospitais:  </a:t>
            </a:r>
            <a:r>
              <a:rPr lang="pt-BR" sz="2800" dirty="0"/>
              <a:t>devem </a:t>
            </a:r>
            <a:r>
              <a:rPr lang="pt-BR" sz="2800" dirty="0" smtClean="0"/>
              <a:t>encaminhar </a:t>
            </a:r>
            <a:r>
              <a:rPr lang="pt-BR" sz="2800" b="1" dirty="0" smtClean="0"/>
              <a:t>mensalmente</a:t>
            </a:r>
            <a:r>
              <a:rPr lang="pt-BR" sz="2800" dirty="0" smtClean="0"/>
              <a:t>, </a:t>
            </a:r>
            <a:r>
              <a:rPr lang="pt-BR" sz="2800" dirty="0"/>
              <a:t>às Supervisões Técnicas de </a:t>
            </a:r>
            <a:r>
              <a:rPr lang="pt-BR" sz="2800" dirty="0" smtClean="0"/>
              <a:t>Saúde as DN </a:t>
            </a:r>
            <a:r>
              <a:rPr lang="pt-BR" sz="2800" dirty="0"/>
              <a:t>canceladas </a:t>
            </a:r>
            <a:r>
              <a:rPr lang="pt-BR" sz="2800" dirty="0" smtClean="0"/>
              <a:t>   as </a:t>
            </a:r>
            <a:r>
              <a:rPr lang="pt-BR" sz="2800" dirty="0"/>
              <a:t>3 vias: branca, amarela e </a:t>
            </a:r>
            <a:r>
              <a:rPr lang="pt-BR" sz="2800" dirty="0" smtClean="0"/>
              <a:t>rosa, junto </a:t>
            </a:r>
            <a:r>
              <a:rPr lang="pt-BR" sz="2800" dirty="0"/>
              <a:t>com as vias brancas preenchidas</a:t>
            </a:r>
            <a:r>
              <a:rPr lang="pt-BR" sz="2800" dirty="0" smtClean="0"/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t-BR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Atenção!</a:t>
            </a:r>
          </a:p>
          <a:p>
            <a:pPr marL="0" indent="0" algn="l"/>
            <a:r>
              <a:rPr lang="pt-BR" sz="2800" dirty="0"/>
              <a:t> </a:t>
            </a:r>
            <a:r>
              <a:rPr lang="pt-BR" sz="2700" dirty="0" smtClean="0"/>
              <a:t>É preciso que junto com as DN canceladas, as Supervisões Técnicas de Saúde enviem memorando com a numeração desses formulários.</a:t>
            </a:r>
            <a:endParaRPr lang="pt-BR" sz="2700" dirty="0"/>
          </a:p>
        </p:txBody>
      </p:sp>
      <p:sp>
        <p:nvSpPr>
          <p:cNvPr id="5" name="Retângulo 4"/>
          <p:cNvSpPr/>
          <p:nvPr/>
        </p:nvSpPr>
        <p:spPr bwMode="auto">
          <a:xfrm>
            <a:off x="7884368" y="6165304"/>
            <a:ext cx="1080120" cy="6926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Seta para a direita 1"/>
          <p:cNvSpPr/>
          <p:nvPr/>
        </p:nvSpPr>
        <p:spPr bwMode="auto">
          <a:xfrm>
            <a:off x="3223212" y="2978419"/>
            <a:ext cx="340676" cy="484632"/>
          </a:xfrm>
          <a:prstGeom prst="rightArrow">
            <a:avLst/>
          </a:prstGeom>
          <a:solidFill>
            <a:srgbClr val="FF9900"/>
          </a:solidFill>
          <a:ln w="952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0807" y="51111"/>
            <a:ext cx="1783193" cy="104469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598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 Roving Logo (Rev 1)">
  <a:themeElements>
    <a:clrScheme name="New Roving Logo (Rev 1)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New Roving Logo (Rev 1)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w Roving Logo (Rev 1)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Roving Logo (Rev 1)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Roving Logo (Rev 1)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Roving Logo (Rev 1)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Roving Logo (Rev 1)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Roving Logo (Rev 1)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Settings\jmuto\Application Data\Microsoft\Templates\New Roving Logo (Rev 1).pot</Template>
  <TotalTime>4178</TotalTime>
  <Words>542</Words>
  <Application>Microsoft Office PowerPoint</Application>
  <PresentationFormat>Apresentação na tela (4:3)</PresentationFormat>
  <Paragraphs>63</Paragraphs>
  <Slides>13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New Roving Logo (Rev 1)</vt:lpstr>
      <vt:lpstr>Apresentação do PowerPoint</vt:lpstr>
      <vt:lpstr>Rede RELAMC – Rede Latino-americana de malformações congênitas.</vt:lpstr>
      <vt:lpstr>Registro das anomalias congênitas: Ausência da informação na declaração de nascido vivo</vt:lpstr>
      <vt:lpstr>Novos campos da DN : Comprimento (estatura)  e Perímetro Cefálico </vt:lpstr>
      <vt:lpstr>Selo SINASC 2018</vt:lpstr>
      <vt:lpstr>Monitora SINASC</vt:lpstr>
      <vt:lpstr>Monitora SINASC</vt:lpstr>
      <vt:lpstr>A DN não pode ter ressalvas! </vt:lpstr>
      <vt:lpstr>Cancelamentos de DN </vt:lpstr>
      <vt:lpstr>Partos domiciliares que receberam assistência no hospital: </vt:lpstr>
      <vt:lpstr>Lei sobre a inclusão de CPF no registro civil dos recém-nascidos:</vt:lpstr>
      <vt:lpstr>Próximo Seminário SINASC</vt:lpstr>
      <vt:lpstr>Gerência do SINASC</vt:lpstr>
    </vt:vector>
  </TitlesOfParts>
  <Company>Roving Software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Constant Contact PowerPoint Template</dc:title>
  <dc:creator>Julian</dc:creator>
  <cp:lastModifiedBy>Eliana de Aquino Bonilha</cp:lastModifiedBy>
  <cp:revision>137</cp:revision>
  <cp:lastPrinted>1601-01-01T00:00:00Z</cp:lastPrinted>
  <dcterms:created xsi:type="dcterms:W3CDTF">2001-02-01T15:23:38Z</dcterms:created>
  <dcterms:modified xsi:type="dcterms:W3CDTF">2017-12-01T17:42:50Z</dcterms:modified>
</cp:coreProperties>
</file>