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62" r:id="rId7"/>
    <p:sldId id="263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574359-7B1B-4F45-A21E-8C2BE9BD8A6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515C44-496D-4A67-8C40-A44CFCBF3C4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alineamaral@prefeitura.sp.gov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28892" cy="2169214"/>
          </a:xfrm>
        </p:spPr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uso do Tabwin SINASC e Caderno de Nascidos Vivos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/>
          <a:p>
            <a:r>
              <a:rPr lang="pt-BR" b="1" dirty="0" smtClean="0"/>
              <a:t>Coordenadoria Regional de Saúde Leste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026" y="4005064"/>
            <a:ext cx="2378110" cy="1656184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403648" y="566124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/>
              <a:t>Aline Alves do Amaral – Assessoria de Planejamento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53902" y="404664"/>
            <a:ext cx="8167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XV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Seminário da Análise da Qualidade e Informação do </a:t>
            </a:r>
            <a:r>
              <a:rPr lang="pt-BR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SINASC</a:t>
            </a:r>
          </a:p>
          <a:p>
            <a:pPr algn="ctr"/>
            <a:r>
              <a:rPr lang="pt-BR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Gerência do SINASC / Secretaria Municipal de São Paulo</a:t>
            </a:r>
            <a:endParaRPr lang="pt-BR" b="1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065948" y="6080041"/>
            <a:ext cx="3343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São Paulo,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novembro de 2017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Caderno de Nascidos de 2011 a 2016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Indicadores;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Planejamento de Ações;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Conhecimento do território e suas diversidades;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Divulgado na Assessoria Técnica da Coordenadoria e nas Supervisões Técnicas de Saúde como instrumento de apoio na tomada de decisões;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Considerações  Finais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80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448272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Coordenadoria Regional de Saúde Leste</a:t>
            </a:r>
          </a:p>
          <a:p>
            <a:r>
              <a:rPr lang="pt-BR" b="1" dirty="0" smtClean="0"/>
              <a:t>Assessoria de Planejamento</a:t>
            </a:r>
          </a:p>
          <a:p>
            <a:endParaRPr lang="pt-BR" b="1" dirty="0" smtClean="0"/>
          </a:p>
          <a:p>
            <a:r>
              <a:rPr lang="pt-BR" b="1" dirty="0" smtClean="0"/>
              <a:t>Aline Alves do Amaral</a:t>
            </a:r>
          </a:p>
          <a:p>
            <a:r>
              <a:rPr lang="pt-BR" b="1" dirty="0" smtClean="0"/>
              <a:t>Email: </a:t>
            </a:r>
            <a:r>
              <a:rPr lang="pt-BR" b="1" dirty="0" smtClean="0">
                <a:hlinkClick r:id="rId2"/>
              </a:rPr>
              <a:t>alineamaral@prefeitura.sp.gov.br</a:t>
            </a:r>
            <a:endParaRPr lang="pt-BR" b="1" dirty="0" smtClean="0"/>
          </a:p>
          <a:p>
            <a:r>
              <a:rPr lang="pt-BR" b="1" dirty="0" err="1" smtClean="0"/>
              <a:t>Tel</a:t>
            </a:r>
            <a:r>
              <a:rPr lang="pt-BR" b="1" dirty="0" smtClean="0"/>
              <a:t>: 3397-0947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848" y="548680"/>
            <a:ext cx="3600400" cy="250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Curso Tabwin SINASC</a:t>
            </a:r>
          </a:p>
          <a:p>
            <a:pPr lvl="1"/>
            <a:r>
              <a:rPr lang="pt-BR" dirty="0" smtClean="0"/>
              <a:t>Grupo CRS Leste + Supervisões Técnicas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Produto que utilizasse as ferramentas de tabulação</a:t>
            </a:r>
          </a:p>
          <a:p>
            <a:endParaRPr lang="pt-BR" dirty="0" smtClean="0"/>
          </a:p>
          <a:p>
            <a:r>
              <a:rPr lang="pt-BR" dirty="0" smtClean="0"/>
              <a:t>Demanda da Coordenadoria e Supervisões Técnicas</a:t>
            </a:r>
          </a:p>
          <a:p>
            <a:endParaRPr lang="pt-BR" dirty="0" smtClean="0"/>
          </a:p>
          <a:p>
            <a:r>
              <a:rPr lang="pt-BR" dirty="0" smtClean="0"/>
              <a:t>Monitoramento dos Nascimentos na região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Projeto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52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298879"/>
            <a:ext cx="7745505" cy="38778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</a:rPr>
              <a:t>Monitorar os nascimentos na área de abrangência da Coordenadoria Regional de Saúde Leste com intuito de analisar a situação das gestantes e nascidos vivos da região e identificar o perfil de cada território desagregando os dados por Supervisão Técnica de Saúde e Distrito Administrativo.</a:t>
            </a:r>
          </a:p>
          <a:p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688490" y="620688"/>
            <a:ext cx="7756263" cy="1054250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Objetivo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527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solidFill>
                  <a:schemeClr val="tx1"/>
                </a:solidFill>
              </a:rPr>
              <a:t>Pesquisa descritiva, na qual extraiu-se dados do </a:t>
            </a:r>
            <a:r>
              <a:rPr lang="pt-BR" altLang="pt-BR" dirty="0" err="1">
                <a:solidFill>
                  <a:schemeClr val="tx1"/>
                </a:solidFill>
              </a:rPr>
              <a:t>Tabwin</a:t>
            </a:r>
            <a:r>
              <a:rPr lang="pt-BR" altLang="pt-BR" dirty="0">
                <a:solidFill>
                  <a:schemeClr val="tx1"/>
                </a:solidFill>
              </a:rPr>
              <a:t> SINASC, com ênfase nas variáveis, baixo peso, tipo de parto, </a:t>
            </a:r>
            <a:r>
              <a:rPr lang="pt-BR" altLang="pt-BR" dirty="0" err="1">
                <a:solidFill>
                  <a:schemeClr val="tx1"/>
                </a:solidFill>
              </a:rPr>
              <a:t>apgar</a:t>
            </a:r>
            <a:r>
              <a:rPr lang="pt-BR" altLang="pt-BR" dirty="0">
                <a:solidFill>
                  <a:schemeClr val="tx1"/>
                </a:solidFill>
              </a:rPr>
              <a:t>, anomalia, idade gestacional, consulta de pré-natal, faixa etária da mãe, prematuridade, escolaridade, tipo de hospital de nascimentos, tipo de parto, evasão, utilizadas para traçar e analisar o perfil de cada Distrito Administrativo e Supervisão Técnica de Saúde. O que permitiu elaborar o Caderno de Nascidos Vivos – CRS Leste.</a:t>
            </a:r>
          </a:p>
          <a:p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688490" y="620688"/>
            <a:ext cx="7756263" cy="1054250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Metodologia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30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9512" y="6429756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chemeClr val="bg2">
                    <a:lumMod val="50000"/>
                  </a:schemeClr>
                </a:solidFill>
              </a:rPr>
              <a:t>Fonte: </a:t>
            </a:r>
            <a:r>
              <a:rPr lang="pt-BR" sz="1050" dirty="0" smtClean="0">
                <a:solidFill>
                  <a:schemeClr val="bg2">
                    <a:lumMod val="50000"/>
                  </a:schemeClr>
                </a:solidFill>
              </a:rPr>
              <a:t>SMDU/SP; SMS </a:t>
            </a:r>
            <a:endParaRPr lang="pt-BR" sz="10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19382" y="548680"/>
            <a:ext cx="884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CRS LESTE - 7 </a:t>
            </a:r>
            <a:r>
              <a:rPr lang="pt-BR" sz="2400" b="1" dirty="0">
                <a:solidFill>
                  <a:schemeClr val="bg2">
                    <a:lumMod val="50000"/>
                  </a:schemeClr>
                </a:solidFill>
              </a:rPr>
              <a:t>Supervisões Técnicas de </a:t>
            </a:r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Saúde</a:t>
            </a:r>
            <a:endParaRPr lang="pt-B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24381"/>
            <a:ext cx="3571875" cy="49053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3F3F3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6096879" y="4752835"/>
            <a:ext cx="272359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STS Cidade Tiradentes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885019" y="3287976"/>
            <a:ext cx="197593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STS Guaianases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308576" y="2232555"/>
            <a:ext cx="135976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STS Itaim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79512" y="2169839"/>
            <a:ext cx="289137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STS Ermelino Matarazzo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051720" y="3315249"/>
            <a:ext cx="165618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STS Itaquera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475656" y="5544923"/>
            <a:ext cx="20162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STS São Mateus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436096" y="1196752"/>
            <a:ext cx="19442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STS São Miguel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630551" y="5704970"/>
            <a:ext cx="3333937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pt-BR" b="1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 2017: </a:t>
            </a:r>
            <a:r>
              <a:rPr lang="pt-BR" sz="1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2.454.656 </a:t>
            </a:r>
            <a:r>
              <a:rPr lang="pt-BR" sz="1400" b="1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habitantes</a:t>
            </a:r>
          </a:p>
          <a:p>
            <a:pPr>
              <a:lnSpc>
                <a:spcPct val="125000"/>
              </a:lnSpc>
              <a:defRPr/>
            </a:pPr>
            <a:r>
              <a:rPr lang="pt-BR" sz="1400" b="1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ÁREA: 195,35 km² </a:t>
            </a:r>
          </a:p>
          <a:p>
            <a:pPr>
              <a:lnSpc>
                <a:spcPct val="125000"/>
              </a:lnSpc>
              <a:defRPr/>
            </a:pPr>
            <a:r>
              <a:rPr lang="pt-BR" sz="1400" b="1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D. DEMOGRÁFICA :  </a:t>
            </a:r>
            <a:r>
              <a:rPr lang="pt-BR" sz="1400" b="1" kern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12.565 </a:t>
            </a:r>
            <a:r>
              <a:rPr lang="pt-BR" sz="1400" b="1" kern="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</a:t>
            </a:r>
            <a:r>
              <a:rPr lang="pt-BR" sz="1400" b="1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/km²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449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49217" cy="1054250"/>
          </a:xfrm>
        </p:spPr>
        <p:txBody>
          <a:bodyPr/>
          <a:lstStyle/>
          <a:p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Nascidos Vivos segundo Supervisão </a:t>
            </a:r>
            <a:r>
              <a:rPr lang="pt-BR" sz="2000" dirty="0">
                <a:solidFill>
                  <a:schemeClr val="bg2">
                    <a:lumMod val="50000"/>
                  </a:schemeClr>
                </a:solidFill>
              </a:rPr>
              <a:t>Técnica de Saúde e Distrito Administrativo da CRS Leste, série histórica de 2011 a 2016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94693"/>
              </p:ext>
            </p:extLst>
          </p:nvPr>
        </p:nvGraphicFramePr>
        <p:xfrm>
          <a:off x="1547664" y="1340768"/>
          <a:ext cx="6264697" cy="5094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773"/>
                <a:gridCol w="765154"/>
                <a:gridCol w="765154"/>
                <a:gridCol w="765154"/>
                <a:gridCol w="765154"/>
                <a:gridCol w="765154"/>
                <a:gridCol w="765154"/>
              </a:tblGrid>
              <a:tr h="3408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CRS</a:t>
                      </a:r>
                      <a:r>
                        <a:rPr lang="pt-BR" sz="1400" b="1" u="none" strike="noStrike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/ </a:t>
                      </a:r>
                      <a:r>
                        <a:rPr lang="pt-BR" sz="1400" b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STS / DA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CRS</a:t>
                      </a:r>
                      <a:r>
                        <a:rPr lang="pt-BR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Leste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40.166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40.443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39.737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40.831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40.728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38.884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Cidade Tiradentes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3.818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4.004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3.806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3.956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4.006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3.797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Cidade Tiradentes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3818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4004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3806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3956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4006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3797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Ermelino Matarazzo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3.094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3.282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3.145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3.230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3.175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2.974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Ermelino Matarazzo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1854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1943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1860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1908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1840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Ponte Rasa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1339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1285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1270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1134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Guaianazes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4.975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5.022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5.049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5.207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5.050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5.011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Guaianazes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1938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1976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2039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2043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1910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Lajeado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3037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3046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3010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3164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3138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3101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Itaim Paulista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6.337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6.390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6.271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6.449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6.511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6.092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Itaim Paulista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3922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3988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3813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3947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3887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3709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Vila Curuçá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2415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2402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2458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2502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2624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2383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Itaquera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8.453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8.514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8.181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8.570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8.532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8.162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Cidade Líder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2105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2116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1962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2245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2104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2045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Itaquera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3329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3300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3245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3306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3426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3209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José Bonifácio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1794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1840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1731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1754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1752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1713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Parque do Carmo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1265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1195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São Mateus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7.205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7.175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7.111</a:t>
                      </a:r>
                      <a:endParaRPr lang="pt-BR" sz="14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7.084</a:t>
                      </a:r>
                      <a:endParaRPr lang="pt-BR" sz="14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7.203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6.999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Iguatemi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2426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2474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2372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2433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2521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2373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São Mateus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2489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2451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2427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2464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2416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2361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São Rafael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2290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2250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2312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2187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2266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2265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São Miguel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6.284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6.056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6.174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6.335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6.251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5.849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Jardim Helena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2580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2448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2547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2619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2618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2444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São Miguel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1713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1633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1667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1689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1655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1556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0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u="none" strike="noStrike" dirty="0">
                          <a:effectLst/>
                        </a:rPr>
                        <a:t>Vila Jacuí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1991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1975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2027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1978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1849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7" marR="7867" marT="78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7504" y="6596390"/>
            <a:ext cx="52565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chemeClr val="bg2">
                    <a:lumMod val="50000"/>
                  </a:schemeClr>
                </a:solidFill>
              </a:rPr>
              <a:t>Fonte: 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Fonte: SINASC/</a:t>
            </a:r>
            <a:r>
              <a:rPr lang="pt-BR" sz="1050" dirty="0" err="1">
                <a:solidFill>
                  <a:schemeClr val="bg2">
                    <a:lumMod val="50000"/>
                  </a:schemeClr>
                </a:solidFill>
              </a:rPr>
              <a:t>CEInfo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 SMS_SP. Dados atualizados em  </a:t>
            </a:r>
            <a:r>
              <a:rPr lang="pt-BR" sz="1050" dirty="0" smtClean="0">
                <a:solidFill>
                  <a:schemeClr val="bg2">
                    <a:lumMod val="50000"/>
                  </a:schemeClr>
                </a:solidFill>
              </a:rPr>
              <a:t>29/11/2017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072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7504" y="430534"/>
            <a:ext cx="8784976" cy="1054250"/>
          </a:xfrm>
        </p:spPr>
        <p:txBody>
          <a:bodyPr/>
          <a:lstStyle/>
          <a:p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Nascidos Vivos residentes com anomalia segundo Supervisão Técnica de Saúde e Distrito Administrativo da CRS Leste, série histórica de 2011 a </a:t>
            </a:r>
            <a:r>
              <a:rPr lang="pt-BR" sz="2000" dirty="0">
                <a:solidFill>
                  <a:schemeClr val="bg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427400"/>
              </p:ext>
            </p:extLst>
          </p:nvPr>
        </p:nvGraphicFramePr>
        <p:xfrm>
          <a:off x="1331641" y="1556792"/>
          <a:ext cx="6768752" cy="4998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792088"/>
                <a:gridCol w="792088"/>
                <a:gridCol w="864096"/>
                <a:gridCol w="792088"/>
                <a:gridCol w="864096"/>
                <a:gridCol w="792088"/>
              </a:tblGrid>
              <a:tr h="1136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CRS / STS / D.A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CRS</a:t>
                      </a:r>
                      <a:r>
                        <a:rPr lang="pt-BR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Leste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Cidade Tiradentes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0,7%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Cidade Tiradentes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Ermelino Matarazzo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1,4%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Ermelino Matarazzo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Ponte Rasa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Guaianazes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Guaianazes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Lajeado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Itaim Paulista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Itaim Paulista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Vila Curuçá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Itaquera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Itaquera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Cidade Líder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José Bonifácio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Parque do Carmo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São Mateus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São Mateus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Iguatemi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São Rafael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São Miguel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São Miguel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Jardim Helena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Vila Jacuí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0,9%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1,5%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7504" y="6596390"/>
            <a:ext cx="52565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chemeClr val="bg2">
                    <a:lumMod val="50000"/>
                  </a:schemeClr>
                </a:solidFill>
              </a:rPr>
              <a:t>Fonte: 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Fonte: SINASC/</a:t>
            </a:r>
            <a:r>
              <a:rPr lang="pt-BR" sz="1050" dirty="0" err="1">
                <a:solidFill>
                  <a:schemeClr val="bg2">
                    <a:lumMod val="50000"/>
                  </a:schemeClr>
                </a:solidFill>
              </a:rPr>
              <a:t>CEInfo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 SMS_SP. Dados atualizados em  </a:t>
            </a:r>
            <a:r>
              <a:rPr lang="pt-BR" sz="1050" dirty="0" smtClean="0">
                <a:solidFill>
                  <a:schemeClr val="bg2">
                    <a:lumMod val="50000"/>
                  </a:schemeClr>
                </a:solidFill>
              </a:rPr>
              <a:t>29/11/2017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8452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272668"/>
              </p:ext>
            </p:extLst>
          </p:nvPr>
        </p:nvGraphicFramePr>
        <p:xfrm>
          <a:off x="899593" y="1484785"/>
          <a:ext cx="7632847" cy="5111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3371"/>
                <a:gridCol w="903246"/>
                <a:gridCol w="903246"/>
                <a:gridCol w="903246"/>
                <a:gridCol w="903246"/>
                <a:gridCol w="903246"/>
                <a:gridCol w="903246"/>
              </a:tblGrid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CRS / STS / DA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CRS Leste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76,3%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69,8%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70,5%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69,0%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69,3%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68,8%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Cidade Tiradentes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72,8%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70,8%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72,3%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74,6%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76,3%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Cidade Tiradentes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72,8%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67,0%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72,3%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74,6%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Ermelino Matarazzo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78,0%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74,6%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71,5%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72,5%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76,3%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78,6%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Ermelino Matarazzo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76,9%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75,4%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71,7%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74,6%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77,9%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78,1%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Ponte Rasa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79,7%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73,5%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71,2%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69,3%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73,8%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79,5%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Guaianazes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82,2%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71,4%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73,5%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72,4%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74,5%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79,1%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Guaianazes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83,4%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74,5%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75,1%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79,2%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Lajeado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81,4%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72,8%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70,7%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73,1%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79,0%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Itaim Paulista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72,1%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64,4%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68,6%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Itaim Paulista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67,1%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61,3%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62,0%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62,4%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56,4%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61,6%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Vila Curuçá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80,2%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76,6%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75,5%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75,8%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76,4%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79,4%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Itaquera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79,9%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75,0%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74,7%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69,9%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68,5%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71,1%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Itaquera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81,3%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78,5%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78,4%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73,9%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72,4%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Cidade Líder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78,0%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72,4%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66,9%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64,2%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66,0%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José Bonifácio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80,4%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75,3%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73,3%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69,5%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69,9%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70,6%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Parque do Carmo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81,6%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78,9%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77,0%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70,8%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72,2%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77,3%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São Mateus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76,7%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68,5%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69,1%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66,6%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São Mateus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76,0%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73,6%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68,2%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71,9%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Iguatemi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79,1%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69,8%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66,5%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68,7%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75,9%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São Rafael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74,7%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62,4%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63,6%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65,1%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62,7%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65,6%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São Miguel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71,7%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65,0%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66,6%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65,4%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66,2%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66,1%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São Miguel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67,0%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60,1%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62,5%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61,7%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59,7%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59,5%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Jardim Helena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74,7%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67,6%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69,7%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70,8%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71,0%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Vila Jacuí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75,3%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68,8%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67,6%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66,6%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70,8%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4" marR="8774" marT="87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  <p:sp>
        <p:nvSpPr>
          <p:cNvPr id="7" name="Título 2"/>
          <p:cNvSpPr txBox="1">
            <a:spLocks/>
          </p:cNvSpPr>
          <p:nvPr/>
        </p:nvSpPr>
        <p:spPr>
          <a:xfrm>
            <a:off x="251520" y="430534"/>
            <a:ext cx="8640960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Pré Natal com 07 ou mais consultas segundo Supervisão Técnica de Saúde e Distrito Administrativo da CRS Leste, série histórica de 2011 a 2016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504" y="6596390"/>
            <a:ext cx="52565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chemeClr val="bg2">
                    <a:lumMod val="50000"/>
                  </a:schemeClr>
                </a:solidFill>
              </a:rPr>
              <a:t>Fonte: 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Fonte: SINASC/</a:t>
            </a:r>
            <a:r>
              <a:rPr lang="pt-BR" sz="1050" dirty="0" err="1">
                <a:solidFill>
                  <a:schemeClr val="bg2">
                    <a:lumMod val="50000"/>
                  </a:schemeClr>
                </a:solidFill>
              </a:rPr>
              <a:t>CEInfo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 SMS_SP. Dados atualizados em  </a:t>
            </a:r>
            <a:r>
              <a:rPr lang="pt-BR" sz="1050" dirty="0" smtClean="0">
                <a:solidFill>
                  <a:schemeClr val="bg2">
                    <a:lumMod val="50000"/>
                  </a:schemeClr>
                </a:solidFill>
              </a:rPr>
              <a:t>29/11/2017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75941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O uso do Tabwin SINASC e Caderno de Nascidos Vivos – CRS Leste</a:t>
            </a:r>
            <a:endParaRPr lang="pt-BR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395536" y="502542"/>
            <a:ext cx="8280920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Partos Vaginais segundo Supervisão Técnica de Saúde e Distrito Administrativo da CRS Leste, série histórica de 2011 a 2016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65173"/>
              </p:ext>
            </p:extLst>
          </p:nvPr>
        </p:nvGraphicFramePr>
        <p:xfrm>
          <a:off x="251522" y="1556795"/>
          <a:ext cx="8573277" cy="4347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8131"/>
                <a:gridCol w="769191"/>
                <a:gridCol w="769191"/>
                <a:gridCol w="769191"/>
                <a:gridCol w="769191"/>
                <a:gridCol w="769191"/>
                <a:gridCol w="769191"/>
              </a:tblGrid>
              <a:tr h="2345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HOSPITAIS POR STS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2011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2012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CRS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LESTE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62,9%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61,6%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62,5%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63,0%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64,3%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63,6%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CIDADE TIRADENTES*****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75,4%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73,3%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76,8%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76,6%</a:t>
                      </a:r>
                      <a:endParaRPr lang="pt-BR" sz="14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78,1%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76,1%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H MUN CIDADE TIRADENTES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75,4%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73,3%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78,1%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ERMELINO MATARAZZO*****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62,6%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64,1%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68,4%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70,3%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H MUN DR ALIPIO CORREIA </a:t>
                      </a:r>
                      <a:r>
                        <a:rPr lang="pt-BR" sz="1100" u="none" strike="noStrike" dirty="0" smtClean="0">
                          <a:effectLst/>
                        </a:rPr>
                        <a:t>NETO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62,6%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64,1%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67,0%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68,4%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70,3%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67,5%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GUAIANASES*****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59,2%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56,1%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53,9%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53,6%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55,6%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55,4%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H GERAL DE GUAIANAZES JESUS TEIXEIRA COSTA EST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72,6%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74,5%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73,8%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72,9%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72,9%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72,1%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H CENTRAL DE GUAIANAZES (VILA IOLANDA)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10,7%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11,9%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10,9%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13,2%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11,3%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ITAIM PAULISTA*****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75,1%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71,6%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66,3%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68,3%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70,6%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69,7%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H GERAL SANTA MARCELINA ITAIM PAULISTA (OSS)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78,6%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75,9%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71,8%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70,3%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73,6%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73,7%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ITAQUERA*****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67,9%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64,6%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66,2%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66,3%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63,7%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64,1%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H SANTA MARCELINA ITAQUERA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68,9%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66,0%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67,2%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66,9%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64,2%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66,3%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H MUN DR WALDOMIRO DE PAULA (ITAQUERA)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66,3%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61,9%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64,9%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65,7%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63,3%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62,2%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SÃO MATEUS*****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55,6%</a:t>
                      </a:r>
                      <a:endParaRPr lang="pt-BR" sz="14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46,3%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40,5%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36,0%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42,8%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H GERAL DE SAO MATEUS EST (MANOEL BIFULCO)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75,8%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73,8%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75,2%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78,5%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H MAT MASTERCLIN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2,9%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5,6%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5,2%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 SÃO MIGUEL*****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41,7%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67,2%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70,5%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71,0%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71,2%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70,8%</a:t>
                      </a:r>
                      <a:endParaRPr lang="pt-BR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H MUN TIDE SETUBAL (SAO MIGUEL)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73,2%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78,1%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77,9%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76,8%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H JARDIM HELENA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11,8%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4,6%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1,1%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3,3%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3,1%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64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H INDEPENDENCIA  ZONA LESTE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7,0%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8,2%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11,8%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19,5%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13,2%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7504" y="6596390"/>
            <a:ext cx="52565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chemeClr val="bg2">
                    <a:lumMod val="50000"/>
                  </a:schemeClr>
                </a:solidFill>
              </a:rPr>
              <a:t>Fonte: 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Fonte: SINASC/</a:t>
            </a:r>
            <a:r>
              <a:rPr lang="pt-BR" sz="1050" dirty="0" err="1">
                <a:solidFill>
                  <a:schemeClr val="bg2">
                    <a:lumMod val="50000"/>
                  </a:schemeClr>
                </a:solidFill>
              </a:rPr>
              <a:t>CEInfo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 SMS_SP. Dados atualizados em  </a:t>
            </a:r>
            <a:r>
              <a:rPr lang="pt-BR" sz="1050" dirty="0" smtClean="0">
                <a:solidFill>
                  <a:schemeClr val="bg2">
                    <a:lumMod val="50000"/>
                  </a:schemeClr>
                </a:solidFill>
              </a:rPr>
              <a:t>29/11/2017</a:t>
            </a:r>
            <a:r>
              <a:rPr lang="pt-BR" sz="1050" dirty="0">
                <a:solidFill>
                  <a:schemeClr val="bg2">
                    <a:lumMod val="50000"/>
                  </a:schemeClr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793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Personalizada 2">
      <a:dk1>
        <a:sysClr val="windowText" lastClr="000000"/>
      </a:dk1>
      <a:lt1>
        <a:sysClr val="window" lastClr="FFFFFF"/>
      </a:lt1>
      <a:dk2>
        <a:srgbClr val="E5C6D4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408</TotalTime>
  <Words>1842</Words>
  <Application>Microsoft Office PowerPoint</Application>
  <PresentationFormat>Apresentação na tela (4:3)</PresentationFormat>
  <Paragraphs>754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Capa Dura</vt:lpstr>
      <vt:lpstr>O uso do Tabwin SINASC e Caderno de Nascidos Vivos</vt:lpstr>
      <vt:lpstr>Projeto</vt:lpstr>
      <vt:lpstr>Objetivo</vt:lpstr>
      <vt:lpstr>Metodologia</vt:lpstr>
      <vt:lpstr>Apresentação do PowerPoint</vt:lpstr>
      <vt:lpstr>Nascidos Vivos segundo Supervisão Técnica de Saúde e Distrito Administrativo da CRS Leste, série histórica de 2011 a 2016</vt:lpstr>
      <vt:lpstr>Nascidos Vivos residentes com anomalia segundo Supervisão Técnica de Saúde e Distrito Administrativo da CRS Leste, série histórica de 2011 a 2016</vt:lpstr>
      <vt:lpstr>Apresentação do PowerPoint</vt:lpstr>
      <vt:lpstr>Apresentação do PowerPoint</vt:lpstr>
      <vt:lpstr>Considerações  Finais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uso do Tabwin SINASC e Caderno de Nascidos Vivos</dc:title>
  <dc:creator>Aline Alves do Amaral</dc:creator>
  <cp:lastModifiedBy>Eliana de Aquino Bonilha</cp:lastModifiedBy>
  <cp:revision>19</cp:revision>
  <dcterms:created xsi:type="dcterms:W3CDTF">2017-11-29T11:20:19Z</dcterms:created>
  <dcterms:modified xsi:type="dcterms:W3CDTF">2017-12-01T17:34:09Z</dcterms:modified>
</cp:coreProperties>
</file>