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5"/>
  </p:notesMasterIdLst>
  <p:sldIdLst>
    <p:sldId id="312" r:id="rId2"/>
    <p:sldId id="374" r:id="rId3"/>
    <p:sldId id="375" r:id="rId4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66FF"/>
    <a:srgbClr val="D00000"/>
    <a:srgbClr val="CC6600"/>
    <a:srgbClr val="E45302"/>
    <a:srgbClr val="FF3300"/>
    <a:srgbClr val="FF6600"/>
    <a:srgbClr val="CCA866"/>
    <a:srgbClr val="99663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76" autoAdjust="0"/>
    <p:restoredTop sz="92950" autoAdjust="0"/>
  </p:normalViewPr>
  <p:slideViewPr>
    <p:cSldViewPr>
      <p:cViewPr>
        <p:scale>
          <a:sx n="89" d="100"/>
          <a:sy n="89" d="100"/>
        </p:scale>
        <p:origin x="-1224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2085B-850B-433C-BB4F-F91BAC4C45D0}" type="datetimeFigureOut">
              <a:rPr lang="pt-BR" smtClean="0"/>
              <a:pPr/>
              <a:t>03/10/2013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816FD-A03A-4E9E-95B3-EECC6D949D7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8168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816FD-A03A-4E9E-95B3-EECC6D949D7F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57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816FD-A03A-4E9E-95B3-EECC6D949D7F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57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bg>
      <p:bgPr>
        <a:blipFill dpi="0" rotWithShape="1">
          <a:blip r:embed="rId2" cstate="print">
            <a:alphaModFix amt="90000"/>
            <a:duotone>
              <a:schemeClr val="bg2">
                <a:shade val="90000"/>
                <a:satMod val="140000"/>
              </a:schemeClr>
              <a:schemeClr val="bg2">
                <a:satMod val="12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 bwMode="white">
          <a:xfrm>
            <a:off x="-1984" y="764705"/>
            <a:ext cx="9144000" cy="583200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ítulo 7"/>
          <p:cNvSpPr txBox="1">
            <a:spLocks/>
          </p:cNvSpPr>
          <p:nvPr userDrawn="1"/>
        </p:nvSpPr>
        <p:spPr>
          <a:xfrm>
            <a:off x="456197" y="116632"/>
            <a:ext cx="2808312" cy="720080"/>
          </a:xfrm>
          <a:prstGeom prst="rect">
            <a:avLst/>
          </a:prstGeom>
          <a:ln>
            <a:noFill/>
          </a:ln>
        </p:spPr>
        <p:txBody>
          <a:bodyPr vert="horz"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b="1" kern="1200" cap="all" baseline="0">
                <a:solidFill>
                  <a:schemeClr val="tx2"/>
                </a:solidFill>
                <a:latin typeface="LuzSans-Book" pitchFamily="2" charset="0"/>
                <a:ea typeface="Ebrima" pitchFamily="2" charset="0"/>
                <a:cs typeface="Gisha" pitchFamily="34" charset="-79"/>
              </a:defRPr>
            </a:lvl1pPr>
          </a:lstStyle>
          <a:p>
            <a:r>
              <a:rPr lang="pt-BR" sz="4000" b="0" dirty="0" smtClean="0">
                <a:latin typeface="+mj-lt"/>
              </a:rPr>
              <a:t>PGV</a:t>
            </a:r>
            <a:r>
              <a:rPr lang="pt-BR" b="1" dirty="0" smtClean="0"/>
              <a:t> </a:t>
            </a:r>
            <a:r>
              <a:rPr lang="pt-BR" b="0" dirty="0" smtClean="0">
                <a:latin typeface="Corbel" pitchFamily="34" charset="0"/>
                <a:cs typeface="Kalinga" pitchFamily="34" charset="0"/>
              </a:rPr>
              <a:t>2014</a:t>
            </a:r>
            <a:endParaRPr lang="en-US" b="0" dirty="0">
              <a:latin typeface="Corbel" pitchFamily="34" charset="0"/>
              <a:cs typeface="Kalinga" pitchFamily="34" charset="0"/>
            </a:endParaRPr>
          </a:p>
        </p:txBody>
      </p:sp>
      <p:sp>
        <p:nvSpPr>
          <p:cNvPr id="2" name="Retângulo 1"/>
          <p:cNvSpPr/>
          <p:nvPr userDrawn="1"/>
        </p:nvSpPr>
        <p:spPr>
          <a:xfrm>
            <a:off x="594000" y="764705"/>
            <a:ext cx="2077200" cy="45719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225" y="216000"/>
            <a:ext cx="396000" cy="483064"/>
          </a:xfrm>
          <a:prstGeom prst="rect">
            <a:avLst/>
          </a:prstGeom>
        </p:spPr>
      </p:pic>
      <p:sp>
        <p:nvSpPr>
          <p:cNvPr id="15" name="Título 7"/>
          <p:cNvSpPr txBox="1">
            <a:spLocks/>
          </p:cNvSpPr>
          <p:nvPr userDrawn="1"/>
        </p:nvSpPr>
        <p:spPr>
          <a:xfrm>
            <a:off x="0" y="6596713"/>
            <a:ext cx="9142016" cy="261287"/>
          </a:xfrm>
          <a:prstGeom prst="rect">
            <a:avLst/>
          </a:prstGeom>
          <a:ln>
            <a:noFill/>
          </a:ln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b="1" kern="1200" cap="all" baseline="0">
                <a:solidFill>
                  <a:schemeClr val="tx2"/>
                </a:solidFill>
                <a:latin typeface="LuzSans-Book" pitchFamily="2" charset="0"/>
                <a:ea typeface="Ebrima" pitchFamily="2" charset="0"/>
                <a:cs typeface="Gisha" pitchFamily="34" charset="-79"/>
              </a:defRPr>
            </a:lvl1pPr>
          </a:lstStyle>
          <a:p>
            <a:r>
              <a:rPr lang="pt-BR" sz="1200" b="0" dirty="0" smtClean="0"/>
              <a:t>              </a:t>
            </a:r>
            <a:r>
              <a:rPr lang="pt-BR" sz="1200" b="0" dirty="0" smtClean="0">
                <a:latin typeface="+mj-lt"/>
              </a:rPr>
              <a:t>SECRETARIA</a:t>
            </a:r>
            <a:r>
              <a:rPr lang="pt-BR" sz="1200" b="0" baseline="0" dirty="0" smtClean="0">
                <a:latin typeface="+mj-lt"/>
              </a:rPr>
              <a:t> DE FINANÇAS E DESENVOLVIMENTO ECONÔMICO                                      SUBSECRETARIA DA RECEITA  MUNICIPAL</a:t>
            </a:r>
            <a:endParaRPr lang="en-US" sz="1400" b="0" dirty="0">
              <a:latin typeface="+mj-lt"/>
              <a:cs typeface="Kalinga" pitchFamily="34" charset="0"/>
            </a:endParaRPr>
          </a:p>
        </p:txBody>
      </p:sp>
      <p:cxnSp>
        <p:nvCxnSpPr>
          <p:cNvPr id="16" name="Conector reto 15"/>
          <p:cNvCxnSpPr/>
          <p:nvPr userDrawn="1"/>
        </p:nvCxnSpPr>
        <p:spPr>
          <a:xfrm>
            <a:off x="593999" y="6586673"/>
            <a:ext cx="7995417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D332-4E5A-4386-AADB-173297DA454E}" type="datetimeFigureOut">
              <a:rPr lang="pt-BR" smtClean="0"/>
              <a:pPr/>
              <a:t>03/10/2013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4E02-993D-4BCC-AB56-C56A39521F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496D332-4E5A-4386-AADB-173297DA454E}" type="datetimeFigureOut">
              <a:rPr lang="pt-BR" smtClean="0"/>
              <a:pPr/>
              <a:t>03/10/2013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6AB4E02-993D-4BCC-AB56-C56A39521F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dirty="0" smtClean="0"/>
              <a:t>Clique para editar o título mestre</a:t>
            </a:r>
            <a:endParaRPr kumimoji="0"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D332-4E5A-4386-AADB-173297DA454E}" type="datetimeFigureOut">
              <a:rPr lang="pt-BR" smtClean="0"/>
              <a:pPr/>
              <a:t>03/10/2013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D332-4E5A-4386-AADB-173297DA454E}" type="datetimeFigureOut">
              <a:rPr lang="pt-BR" smtClean="0"/>
              <a:pPr/>
              <a:t>03/10/2013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6AB4E02-993D-4BCC-AB56-C56A39521F2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496D332-4E5A-4386-AADB-173297DA454E}" type="datetimeFigureOut">
              <a:rPr lang="pt-BR" smtClean="0"/>
              <a:pPr/>
              <a:t>03/10/2013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AB4E02-993D-4BCC-AB56-C56A39521F2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496D332-4E5A-4386-AADB-173297DA454E}" type="datetimeFigureOut">
              <a:rPr lang="pt-BR" smtClean="0"/>
              <a:pPr/>
              <a:t>03/10/2013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AB4E02-993D-4BCC-AB56-C56A39521F2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D332-4E5A-4386-AADB-173297DA454E}" type="datetimeFigureOut">
              <a:rPr lang="pt-BR" smtClean="0"/>
              <a:pPr/>
              <a:t>03/10/2013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AB4E02-993D-4BCC-AB56-C56A39521F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D332-4E5A-4386-AADB-173297DA454E}" type="datetimeFigureOut">
              <a:rPr lang="pt-BR" smtClean="0"/>
              <a:pPr/>
              <a:t>03/10/2013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AB4E02-993D-4BCC-AB56-C56A39521F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6D332-4E5A-4386-AADB-173297DA454E}" type="datetimeFigureOut">
              <a:rPr lang="pt-BR" smtClean="0"/>
              <a:pPr/>
              <a:t>03/10/2013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AB4E02-993D-4BCC-AB56-C56A39521F2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496D332-4E5A-4386-AADB-173297DA454E}" type="datetimeFigureOut">
              <a:rPr lang="pt-BR" smtClean="0"/>
              <a:pPr/>
              <a:t>03/10/2013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6AB4E02-993D-4BCC-AB56-C56A39521F2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496D332-4E5A-4386-AADB-173297DA454E}" type="datetimeFigureOut">
              <a:rPr lang="pt-BR" smtClean="0"/>
              <a:pPr/>
              <a:t>03/10/2013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AB4E02-993D-4BCC-AB56-C56A39521F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8046" cy="1988840"/>
          </a:xfrm>
          <a:prstGeom prst="rect">
            <a:avLst/>
          </a:prstGeom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046" y="4422994"/>
            <a:ext cx="9144000" cy="195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algn="ctr">
              <a:lnSpc>
                <a:spcPts val="3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pt-BR" sz="2400" b="1" dirty="0" smtClean="0">
                <a:solidFill>
                  <a:srgbClr val="C00000"/>
                </a:solidFill>
              </a:rPr>
              <a:t>SECRETARIA DE FINANÇAS E DESENVOLVIMENTO ECONÔMICO</a:t>
            </a:r>
          </a:p>
          <a:p>
            <a:pPr marL="342900" indent="-342900" algn="ctr">
              <a:lnSpc>
                <a:spcPts val="3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pt-BR" sz="3000" dirty="0" smtClean="0">
                <a:solidFill>
                  <a:srgbClr val="800000"/>
                </a:solidFill>
              </a:rPr>
              <a:t>SUBSECRETARIA DA RECEITA MUNICIPAL</a:t>
            </a:r>
          </a:p>
          <a:p>
            <a:pPr marL="342900" indent="-342900" algn="ctr">
              <a:lnSpc>
                <a:spcPts val="3000"/>
              </a:lnSpc>
              <a:spcBef>
                <a:spcPts val="1200"/>
              </a:spcBef>
              <a:buFont typeface="Arial" pitchFamily="34" charset="0"/>
              <a:buNone/>
            </a:pPr>
            <a:r>
              <a:rPr lang="pt-BR" sz="2800" dirty="0" smtClean="0">
                <a:solidFill>
                  <a:srgbClr val="2D433E"/>
                </a:solidFill>
              </a:rPr>
              <a:t>DEPARTAMENTO DE ARRECADAÇÃO E COBRANÇA</a:t>
            </a:r>
            <a:endParaRPr lang="pt-BR" sz="2800" dirty="0">
              <a:solidFill>
                <a:srgbClr val="2D433E"/>
              </a:solidFill>
            </a:endParaRPr>
          </a:p>
          <a:p>
            <a:pPr marL="342900" indent="-342900" algn="ctr">
              <a:lnSpc>
                <a:spcPts val="3000"/>
              </a:lnSpc>
              <a:spcBef>
                <a:spcPts val="400"/>
              </a:spcBef>
              <a:buFont typeface="Arial" pitchFamily="34" charset="0"/>
              <a:buNone/>
            </a:pPr>
            <a:r>
              <a:rPr lang="pt-BR" sz="2600" b="1" dirty="0" smtClean="0">
                <a:solidFill>
                  <a:schemeClr val="accent5">
                    <a:lumMod val="75000"/>
                  </a:schemeClr>
                </a:solidFill>
              </a:rPr>
              <a:t>DIVISÃO DO MAPA DE VALORES</a:t>
            </a:r>
            <a:endParaRPr lang="pt-BR" sz="2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0" y="1988841"/>
            <a:ext cx="9139954" cy="108000"/>
          </a:xfrm>
          <a:prstGeom prst="rect">
            <a:avLst/>
          </a:prstGeom>
          <a:solidFill>
            <a:srgbClr val="FF66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FFFF"/>
              </a:solidFill>
            </a:endParaRP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349900" y="600011"/>
            <a:ext cx="2448244" cy="3102903"/>
          </a:xfrm>
          <a:prstGeom prst="rect">
            <a:avLst/>
          </a:prstGeom>
          <a:ln>
            <a:noFill/>
          </a:ln>
          <a:effectLst>
            <a:outerShdw blurRad="292100" dist="1524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" name="Título 7"/>
          <p:cNvSpPr txBox="1">
            <a:spLocks/>
          </p:cNvSpPr>
          <p:nvPr/>
        </p:nvSpPr>
        <p:spPr>
          <a:xfrm>
            <a:off x="2959530" y="3702914"/>
            <a:ext cx="3257005" cy="720080"/>
          </a:xfrm>
          <a:prstGeom prst="rect">
            <a:avLst/>
          </a:prstGeom>
          <a:ln>
            <a:noFill/>
          </a:ln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b="1" kern="1200" cap="all" baseline="0">
                <a:solidFill>
                  <a:schemeClr val="tx2"/>
                </a:solidFill>
                <a:latin typeface="LuzSans-Book" pitchFamily="2" charset="0"/>
                <a:ea typeface="Ebrima" pitchFamily="2" charset="0"/>
                <a:cs typeface="Gisha" pitchFamily="34" charset="-79"/>
              </a:defRPr>
            </a:lvl1pPr>
          </a:lstStyle>
          <a:p>
            <a:pPr algn="ctr"/>
            <a:r>
              <a:rPr lang="pt-BR" sz="5400" b="0" dirty="0" smtClean="0">
                <a:solidFill>
                  <a:srgbClr val="F26200"/>
                </a:solidFill>
                <a:latin typeface="+mj-lt"/>
              </a:rPr>
              <a:t>PGV</a:t>
            </a:r>
            <a:r>
              <a:rPr lang="pt-BR" sz="5400" b="0" dirty="0" smtClean="0">
                <a:solidFill>
                  <a:srgbClr val="F26200"/>
                </a:solidFill>
              </a:rPr>
              <a:t> </a:t>
            </a:r>
            <a:r>
              <a:rPr lang="pt-BR" sz="5400" b="0" dirty="0" smtClean="0">
                <a:solidFill>
                  <a:srgbClr val="F26200"/>
                </a:solidFill>
                <a:latin typeface="Corbel" pitchFamily="34" charset="0"/>
                <a:cs typeface="Kalinga" pitchFamily="34" charset="0"/>
              </a:rPr>
              <a:t>2014</a:t>
            </a:r>
            <a:endParaRPr lang="en-US" sz="5400" b="0" dirty="0">
              <a:solidFill>
                <a:srgbClr val="F26200"/>
              </a:solidFill>
              <a:latin typeface="Corbel" pitchFamily="34" charset="0"/>
              <a:cs typeface="Kaling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3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612796"/>
              </p:ext>
            </p:extLst>
          </p:nvPr>
        </p:nvGraphicFramePr>
        <p:xfrm>
          <a:off x="611560" y="972000"/>
          <a:ext cx="7200800" cy="5508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Planilha" r:id="rId5" imgW="8715330" imgH="6667410" progId="Excel.Sheet.12">
                  <p:embed/>
                </p:oleObj>
              </mc:Choice>
              <mc:Fallback>
                <p:oleObj name="Planilha" r:id="rId5" imgW="8715330" imgH="66674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1560" y="972000"/>
                        <a:ext cx="7200800" cy="55088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671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2746874" y="829909"/>
            <a:ext cx="3969736" cy="5617712"/>
            <a:chOff x="3059832" y="823583"/>
            <a:chExt cx="3969736" cy="5617712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235844" y="1647571"/>
              <a:ext cx="5617712" cy="3969736"/>
            </a:xfrm>
            <a:prstGeom prst="rect">
              <a:avLst/>
            </a:prstGeom>
          </p:spPr>
        </p:pic>
        <p:sp>
          <p:nvSpPr>
            <p:cNvPr id="5" name="Forma livre 4"/>
            <p:cNvSpPr/>
            <p:nvPr/>
          </p:nvSpPr>
          <p:spPr>
            <a:xfrm>
              <a:off x="4042800" y="2309813"/>
              <a:ext cx="121444" cy="114300"/>
            </a:xfrm>
            <a:custGeom>
              <a:avLst/>
              <a:gdLst>
                <a:gd name="connsiteX0" fmla="*/ 61912 w 121444"/>
                <a:gd name="connsiteY0" fmla="*/ 0 h 114300"/>
                <a:gd name="connsiteX1" fmla="*/ 61912 w 121444"/>
                <a:gd name="connsiteY1" fmla="*/ 0 h 114300"/>
                <a:gd name="connsiteX2" fmla="*/ 35719 w 121444"/>
                <a:gd name="connsiteY2" fmla="*/ 21431 h 114300"/>
                <a:gd name="connsiteX3" fmla="*/ 21431 w 121444"/>
                <a:gd name="connsiteY3" fmla="*/ 30956 h 114300"/>
                <a:gd name="connsiteX4" fmla="*/ 14287 w 121444"/>
                <a:gd name="connsiteY4" fmla="*/ 33337 h 114300"/>
                <a:gd name="connsiteX5" fmla="*/ 14287 w 121444"/>
                <a:gd name="connsiteY5" fmla="*/ 33337 h 114300"/>
                <a:gd name="connsiteX6" fmla="*/ 4762 w 121444"/>
                <a:gd name="connsiteY6" fmla="*/ 61912 h 114300"/>
                <a:gd name="connsiteX7" fmla="*/ 0 w 121444"/>
                <a:gd name="connsiteY7" fmla="*/ 71437 h 114300"/>
                <a:gd name="connsiteX8" fmla="*/ 0 w 121444"/>
                <a:gd name="connsiteY8" fmla="*/ 71437 h 114300"/>
                <a:gd name="connsiteX9" fmla="*/ 26194 w 121444"/>
                <a:gd name="connsiteY9" fmla="*/ 76200 h 114300"/>
                <a:gd name="connsiteX10" fmla="*/ 33337 w 121444"/>
                <a:gd name="connsiteY10" fmla="*/ 78581 h 114300"/>
                <a:gd name="connsiteX11" fmla="*/ 50006 w 121444"/>
                <a:gd name="connsiteY11" fmla="*/ 78581 h 114300"/>
                <a:gd name="connsiteX12" fmla="*/ 73819 w 121444"/>
                <a:gd name="connsiteY12" fmla="*/ 2381 h 114300"/>
                <a:gd name="connsiteX13" fmla="*/ 90487 w 121444"/>
                <a:gd name="connsiteY13" fmla="*/ 47625 h 114300"/>
                <a:gd name="connsiteX14" fmla="*/ 95250 w 121444"/>
                <a:gd name="connsiteY14" fmla="*/ 54768 h 114300"/>
                <a:gd name="connsiteX15" fmla="*/ 100012 w 121444"/>
                <a:gd name="connsiteY15" fmla="*/ 61912 h 114300"/>
                <a:gd name="connsiteX16" fmla="*/ 107156 w 121444"/>
                <a:gd name="connsiteY16" fmla="*/ 66675 h 114300"/>
                <a:gd name="connsiteX17" fmla="*/ 121444 w 121444"/>
                <a:gd name="connsiteY17" fmla="*/ 69056 h 114300"/>
                <a:gd name="connsiteX18" fmla="*/ 114300 w 121444"/>
                <a:gd name="connsiteY18" fmla="*/ 73818 h 114300"/>
                <a:gd name="connsiteX19" fmla="*/ 119062 w 121444"/>
                <a:gd name="connsiteY19" fmla="*/ 102393 h 114300"/>
                <a:gd name="connsiteX20" fmla="*/ 121444 w 121444"/>
                <a:gd name="connsiteY20" fmla="*/ 111918 h 114300"/>
                <a:gd name="connsiteX21" fmla="*/ 119062 w 121444"/>
                <a:gd name="connsiteY21" fmla="*/ 114300 h 114300"/>
                <a:gd name="connsiteX22" fmla="*/ 80962 w 121444"/>
                <a:gd name="connsiteY22" fmla="*/ 107156 h 114300"/>
                <a:gd name="connsiteX23" fmla="*/ 69056 w 121444"/>
                <a:gd name="connsiteY23" fmla="*/ 104775 h 114300"/>
                <a:gd name="connsiteX24" fmla="*/ 54769 w 121444"/>
                <a:gd name="connsiteY24" fmla="*/ 102393 h 114300"/>
                <a:gd name="connsiteX25" fmla="*/ 61912 w 121444"/>
                <a:gd name="connsiteY25" fmla="*/ 0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21444" h="114300">
                  <a:moveTo>
                    <a:pt x="61912" y="0"/>
                  </a:moveTo>
                  <a:lnTo>
                    <a:pt x="61912" y="0"/>
                  </a:lnTo>
                  <a:cubicBezTo>
                    <a:pt x="33578" y="28334"/>
                    <a:pt x="56408" y="9017"/>
                    <a:pt x="35719" y="21431"/>
                  </a:cubicBezTo>
                  <a:cubicBezTo>
                    <a:pt x="30811" y="24376"/>
                    <a:pt x="26861" y="29146"/>
                    <a:pt x="21431" y="30956"/>
                  </a:cubicBezTo>
                  <a:lnTo>
                    <a:pt x="14287" y="33337"/>
                  </a:lnTo>
                  <a:lnTo>
                    <a:pt x="14287" y="33337"/>
                  </a:lnTo>
                  <a:cubicBezTo>
                    <a:pt x="11112" y="42862"/>
                    <a:pt x="9252" y="52932"/>
                    <a:pt x="4762" y="61912"/>
                  </a:cubicBezTo>
                  <a:lnTo>
                    <a:pt x="0" y="71437"/>
                  </a:lnTo>
                  <a:lnTo>
                    <a:pt x="0" y="71437"/>
                  </a:lnTo>
                  <a:cubicBezTo>
                    <a:pt x="8731" y="73025"/>
                    <a:pt x="17517" y="74340"/>
                    <a:pt x="26194" y="76200"/>
                  </a:cubicBezTo>
                  <a:cubicBezTo>
                    <a:pt x="28648" y="76726"/>
                    <a:pt x="30840" y="78331"/>
                    <a:pt x="33337" y="78581"/>
                  </a:cubicBezTo>
                  <a:cubicBezTo>
                    <a:pt x="38866" y="79134"/>
                    <a:pt x="44450" y="78581"/>
                    <a:pt x="50006" y="78581"/>
                  </a:cubicBezTo>
                  <a:lnTo>
                    <a:pt x="73819" y="2381"/>
                  </a:lnTo>
                  <a:cubicBezTo>
                    <a:pt x="77054" y="34734"/>
                    <a:pt x="71776" y="19558"/>
                    <a:pt x="90487" y="47625"/>
                  </a:cubicBezTo>
                  <a:lnTo>
                    <a:pt x="95250" y="54768"/>
                  </a:lnTo>
                  <a:cubicBezTo>
                    <a:pt x="96838" y="57149"/>
                    <a:pt x="97631" y="60324"/>
                    <a:pt x="100012" y="61912"/>
                  </a:cubicBezTo>
                  <a:cubicBezTo>
                    <a:pt x="102393" y="63500"/>
                    <a:pt x="104441" y="65770"/>
                    <a:pt x="107156" y="66675"/>
                  </a:cubicBezTo>
                  <a:cubicBezTo>
                    <a:pt x="111737" y="68202"/>
                    <a:pt x="121444" y="69056"/>
                    <a:pt x="121444" y="69056"/>
                  </a:cubicBezTo>
                  <a:lnTo>
                    <a:pt x="114300" y="73818"/>
                  </a:lnTo>
                  <a:cubicBezTo>
                    <a:pt x="118168" y="108636"/>
                    <a:pt x="113985" y="84628"/>
                    <a:pt x="119062" y="102393"/>
                  </a:cubicBezTo>
                  <a:cubicBezTo>
                    <a:pt x="119961" y="105540"/>
                    <a:pt x="121444" y="111918"/>
                    <a:pt x="121444" y="111918"/>
                  </a:cubicBezTo>
                  <a:lnTo>
                    <a:pt x="119062" y="114300"/>
                  </a:lnTo>
                  <a:cubicBezTo>
                    <a:pt x="78800" y="105352"/>
                    <a:pt x="115116" y="112848"/>
                    <a:pt x="80962" y="107156"/>
                  </a:cubicBezTo>
                  <a:cubicBezTo>
                    <a:pt x="76970" y="106491"/>
                    <a:pt x="73038" y="105499"/>
                    <a:pt x="69056" y="104775"/>
                  </a:cubicBezTo>
                  <a:cubicBezTo>
                    <a:pt x="64306" y="103911"/>
                    <a:pt x="54769" y="102393"/>
                    <a:pt x="54769" y="102393"/>
                  </a:cubicBezTo>
                  <a:lnTo>
                    <a:pt x="61912" y="0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/>
            <p:cNvSpPr/>
            <p:nvPr/>
          </p:nvSpPr>
          <p:spPr>
            <a:xfrm>
              <a:off x="4067944" y="2309813"/>
              <a:ext cx="96300" cy="5715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5051130" y="3885474"/>
            <a:ext cx="2306628" cy="1619957"/>
            <a:chOff x="6866066" y="3572559"/>
            <a:chExt cx="2306628" cy="1619957"/>
          </a:xfrm>
        </p:grpSpPr>
        <p:sp>
          <p:nvSpPr>
            <p:cNvPr id="10" name="CaixaDeTexto 9"/>
            <p:cNvSpPr txBox="1"/>
            <p:nvPr/>
          </p:nvSpPr>
          <p:spPr>
            <a:xfrm>
              <a:off x="7264482" y="3904791"/>
              <a:ext cx="190821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b="1" dirty="0" smtClean="0">
                  <a:solidFill>
                    <a:srgbClr val="C00000"/>
                  </a:solidFill>
                </a:rPr>
                <a:t>ZF 1</a:t>
              </a:r>
              <a:r>
                <a:rPr lang="pt-BR" sz="1400" dirty="0" smtClean="0"/>
                <a:t> </a:t>
              </a:r>
              <a:r>
                <a:rPr lang="pt-BR" sz="1400" dirty="0" smtClean="0">
                  <a:solidFill>
                    <a:srgbClr val="324837"/>
                  </a:solidFill>
                </a:rPr>
                <a:t>– </a:t>
              </a:r>
              <a:r>
                <a:rPr lang="pt-BR" sz="1200" dirty="0" smtClean="0">
                  <a:solidFill>
                    <a:srgbClr val="324837"/>
                  </a:solidFill>
                </a:rPr>
                <a:t>1ª Subdivisão da  </a:t>
              </a:r>
            </a:p>
            <a:p>
              <a:r>
                <a:rPr lang="pt-BR" sz="1200" dirty="0">
                  <a:solidFill>
                    <a:srgbClr val="324837"/>
                  </a:solidFill>
                </a:rPr>
                <a:t> </a:t>
              </a:r>
              <a:r>
                <a:rPr lang="pt-BR" sz="1200" dirty="0" smtClean="0">
                  <a:solidFill>
                    <a:srgbClr val="324837"/>
                  </a:solidFill>
                </a:rPr>
                <a:t>             Zona Urbana</a:t>
              </a:r>
            </a:p>
            <a:p>
              <a:r>
                <a:rPr lang="pt-BR" sz="1400" b="1" dirty="0" smtClean="0">
                  <a:solidFill>
                    <a:srgbClr val="C00000"/>
                  </a:solidFill>
                </a:rPr>
                <a:t>ZF 2</a:t>
              </a:r>
              <a:r>
                <a:rPr lang="pt-BR" sz="1400" dirty="0" smtClean="0">
                  <a:solidFill>
                    <a:srgbClr val="324837"/>
                  </a:solidFill>
                </a:rPr>
                <a:t> – </a:t>
              </a:r>
              <a:r>
                <a:rPr lang="pt-BR" sz="1200" dirty="0" smtClean="0">
                  <a:solidFill>
                    <a:srgbClr val="324837"/>
                  </a:solidFill>
                </a:rPr>
                <a:t>2ª Subdivisão da</a:t>
              </a:r>
            </a:p>
            <a:p>
              <a:r>
                <a:rPr lang="pt-BR" sz="1200" dirty="0">
                  <a:solidFill>
                    <a:srgbClr val="324837"/>
                  </a:solidFill>
                </a:rPr>
                <a:t> </a:t>
              </a:r>
              <a:r>
                <a:rPr lang="pt-BR" sz="1200" dirty="0" smtClean="0">
                  <a:solidFill>
                    <a:srgbClr val="324837"/>
                  </a:solidFill>
                </a:rPr>
                <a:t>             Zona Urbana</a:t>
              </a:r>
              <a:endParaRPr lang="pt-BR" sz="1200" dirty="0">
                <a:solidFill>
                  <a:srgbClr val="324837"/>
                </a:solidFill>
              </a:endParaRPr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6957470" y="3982226"/>
              <a:ext cx="296751" cy="1440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/>
            <p:cNvSpPr/>
            <p:nvPr/>
          </p:nvSpPr>
          <p:spPr>
            <a:xfrm>
              <a:off x="6957468" y="4386726"/>
              <a:ext cx="296751" cy="144016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/>
            <p:cNvSpPr/>
            <p:nvPr/>
          </p:nvSpPr>
          <p:spPr>
            <a:xfrm>
              <a:off x="6967731" y="4797343"/>
              <a:ext cx="296751" cy="144016"/>
            </a:xfrm>
            <a:prstGeom prst="rect">
              <a:avLst/>
            </a:prstGeom>
            <a:noFill/>
            <a:ln w="190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6866066" y="3572559"/>
              <a:ext cx="2201975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300" b="1" dirty="0" smtClean="0">
                  <a:solidFill>
                    <a:srgbClr val="C00000"/>
                  </a:solidFill>
                </a:rPr>
                <a:t>ZONAS FISCAIS </a:t>
              </a:r>
              <a:endParaRPr lang="pt-BR" sz="1300" b="1" dirty="0">
                <a:solidFill>
                  <a:srgbClr val="C00000"/>
                </a:solidFill>
              </a:endParaRP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7308304" y="4730851"/>
              <a:ext cx="18643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solidFill>
                    <a:srgbClr val="324837"/>
                  </a:solidFill>
                </a:rPr>
                <a:t>Além da 2ª Subdivisão</a:t>
              </a:r>
            </a:p>
            <a:p>
              <a:r>
                <a:rPr lang="pt-BR" sz="1200" dirty="0" smtClean="0">
                  <a:solidFill>
                    <a:srgbClr val="324837"/>
                  </a:solidFill>
                </a:rPr>
                <a:t>           da Zona Urbana</a:t>
              </a:r>
              <a:endParaRPr lang="pt-BR" sz="1200" dirty="0">
                <a:solidFill>
                  <a:srgbClr val="32483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5149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4548</TotalTime>
  <Words>52</Words>
  <Application>Microsoft Office PowerPoint</Application>
  <PresentationFormat>Apresentação na tela (4:3)</PresentationFormat>
  <Paragraphs>14</Paragraphs>
  <Slides>3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5" baseType="lpstr">
      <vt:lpstr>Mediano</vt:lpstr>
      <vt:lpstr>Planilha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FERNANDO2</dc:creator>
  <cp:lastModifiedBy>Leticia Nigro Mazon</cp:lastModifiedBy>
  <cp:revision>447</cp:revision>
  <cp:lastPrinted>2013-08-14T10:41:01Z</cp:lastPrinted>
  <dcterms:created xsi:type="dcterms:W3CDTF">2013-08-06T22:58:04Z</dcterms:created>
  <dcterms:modified xsi:type="dcterms:W3CDTF">2013-10-03T21:03:07Z</dcterms:modified>
</cp:coreProperties>
</file>