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feitura.sp.gov.br/processos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Brasao-colori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46075"/>
            <a:ext cx="484188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8"/>
          <p:cNvSpPr>
            <a:spLocks noChangeArrowheads="1" noChangeShapeType="1" noTextEdit="1"/>
          </p:cNvSpPr>
          <p:nvPr/>
        </p:nvSpPr>
        <p:spPr bwMode="auto">
          <a:xfrm>
            <a:off x="1116013" y="549275"/>
            <a:ext cx="1905000" cy="285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900" kern="10">
                <a:solidFill>
                  <a:srgbClr val="7F7F7F"/>
                </a:solidFill>
                <a:latin typeface="Times New Roman"/>
                <a:cs typeface="Times New Roman"/>
              </a:rPr>
              <a:t>Divisão Técnica de Processos Municipais</a:t>
            </a:r>
          </a:p>
          <a:p>
            <a:pPr algn="ctr"/>
            <a:r>
              <a:rPr lang="pt-BR" sz="900" kern="10">
                <a:solidFill>
                  <a:srgbClr val="7F7F7F"/>
                </a:solidFill>
                <a:latin typeface="Times New Roman"/>
                <a:cs typeface="Times New Roman"/>
              </a:rPr>
              <a:t>Seção Técnica de Controle de Processos</a:t>
            </a: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3635896" y="6381328"/>
            <a:ext cx="1905000" cy="2857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000" kern="10" dirty="0">
                <a:solidFill>
                  <a:srgbClr val="00B0F0"/>
                </a:solidFill>
                <a:latin typeface="Times New Roman"/>
                <a:cs typeface="Times New Roman"/>
                <a:hlinkClick r:id="rId3"/>
              </a:rPr>
              <a:t>www.prefeitura.sp.gov.br/processos</a:t>
            </a:r>
            <a:endParaRPr lang="pt-BR" sz="1000" kern="10" dirty="0">
              <a:solidFill>
                <a:srgbClr val="00B0F0"/>
              </a:solidFill>
              <a:latin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kern="10" dirty="0">
                <a:solidFill>
                  <a:srgbClr val="00B0F0"/>
                </a:solidFill>
                <a:latin typeface="Times New Roman"/>
                <a:cs typeface="Times New Roman"/>
              </a:rPr>
              <a:t>Correção de erros de autuação</a:t>
            </a:r>
          </a:p>
        </p:txBody>
      </p:sp>
      <p:sp>
        <p:nvSpPr>
          <p:cNvPr id="5" name="Espaço Reservado para Data 1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50C44-DFBD-42BF-B4AF-806C1960EF82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6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FECE5-67E8-44B9-8DE9-4CB0BEA79B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AutoShape 9">
            <a:hlinkClick r:id="rId4" action="ppaction://hlinksldjump"/>
          </p:cNvPr>
          <p:cNvSpPr>
            <a:spLocks noChangeArrowheads="1"/>
          </p:cNvSpPr>
          <p:nvPr userDrawn="1"/>
        </p:nvSpPr>
        <p:spPr bwMode="auto">
          <a:xfrm>
            <a:off x="8027988" y="6453188"/>
            <a:ext cx="503237" cy="142875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  <a:alpha val="14000"/>
            </a:schemeClr>
          </a:solidFill>
          <a:ln w="19050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lIns="91376" tIns="45688" rIns="91376" bIns="45688" anchor="ctr"/>
          <a:lstStyle/>
          <a:p>
            <a:pPr algn="ctr">
              <a:defRPr/>
            </a:pPr>
            <a:r>
              <a:rPr lang="pt-BR" sz="10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Menu</a:t>
            </a:r>
            <a:endParaRPr lang="pt-BR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71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78B40D-169C-4093-814E-D1704C6072BB}" type="datetimeFigureOut">
              <a:rPr lang="pt-BR"/>
              <a:pPr>
                <a:defRPr/>
              </a:pPr>
              <a:t>03/11/2014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0F4636-6F49-4392-AE7B-28498DA9AA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446856" y="2564904"/>
            <a:ext cx="8229600" cy="17287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sz="3000" dirty="0" smtClean="0">
                <a:solidFill>
                  <a:srgbClr val="0000FF"/>
                </a:solidFill>
                <a:latin typeface="Verdana" pitchFamily="34" charset="0"/>
              </a:rPr>
              <a:t>Descentralização das atividades da </a:t>
            </a:r>
            <a:br>
              <a:rPr lang="pt-BR" altLang="pt-BR" sz="3000" dirty="0" smtClean="0">
                <a:solidFill>
                  <a:srgbClr val="0000FF"/>
                </a:solidFill>
                <a:latin typeface="Verdana" pitchFamily="34" charset="0"/>
              </a:rPr>
            </a:br>
            <a:r>
              <a:rPr lang="pt-BR" altLang="pt-BR" sz="3000" dirty="0" smtClean="0">
                <a:solidFill>
                  <a:srgbClr val="0000FF"/>
                </a:solidFill>
                <a:latin typeface="Verdana" pitchFamily="34" charset="0"/>
              </a:rPr>
              <a:t>Seção Técnica de Controle de Processos </a:t>
            </a:r>
            <a:br>
              <a:rPr lang="pt-BR" altLang="pt-BR" sz="3000" dirty="0" smtClean="0">
                <a:solidFill>
                  <a:srgbClr val="0000FF"/>
                </a:solidFill>
                <a:latin typeface="Verdana" pitchFamily="34" charset="0"/>
              </a:rPr>
            </a:br>
            <a:r>
              <a:rPr lang="pt-BR" altLang="pt-BR" sz="3000" dirty="0" smtClean="0">
                <a:solidFill>
                  <a:srgbClr val="0000FF"/>
                </a:solidFill>
                <a:latin typeface="Verdana" pitchFamily="34" charset="0"/>
              </a:rPr>
              <a:t>CGDP-11</a:t>
            </a:r>
            <a:endParaRPr lang="pt-BR" altLang="pt-BR" sz="4000" dirty="0" smtClean="0">
              <a:solidFill>
                <a:schemeClr val="bg2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1484313"/>
            <a:ext cx="8353425" cy="7921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3 – Nesses casos, acesse a tela </a:t>
            </a:r>
            <a:r>
              <a:rPr lang="pt-BR" altLang="pt-BR" sz="1600" smtClean="0">
                <a:solidFill>
                  <a:srgbClr val="0000FF"/>
                </a:solidFill>
                <a:latin typeface="Verdana" pitchFamily="34" charset="0"/>
              </a:rPr>
              <a:t>AUTUAÇÃO ISENTO</a:t>
            </a: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, tecle </a:t>
            </a:r>
            <a:r>
              <a:rPr lang="pt-BR" altLang="pt-BR" sz="1600" smtClean="0">
                <a:solidFill>
                  <a:srgbClr val="0000FF"/>
                </a:solidFill>
                <a:latin typeface="Verdana" pitchFamily="34" charset="0"/>
              </a:rPr>
              <a:t>F10,</a:t>
            </a: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 escolha a opção </a:t>
            </a:r>
            <a:r>
              <a:rPr lang="pt-BR" altLang="pt-BR" sz="1600" smtClean="0">
                <a:solidFill>
                  <a:srgbClr val="0000FF"/>
                </a:solidFill>
                <a:latin typeface="Verdana" pitchFamily="34" charset="0"/>
              </a:rPr>
              <a:t>EXCLUSÃO</a:t>
            </a: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 preencha todos os dados e confirme, </a:t>
            </a:r>
            <a:r>
              <a:rPr lang="pt-BR" altLang="pt-BR" sz="1600" b="1" smtClean="0">
                <a:solidFill>
                  <a:srgbClr val="000000"/>
                </a:solidFill>
                <a:latin typeface="Verdana" pitchFamily="34" charset="0"/>
              </a:rPr>
              <a:t>lembre de detalhar bem o motivo da exclusão do processo</a:t>
            </a:r>
            <a:endParaRPr lang="pt-BR" altLang="pt-BR" sz="16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688" y="2493963"/>
            <a:ext cx="62484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979613" y="908050"/>
            <a:ext cx="5040312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>
                <a:solidFill>
                  <a:srgbClr val="0000FF"/>
                </a:solidFill>
              </a:rPr>
              <a:t>Na prática</a:t>
            </a:r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5975350" y="260350"/>
            <a:ext cx="31686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t-BR" altLang="pt-BR" sz="1800" b="1" dirty="0" smtClean="0">
                <a:solidFill>
                  <a:schemeClr val="tx2"/>
                </a:solidFill>
                <a:latin typeface="Verdana" pitchFamily="34" charset="0"/>
              </a:rPr>
              <a:t>Exclusão de Autuação Desnecessária</a:t>
            </a:r>
          </a:p>
        </p:txBody>
      </p:sp>
    </p:spTree>
    <p:extLst>
      <p:ext uri="{BB962C8B-B14F-4D97-AF65-F5344CB8AC3E}">
        <p14:creationId xmlns:p14="http://schemas.microsoft.com/office/powerpoint/2010/main" val="1615851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23850" y="1350913"/>
            <a:ext cx="84963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1600" dirty="0"/>
              <a:t>1 – Na tela </a:t>
            </a:r>
            <a:r>
              <a:rPr lang="pt-BR" altLang="pt-BR" sz="1600" dirty="0">
                <a:solidFill>
                  <a:srgbClr val="0000FF"/>
                </a:solidFill>
              </a:rPr>
              <a:t>PROCESSO – ALT.MUNIC.</a:t>
            </a:r>
            <a:r>
              <a:rPr lang="pt-BR" altLang="pt-BR" sz="1600" dirty="0"/>
              <a:t> insira o nº do CPF do interessado, tipo do munícipe 1, o motivo pelo qual está efetuando a troca e o nº do processo, tecle “</a:t>
            </a:r>
            <a:r>
              <a:rPr lang="pt-BR" altLang="pt-BR" sz="1600" dirty="0" err="1"/>
              <a:t>enter</a:t>
            </a:r>
            <a:r>
              <a:rPr lang="pt-BR" altLang="pt-BR" sz="1600" dirty="0"/>
              <a:t>” e confirme, caso o munícipe não possua cadastro, o sistema irá trazer a tela </a:t>
            </a:r>
            <a:r>
              <a:rPr lang="pt-BR" altLang="pt-BR" sz="1600" dirty="0">
                <a:solidFill>
                  <a:srgbClr val="0000FF"/>
                </a:solidFill>
              </a:rPr>
              <a:t>MUNICIPE – CADASTRAM, </a:t>
            </a:r>
            <a:r>
              <a:rPr lang="pt-BR" altLang="pt-BR" sz="1600" dirty="0"/>
              <a:t>para efetuar o cadastro pelo CPF.</a:t>
            </a:r>
          </a:p>
        </p:txBody>
      </p:sp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75" y="2495550"/>
            <a:ext cx="6237288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979613" y="908050"/>
            <a:ext cx="5040312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>
                <a:solidFill>
                  <a:srgbClr val="0000FF"/>
                </a:solidFill>
              </a:rPr>
              <a:t>Na prática</a:t>
            </a:r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5975350" y="260350"/>
            <a:ext cx="31686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t-BR" altLang="pt-BR" sz="1800" b="1" dirty="0" smtClean="0">
                <a:solidFill>
                  <a:schemeClr val="tx2"/>
                </a:solidFill>
                <a:latin typeface="Verdana" pitchFamily="34" charset="0"/>
              </a:rPr>
              <a:t>Alteração do interessado</a:t>
            </a:r>
          </a:p>
        </p:txBody>
      </p:sp>
    </p:spTree>
    <p:extLst>
      <p:ext uri="{BB962C8B-B14F-4D97-AF65-F5344CB8AC3E}">
        <p14:creationId xmlns:p14="http://schemas.microsoft.com/office/powerpoint/2010/main" val="3691822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1765300"/>
            <a:ext cx="9144000" cy="3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1600" dirty="0"/>
              <a:t>2 – Uma vez alterado um munícipe de um processo do CPF “a” para o  “b”, o sistema não permite que retorne o processo ao munícipe “a”</a:t>
            </a:r>
          </a:p>
          <a:p>
            <a:pPr algn="just" eaLnBrk="1" hangingPunct="1">
              <a:spcBef>
                <a:spcPct val="50000"/>
              </a:spcBef>
            </a:pPr>
            <a:endParaRPr lang="pt-BR" altLang="pt-BR" sz="1600" dirty="0"/>
          </a:p>
          <a:p>
            <a:pPr algn="just" eaLnBrk="1" hangingPunct="1">
              <a:spcBef>
                <a:spcPct val="50000"/>
              </a:spcBef>
            </a:pPr>
            <a:r>
              <a:rPr lang="pt-BR" altLang="pt-BR" sz="1600" dirty="0" err="1"/>
              <a:t>Ex</a:t>
            </a:r>
            <a:r>
              <a:rPr lang="pt-BR" altLang="pt-BR" sz="1600" dirty="0"/>
              <a:t>:  Processo autuado com o CPF nº 123.456.789.01 (CPF “a”)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BR" altLang="pt-BR" sz="1600" dirty="0"/>
              <a:t>       Alterado para o CPF nº 234.567.890.12 (CPF “b”)</a:t>
            </a:r>
          </a:p>
          <a:p>
            <a:pPr algn="just" eaLnBrk="1" hangingPunct="1">
              <a:spcBef>
                <a:spcPct val="50000"/>
              </a:spcBef>
            </a:pPr>
            <a:r>
              <a:rPr lang="pt-BR" altLang="pt-BR" sz="1600" dirty="0"/>
              <a:t>       O sistema não permite alterar para o CPF nº 123.456.789.01 (CPF “a”).</a:t>
            </a:r>
          </a:p>
          <a:p>
            <a:pPr algn="just" eaLnBrk="1" hangingPunct="1">
              <a:spcBef>
                <a:spcPct val="50000"/>
              </a:spcBef>
            </a:pPr>
            <a:endParaRPr lang="pt-BR" altLang="pt-BR" sz="1600" dirty="0"/>
          </a:p>
          <a:p>
            <a:pPr algn="just" eaLnBrk="1" hangingPunct="1">
              <a:spcBef>
                <a:spcPct val="50000"/>
              </a:spcBef>
            </a:pPr>
            <a:r>
              <a:rPr lang="pt-BR" altLang="pt-BR" sz="1600" dirty="0"/>
              <a:t>Tenha certeza de que deve alterar o munícipe do processo, antes de realizar esta operação</a:t>
            </a:r>
          </a:p>
          <a:p>
            <a:pPr algn="just" eaLnBrk="1" hangingPunct="1">
              <a:spcBef>
                <a:spcPct val="50000"/>
              </a:spcBef>
            </a:pPr>
            <a:endParaRPr lang="pt-BR" altLang="pt-BR" sz="1600" dirty="0"/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1979613" y="908050"/>
            <a:ext cx="5040312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>
                <a:solidFill>
                  <a:srgbClr val="0000FF"/>
                </a:solidFill>
              </a:rPr>
              <a:t>Na prática</a:t>
            </a:r>
          </a:p>
        </p:txBody>
      </p:sp>
      <p:sp>
        <p:nvSpPr>
          <p:cNvPr id="4" name="Rectangle 12"/>
          <p:cNvSpPr txBox="1">
            <a:spLocks noChangeArrowheads="1"/>
          </p:cNvSpPr>
          <p:nvPr/>
        </p:nvSpPr>
        <p:spPr bwMode="auto">
          <a:xfrm>
            <a:off x="5975350" y="260350"/>
            <a:ext cx="31686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t-BR" altLang="pt-BR" sz="1800" b="1" dirty="0" smtClean="0">
                <a:solidFill>
                  <a:schemeClr val="tx2"/>
                </a:solidFill>
                <a:latin typeface="Verdana" pitchFamily="34" charset="0"/>
              </a:rPr>
              <a:t>Alteração do interessado</a:t>
            </a:r>
          </a:p>
        </p:txBody>
      </p:sp>
    </p:spTree>
    <p:extLst>
      <p:ext uri="{BB962C8B-B14F-4D97-AF65-F5344CB8AC3E}">
        <p14:creationId xmlns:p14="http://schemas.microsoft.com/office/powerpoint/2010/main" val="3276750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1413967"/>
            <a:ext cx="8353425" cy="107892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Se aplica somente para </a:t>
            </a:r>
            <a:r>
              <a:rPr lang="pt-BR" altLang="pt-BR" sz="1600" b="1" smtClean="0">
                <a:solidFill>
                  <a:srgbClr val="000000"/>
                </a:solidFill>
                <a:latin typeface="Verdana" pitchFamily="34" charset="0"/>
              </a:rPr>
              <a:t>PROCESSOS QUE TIVERAM TRAMITAÇÃO</a:t>
            </a: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 registrada no SIMPROC.</a:t>
            </a:r>
          </a:p>
          <a:p>
            <a:pPr marL="0" indent="0" algn="just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1 – Consulte na tela </a:t>
            </a:r>
            <a:r>
              <a:rPr lang="pt-BR" altLang="pt-BR" sz="1600" smtClean="0">
                <a:solidFill>
                  <a:srgbClr val="0000FF"/>
                </a:solidFill>
                <a:latin typeface="Verdana" pitchFamily="34" charset="0"/>
              </a:rPr>
              <a:t>CONS. TRAM EFETUADAS</a:t>
            </a: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, quando a unidade autuou, tramitou e a unidade destinatária recebeu o processo, somente CGDP-11 poderá cancelar.</a:t>
            </a:r>
            <a:endParaRPr lang="pt-BR" altLang="pt-BR" sz="16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493963"/>
            <a:ext cx="62484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4414838" y="4681538"/>
            <a:ext cx="935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1979613" y="908050"/>
            <a:ext cx="5040312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>
                <a:solidFill>
                  <a:srgbClr val="0000FF"/>
                </a:solidFill>
              </a:rPr>
              <a:t>Na prática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5975350" y="260350"/>
            <a:ext cx="31686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t-BR" altLang="pt-BR" sz="1800" b="1" dirty="0" smtClean="0">
                <a:solidFill>
                  <a:schemeClr val="tx2"/>
                </a:solidFill>
                <a:latin typeface="Verdana" pitchFamily="34" charset="0"/>
              </a:rPr>
              <a:t>Cancelamento de processos</a:t>
            </a:r>
          </a:p>
        </p:txBody>
      </p:sp>
    </p:spTree>
    <p:extLst>
      <p:ext uri="{BB962C8B-B14F-4D97-AF65-F5344CB8AC3E}">
        <p14:creationId xmlns:p14="http://schemas.microsoft.com/office/powerpoint/2010/main" val="3084746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/>
        </p:nvSpPr>
        <p:spPr bwMode="auto">
          <a:xfrm>
            <a:off x="323850" y="1484313"/>
            <a:ext cx="4320158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just" eaLnBrk="1" hangingPunct="1"/>
            <a:r>
              <a:rPr lang="pt-BR" altLang="pt-BR" sz="1600" dirty="0"/>
              <a:t>A solicitação de cancelamento deverá ser feita exclusivamente pelo preenchimento e assinatura  do </a:t>
            </a:r>
            <a:r>
              <a:rPr lang="pt-BR" altLang="pt-BR" sz="1600" b="1" dirty="0"/>
              <a:t>Formulário de Solicitação de Cancelamento de Processo </a:t>
            </a:r>
            <a:r>
              <a:rPr lang="pt-BR" altLang="pt-BR" sz="1600" dirty="0"/>
              <a:t>disposto na Circular 01/DAF-G de 08/11/2004. Envie juntamente com o processo, para CGDP-11 no COD. 60 13 04 110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76672"/>
            <a:ext cx="4245581" cy="580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12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/>
          <p:cNvSpPr>
            <a:spLocks noChangeArrowheads="1"/>
          </p:cNvSpPr>
          <p:nvPr/>
        </p:nvSpPr>
        <p:spPr bwMode="auto">
          <a:xfrm>
            <a:off x="108396" y="1268413"/>
            <a:ext cx="8928100" cy="1512887"/>
          </a:xfrm>
          <a:prstGeom prst="ellipseRibbon2">
            <a:avLst>
              <a:gd name="adj1" fmla="val 25000"/>
              <a:gd name="adj2" fmla="val 75000"/>
              <a:gd name="adj3" fmla="val 12500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pt-BR" altLang="pt-BR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Correções de autuação</a:t>
            </a:r>
            <a:endParaRPr lang="pt-BR" altLang="pt-BR" sz="1600">
              <a:solidFill>
                <a:schemeClr val="tx1"/>
              </a:solidFill>
            </a:endParaRPr>
          </a:p>
        </p:txBody>
      </p:sp>
      <p:sp>
        <p:nvSpPr>
          <p:cNvPr id="3" name="WordArt 6"/>
          <p:cNvSpPr>
            <a:spLocks noChangeArrowheads="1" noChangeShapeType="1" noTextEdit="1"/>
          </p:cNvSpPr>
          <p:nvPr/>
        </p:nvSpPr>
        <p:spPr bwMode="auto">
          <a:xfrm>
            <a:off x="2124075" y="3384550"/>
            <a:ext cx="433388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Wingdings 2"/>
              </a:rPr>
              <a:t>R</a:t>
            </a: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2124075" y="4221163"/>
            <a:ext cx="433388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Wingdings 2"/>
              </a:rPr>
              <a:t>R</a:t>
            </a: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747963" y="3455988"/>
            <a:ext cx="446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Exclusão de autuação desnecessária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2765425" y="4265613"/>
            <a:ext cx="36353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Alteração de Interessado </a:t>
            </a:r>
          </a:p>
        </p:txBody>
      </p:sp>
      <p:sp>
        <p:nvSpPr>
          <p:cNvPr id="7" name="WordArt 12"/>
          <p:cNvSpPr>
            <a:spLocks noChangeArrowheads="1" noChangeShapeType="1" noTextEdit="1"/>
          </p:cNvSpPr>
          <p:nvPr/>
        </p:nvSpPr>
        <p:spPr bwMode="auto">
          <a:xfrm>
            <a:off x="2147888" y="5113338"/>
            <a:ext cx="433387" cy="476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Wingdings 2"/>
              </a:rPr>
              <a:t>R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2771775" y="5184775"/>
            <a:ext cx="446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/>
              <a:t>Cancelamento de Processos</a:t>
            </a:r>
          </a:p>
        </p:txBody>
      </p:sp>
    </p:spTree>
    <p:extLst>
      <p:ext uri="{BB962C8B-B14F-4D97-AF65-F5344CB8AC3E}">
        <p14:creationId xmlns:p14="http://schemas.microsoft.com/office/powerpoint/2010/main" val="1014382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1202432" y="1411288"/>
            <a:ext cx="6681936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pt-BR" altLang="pt-BR" sz="2400" smtClean="0">
                <a:solidFill>
                  <a:srgbClr val="0000FF"/>
                </a:solidFill>
                <a:latin typeface="Verdana" pitchFamily="34" charset="0"/>
              </a:rPr>
              <a:t>Por quê descentralizar?</a:t>
            </a:r>
            <a:endParaRPr lang="pt-BR" altLang="pt-BR" sz="2400" dirty="0" smtClean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46856" y="2101850"/>
            <a:ext cx="822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ü"/>
            </a:pPr>
            <a:r>
              <a:rPr lang="pt-BR" altLang="pt-BR" sz="1800" smtClean="0">
                <a:solidFill>
                  <a:srgbClr val="000000"/>
                </a:solidFill>
                <a:latin typeface="Verdana" pitchFamily="34" charset="0"/>
              </a:rPr>
              <a:t>Agilização de rotinas</a:t>
            </a:r>
          </a:p>
          <a:p>
            <a:pPr algn="just">
              <a:buFont typeface="Wingdings" pitchFamily="2" charset="2"/>
              <a:buChar char="ü"/>
            </a:pPr>
            <a:r>
              <a:rPr lang="pt-BR" altLang="pt-BR" sz="1800" smtClean="0">
                <a:solidFill>
                  <a:srgbClr val="000000"/>
                </a:solidFill>
                <a:latin typeface="Verdana" pitchFamily="34" charset="0"/>
              </a:rPr>
              <a:t>Atribuição de responsabilidade a quem de direito </a:t>
            </a:r>
            <a:endParaRPr lang="pt-BR" altLang="pt-BR" sz="18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46856" y="3976688"/>
            <a:ext cx="8229600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buClr>
                <a:schemeClr val="hlink"/>
              </a:buClr>
              <a:buSzPct val="65000"/>
              <a:buFont typeface="Wingdings" pitchFamily="2" charset="2"/>
              <a:buChar char="ü"/>
            </a:pPr>
            <a:r>
              <a:rPr lang="pt-BR" altLang="pt-BR" sz="1800" dirty="0">
                <a:solidFill>
                  <a:srgbClr val="000000"/>
                </a:solidFill>
                <a:latin typeface="Verdana" pitchFamily="34" charset="0"/>
              </a:rPr>
              <a:t>Menor espera para o munícipe e as unidades solicitantes, com menor possibilidade de retorno para correção</a:t>
            </a:r>
          </a:p>
          <a:p>
            <a:pPr algn="just">
              <a:buClr>
                <a:schemeClr val="hlink"/>
              </a:buClr>
              <a:buSzPct val="65000"/>
              <a:buFont typeface="Wingdings" pitchFamily="2" charset="2"/>
              <a:buChar char="ü"/>
            </a:pPr>
            <a:r>
              <a:rPr lang="pt-BR" altLang="pt-BR" sz="1800" dirty="0">
                <a:solidFill>
                  <a:srgbClr val="000000"/>
                </a:solidFill>
                <a:latin typeface="Verdana" pitchFamily="34" charset="0"/>
              </a:rPr>
              <a:t>Maior conscientização e cuidado do operador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41256" y="32845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400" dirty="0">
                <a:solidFill>
                  <a:srgbClr val="0000FF"/>
                </a:solidFill>
              </a:rPr>
              <a:t>Quais resultados esperar?</a:t>
            </a:r>
          </a:p>
        </p:txBody>
      </p:sp>
    </p:spTree>
    <p:extLst>
      <p:ext uri="{BB962C8B-B14F-4D97-AF65-F5344CB8AC3E}">
        <p14:creationId xmlns:p14="http://schemas.microsoft.com/office/powerpoint/2010/main" val="3722555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251520" y="1628775"/>
            <a:ext cx="8640960" cy="47529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FF"/>
                </a:solidFill>
                <a:latin typeface="Verdana" pitchFamily="34" charset="0"/>
              </a:rPr>
              <a:t>Senha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 A senha é pessoal e intransferível, NUNCA a empreste. Mesmo que não seja você quem efetuou a operação, a responsabilidade funcional será sua;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FF"/>
                </a:solidFill>
                <a:latin typeface="Verdana" pitchFamily="34" charset="0"/>
              </a:rPr>
              <a:t>Desistência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Arial" charset="0"/>
              <a:buNone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 - Para requerimento interno, devolva o processo já autuado para a unidade de análise que formalizará o pedido através de formulário próprio;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Arial" charset="0"/>
              <a:buNone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-  Para requerimento externo cujo processo se encontra na unidade de autuação, solicite a desistência por escrito, junte ao processo e tramite para a unidade de análise do assunto requerido que analisará o pedido;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FF"/>
                </a:solidFill>
                <a:latin typeface="Verdana" pitchFamily="34" charset="0"/>
              </a:rPr>
              <a:t>Documentos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Confira cuidadosamente os processos e documentos antes de excluir ou realizar qualquer tipo de alteração;</a:t>
            </a:r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3132138" y="908050"/>
            <a:ext cx="2808287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>
                <a:solidFill>
                  <a:srgbClr val="0000FF"/>
                </a:solidFill>
              </a:rPr>
              <a:t>Recomendações:</a:t>
            </a:r>
          </a:p>
        </p:txBody>
      </p:sp>
    </p:spTree>
    <p:extLst>
      <p:ext uri="{BB962C8B-B14F-4D97-AF65-F5344CB8AC3E}">
        <p14:creationId xmlns:p14="http://schemas.microsoft.com/office/powerpoint/2010/main" val="389894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323528" y="1628775"/>
            <a:ext cx="8568952" cy="4032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FF"/>
                </a:solidFill>
                <a:latin typeface="Verdana" pitchFamily="34" charset="0"/>
              </a:rPr>
              <a:t>Motivo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Arial" charset="0"/>
              <a:buNone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O motivo da exclusão ou do cancelamento deve ser bem coerente para que qualquer um possa entender porque o processo foi cancelado sem ter que entrar em contato com você;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FF"/>
                </a:solidFill>
                <a:latin typeface="Verdana" pitchFamily="34" charset="0"/>
              </a:rPr>
              <a:t>Controle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Procure juntamente com os operadores da autuação um controle para que não leve muito tempo para o processo ser cancelado;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FF"/>
                </a:solidFill>
                <a:latin typeface="Verdana" pitchFamily="34" charset="0"/>
              </a:rPr>
              <a:t>Correções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360363" algn="l"/>
              </a:tabLst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 NÃO cancele processos por erro de digitação no cadastro, porque o SIMPROC permite que se efetue correções.</a:t>
            </a:r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3132138" y="908050"/>
            <a:ext cx="2808287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>
                <a:solidFill>
                  <a:srgbClr val="0000FF"/>
                </a:solidFill>
              </a:rPr>
              <a:t>Recomendações:</a:t>
            </a:r>
          </a:p>
        </p:txBody>
      </p:sp>
    </p:spTree>
    <p:extLst>
      <p:ext uri="{BB962C8B-B14F-4D97-AF65-F5344CB8AC3E}">
        <p14:creationId xmlns:p14="http://schemas.microsoft.com/office/powerpoint/2010/main" val="436237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250825" y="1916113"/>
            <a:ext cx="864165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358775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pt-BR" altLang="pt-BR" sz="1600" dirty="0">
                <a:solidFill>
                  <a:srgbClr val="0000FF"/>
                </a:solidFill>
              </a:rPr>
              <a:t>Autuação em duplicidade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BR" altLang="pt-BR" sz="1600" dirty="0"/>
              <a:t>  São aqueles que por um erro são gerados dois números de processos para a mesma solicitação.</a:t>
            </a:r>
          </a:p>
          <a:p>
            <a:pPr algn="just" eaLnBrk="1" hangingPunct="1">
              <a:lnSpc>
                <a:spcPct val="150000"/>
              </a:lnSpc>
            </a:pPr>
            <a:endParaRPr lang="pt-BR" altLang="pt-BR" sz="1600" dirty="0"/>
          </a:p>
          <a:p>
            <a:pPr algn="just" eaLnBrk="1" hangingPunct="1">
              <a:lnSpc>
                <a:spcPct val="150000"/>
              </a:lnSpc>
              <a:buClr>
                <a:schemeClr val="hlink"/>
              </a:buClr>
              <a:buFont typeface="Wingdings" pitchFamily="2" charset="2"/>
              <a:buChar char="ü"/>
            </a:pPr>
            <a:r>
              <a:rPr lang="pt-BR" altLang="pt-BR" sz="1600" dirty="0">
                <a:solidFill>
                  <a:srgbClr val="0000FF"/>
                </a:solidFill>
              </a:rPr>
              <a:t>Autuação de guia UOS de reconsideração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pt-BR" altLang="pt-BR" sz="1600" dirty="0"/>
              <a:t>  São aqueles que o munícipe tem que pagar uma guia para reconsiderar o despacho de um processo indeferido, e quando volta com a guia já paga, o setor de autuação não se atenta ao pedido e autua um processo para esta guia.</a:t>
            </a:r>
          </a:p>
          <a:p>
            <a:pPr algn="just" eaLnBrk="1" hangingPunct="1">
              <a:lnSpc>
                <a:spcPct val="150000"/>
              </a:lnSpc>
            </a:pPr>
            <a:endParaRPr lang="pt-BR" altLang="pt-BR" sz="1600" dirty="0"/>
          </a:p>
        </p:txBody>
      </p:sp>
      <p:sp>
        <p:nvSpPr>
          <p:cNvPr id="3" name="Rectangle 12"/>
          <p:cNvSpPr txBox="1">
            <a:spLocks noChangeArrowheads="1"/>
          </p:cNvSpPr>
          <p:nvPr/>
        </p:nvSpPr>
        <p:spPr bwMode="auto">
          <a:xfrm>
            <a:off x="5975350" y="260350"/>
            <a:ext cx="31686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t-BR" altLang="pt-BR" sz="1800" b="1" dirty="0" smtClean="0">
                <a:solidFill>
                  <a:schemeClr val="tx2"/>
                </a:solidFill>
                <a:latin typeface="Verdana" pitchFamily="34" charset="0"/>
              </a:rPr>
              <a:t>Exclusão de Autuação Desnecessária</a:t>
            </a: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979613" y="908050"/>
            <a:ext cx="5040312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>
                <a:solidFill>
                  <a:srgbClr val="0000FF"/>
                </a:solidFill>
              </a:rPr>
              <a:t>Exemplos de autuação desnecessária:</a:t>
            </a:r>
          </a:p>
        </p:txBody>
      </p:sp>
    </p:spTree>
    <p:extLst>
      <p:ext uri="{BB962C8B-B14F-4D97-AF65-F5344CB8AC3E}">
        <p14:creationId xmlns:p14="http://schemas.microsoft.com/office/powerpoint/2010/main" val="417739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251520" y="1628775"/>
            <a:ext cx="8640960" cy="47529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-2698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altLang="pt-BR" sz="1600" dirty="0" smtClean="0">
                <a:solidFill>
                  <a:srgbClr val="0000FF"/>
                </a:solidFill>
                <a:latin typeface="Verdana" pitchFamily="34" charset="0"/>
              </a:rPr>
              <a:t>Capas</a:t>
            </a:r>
          </a:p>
          <a:p>
            <a:pPr marL="269875" indent="-2698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A capa emitida pelo SIMPROC deverá ser eliminada quando o processo for excluído. As capas de cartolina e plástica deverão ser reutilizadas.</a:t>
            </a:r>
          </a:p>
          <a:p>
            <a:pPr marL="269875" indent="-2698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altLang="pt-BR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269875" indent="-2698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altLang="pt-BR" sz="1600" dirty="0" smtClean="0">
                <a:solidFill>
                  <a:srgbClr val="0000FF"/>
                </a:solidFill>
                <a:latin typeface="Verdana" pitchFamily="34" charset="0"/>
              </a:rPr>
              <a:t>Documentos:</a:t>
            </a:r>
          </a:p>
          <a:p>
            <a:pPr marL="269875" indent="-2698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Os documentos que compunham o processo excluído podem ser devolvidos ao interessado mediante termo de recebimento ou em caso de processo em duplicidade, ser juntado ao processo que está tratando do assunto; </a:t>
            </a:r>
          </a:p>
          <a:p>
            <a:pPr marL="269875" indent="-2698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altLang="pt-BR" sz="1600" dirty="0" smtClean="0">
              <a:solidFill>
                <a:srgbClr val="000000"/>
              </a:solidFill>
              <a:latin typeface="Verdana" pitchFamily="34" charset="0"/>
            </a:endParaRPr>
          </a:p>
          <a:p>
            <a:pPr marL="269875" indent="-2698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altLang="pt-BR" sz="1600" dirty="0" smtClean="0">
                <a:solidFill>
                  <a:srgbClr val="0000FF"/>
                </a:solidFill>
                <a:latin typeface="Verdana" pitchFamily="34" charset="0"/>
              </a:rPr>
              <a:t>Guias UOS</a:t>
            </a:r>
          </a:p>
          <a:p>
            <a:pPr marL="269875" indent="-2698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altLang="pt-BR" sz="1600" dirty="0" smtClean="0">
                <a:solidFill>
                  <a:srgbClr val="000000"/>
                </a:solidFill>
                <a:latin typeface="Verdana" pitchFamily="34" charset="0"/>
              </a:rPr>
              <a:t>    As guias já recolhidas deverão ser juntadas e vinculadas ao processo correto, e caso elas tenham sido indevidas, a unidade deve informar ao munícipe que ele pode solicitar o ressarcimento conforme Portaria 93/06-SF</a:t>
            </a:r>
          </a:p>
          <a:p>
            <a:pPr marL="269875" indent="-269875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altLang="pt-BR" sz="1600" dirty="0" smtClean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3" name="AutoShape 9"/>
          <p:cNvSpPr>
            <a:spLocks noChangeArrowheads="1"/>
          </p:cNvSpPr>
          <p:nvPr/>
        </p:nvSpPr>
        <p:spPr bwMode="auto">
          <a:xfrm>
            <a:off x="1979613" y="908050"/>
            <a:ext cx="5040312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 dirty="0">
                <a:solidFill>
                  <a:srgbClr val="0000FF"/>
                </a:solidFill>
              </a:rPr>
              <a:t>Destino dos documentos:</a:t>
            </a:r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5975350" y="260350"/>
            <a:ext cx="31686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t-BR" altLang="pt-BR" sz="1800" b="1" dirty="0" smtClean="0">
                <a:solidFill>
                  <a:schemeClr val="tx2"/>
                </a:solidFill>
                <a:latin typeface="Verdana" pitchFamily="34" charset="0"/>
              </a:rPr>
              <a:t>Exclusão de Autuação Desnecessária</a:t>
            </a:r>
          </a:p>
        </p:txBody>
      </p:sp>
    </p:spTree>
    <p:extLst>
      <p:ext uri="{BB962C8B-B14F-4D97-AF65-F5344CB8AC3E}">
        <p14:creationId xmlns:p14="http://schemas.microsoft.com/office/powerpoint/2010/main" val="3438618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0" y="1341438"/>
            <a:ext cx="8353425" cy="115093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 pitchFamily="2" charset="2"/>
              <a:buNone/>
            </a:pP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Se aplica somente para </a:t>
            </a:r>
            <a:r>
              <a:rPr lang="pt-BR" altLang="pt-BR" sz="1600" b="1" smtClean="0">
                <a:solidFill>
                  <a:srgbClr val="000000"/>
                </a:solidFill>
                <a:latin typeface="Verdana" pitchFamily="34" charset="0"/>
              </a:rPr>
              <a:t>PROCESSOS QUE NÃO TIVERAM TRAMITAÇÃO</a:t>
            </a: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 registrada no SIMPROC.</a:t>
            </a:r>
          </a:p>
          <a:p>
            <a:pPr marL="0" indent="0" algn="just">
              <a:buFont typeface="Wingdings" pitchFamily="2" charset="2"/>
              <a:buNone/>
            </a:pP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1 – Consulte na tela </a:t>
            </a:r>
            <a:r>
              <a:rPr lang="pt-BR" altLang="pt-BR" sz="1600" smtClean="0">
                <a:solidFill>
                  <a:srgbClr val="0000FF"/>
                </a:solidFill>
                <a:latin typeface="Verdana" pitchFamily="34" charset="0"/>
              </a:rPr>
              <a:t>CONS. TRAM EFETUADAS</a:t>
            </a: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, quando a unidade autuou e não tramitou.</a:t>
            </a:r>
          </a:p>
        </p:txBody>
      </p:sp>
      <p:pic>
        <p:nvPicPr>
          <p:cNvPr id="3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88" y="2492375"/>
            <a:ext cx="62484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979613" y="908050"/>
            <a:ext cx="5040312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 dirty="0">
                <a:solidFill>
                  <a:srgbClr val="0000FF"/>
                </a:solidFill>
              </a:rPr>
              <a:t>Destino dos documentos:</a:t>
            </a:r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5975350" y="260350"/>
            <a:ext cx="31686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t-BR" altLang="pt-BR" sz="1800" b="1" dirty="0" smtClean="0">
                <a:solidFill>
                  <a:schemeClr val="tx2"/>
                </a:solidFill>
                <a:latin typeface="Verdana" pitchFamily="34" charset="0"/>
              </a:rPr>
              <a:t>Exclusão de Autuação Desnecessária</a:t>
            </a:r>
          </a:p>
        </p:txBody>
      </p:sp>
    </p:spTree>
    <p:extLst>
      <p:ext uri="{BB962C8B-B14F-4D97-AF65-F5344CB8AC3E}">
        <p14:creationId xmlns:p14="http://schemas.microsoft.com/office/powerpoint/2010/main" val="2439418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0" y="1487488"/>
            <a:ext cx="8353425" cy="6461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1600" smtClean="0">
                <a:solidFill>
                  <a:srgbClr val="000000"/>
                </a:solidFill>
                <a:latin typeface="Verdana" pitchFamily="34" charset="0"/>
              </a:rPr>
              <a:t>2 –Ou quando a unidade autuou, tramitou e a unidade destinatária ainda não acusou o recebimento do processo no SIMPROC.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528253"/>
            <a:ext cx="62484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1979613" y="908050"/>
            <a:ext cx="5040312" cy="503238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pt-BR" altLang="pt-BR" sz="2000">
                <a:solidFill>
                  <a:srgbClr val="0000FF"/>
                </a:solidFill>
              </a:rPr>
              <a:t>Na prática</a:t>
            </a:r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5975350" y="260350"/>
            <a:ext cx="31686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 lnSpcReduction="1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t-BR" altLang="pt-BR" sz="1800" b="1" dirty="0" smtClean="0">
                <a:solidFill>
                  <a:schemeClr val="tx2"/>
                </a:solidFill>
                <a:latin typeface="Verdana" pitchFamily="34" charset="0"/>
              </a:rPr>
              <a:t>Exclusão de Autuação Desnecessária</a:t>
            </a: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4211638" y="4681538"/>
            <a:ext cx="93503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2036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808</Words>
  <Application>Microsoft Office PowerPoint</Application>
  <PresentationFormat>Apresentação na tela (4:3)</PresentationFormat>
  <Paragraphs>73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Administrador</dc:creator>
  <cp:lastModifiedBy>Administrador</cp:lastModifiedBy>
  <cp:revision>20</cp:revision>
  <dcterms:created xsi:type="dcterms:W3CDTF">2014-10-27T15:02:59Z</dcterms:created>
  <dcterms:modified xsi:type="dcterms:W3CDTF">2014-11-03T17:34:17Z</dcterms:modified>
</cp:coreProperties>
</file>