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26" r:id="rId16"/>
    <p:sldId id="327" r:id="rId17"/>
    <p:sldId id="325" r:id="rId18"/>
    <p:sldId id="299" r:id="rId19"/>
    <p:sldId id="300" r:id="rId20"/>
    <p:sldId id="302" r:id="rId21"/>
    <p:sldId id="303" r:id="rId22"/>
    <p:sldId id="304" r:id="rId23"/>
    <p:sldId id="308" r:id="rId24"/>
    <p:sldId id="305" r:id="rId25"/>
    <p:sldId id="306" r:id="rId26"/>
    <p:sldId id="307" r:id="rId27"/>
    <p:sldId id="298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309" r:id="rId46"/>
    <p:sldId id="328" r:id="rId47"/>
    <p:sldId id="311" r:id="rId48"/>
    <p:sldId id="310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4714-A430-4547-8169-0E7C77EF4BAE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2F6C-8227-4766-A49B-B76DC89FC8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4714-A430-4547-8169-0E7C77EF4BAE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2F6C-8227-4766-A49B-B76DC89FC8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4714-A430-4547-8169-0E7C77EF4BAE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2F6C-8227-4766-A49B-B76DC89FC8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4714-A430-4547-8169-0E7C77EF4BAE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2F6C-8227-4766-A49B-B76DC89FC8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4714-A430-4547-8169-0E7C77EF4BAE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2F6C-8227-4766-A49B-B76DC89FC8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4714-A430-4547-8169-0E7C77EF4BAE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2F6C-8227-4766-A49B-B76DC89FC8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4714-A430-4547-8169-0E7C77EF4BAE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2F6C-8227-4766-A49B-B76DC89FC8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4714-A430-4547-8169-0E7C77EF4BAE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2F6C-8227-4766-A49B-B76DC89FC8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4714-A430-4547-8169-0E7C77EF4BAE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2F6C-8227-4766-A49B-B76DC89FC8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4714-A430-4547-8169-0E7C77EF4BAE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2F6C-8227-4766-A49B-B76DC89FC8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4714-A430-4547-8169-0E7C77EF4BAE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2F6C-8227-4766-A49B-B76DC89FC8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4714-A430-4547-8169-0E7C77EF4BAE}" type="datetimeFigureOut">
              <a:rPr lang="pt-BR" smtClean="0"/>
              <a:pPr/>
              <a:t>17/07/2020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12F6C-8227-4766-A49B-B76DC89FC8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tsp.com.br/noticias/2020/06/16/prefeitura-lanca-consulta-publica-de-projetos-de-seguranca-viaria.aspx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864096"/>
          </a:xfrm>
        </p:spPr>
        <p:txBody>
          <a:bodyPr/>
          <a:lstStyle/>
          <a:p>
            <a:r>
              <a:rPr lang="pt-BR" dirty="0" smtClean="0"/>
              <a:t>Todos os usuários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69856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738" y="6165304"/>
            <a:ext cx="3438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Abril e Maio /2020 (pandemia)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2" y="1268760"/>
            <a:ext cx="8979918" cy="528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Pedestres - Abril e Maio /2020 (pandemia)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7423" cy="25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83568" y="3573016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Pedestres – 2015-2020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4293096"/>
            <a:ext cx="8964488" cy="252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Motociclistas Abril e Maio /2020 (pandemia)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254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83568" y="3573016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Motociclistas – 2015-2020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5370"/>
            <a:ext cx="9144000" cy="254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Obras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Carlos Caldeira Segura</a:t>
            </a:r>
            <a:endParaRPr lang="pt-BR" dirty="0"/>
          </a:p>
        </p:txBody>
      </p:sp>
      <p:pic>
        <p:nvPicPr>
          <p:cNvPr id="1028" name="Picture 4" descr="Prefeitura inicia operação Carlos Caldeira Segura para reduzi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7388"/>
            <a:ext cx="9144000" cy="5089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-9939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Carlos Caldeira Segura</a:t>
            </a:r>
            <a:endParaRPr lang="pt-BR" dirty="0"/>
          </a:p>
        </p:txBody>
      </p:sp>
      <p:pic>
        <p:nvPicPr>
          <p:cNvPr id="86018" name="Picture 2" descr="C:\Users\d835886\Downloads\WhatsApp Image 2020-07-16 at 11.04.5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9"/>
            <a:ext cx="8316416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-9939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Carlos Caldeira Segura</a:t>
            </a:r>
            <a:endParaRPr lang="pt-BR" dirty="0"/>
          </a:p>
        </p:txBody>
      </p:sp>
      <p:pic>
        <p:nvPicPr>
          <p:cNvPr id="84994" name="Picture 2" descr="C:\Users\d835886\Downloads\WhatsApp Image 2020-07-16 at 11.05.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512675"/>
            <a:ext cx="8460432" cy="634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55568" y="1844824"/>
            <a:ext cx="3888432" cy="3528392"/>
          </a:xfrm>
        </p:spPr>
        <p:txBody>
          <a:bodyPr>
            <a:normAutofit/>
          </a:bodyPr>
          <a:lstStyle/>
          <a:p>
            <a:r>
              <a:rPr lang="pt-BR" dirty="0" smtClean="0"/>
              <a:t>Carlos Caldeira Segura</a:t>
            </a:r>
            <a:endParaRPr lang="pt-BR" dirty="0"/>
          </a:p>
        </p:txBody>
      </p:sp>
      <p:sp>
        <p:nvSpPr>
          <p:cNvPr id="81922" name="AutoShape 2" descr="blob:https://web.whatsapp.com/8553eeab-5b40-4195-afe4-1b5657851d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24" name="AutoShape 4" descr="blob:https://web.whatsapp.com/8553eeab-5b40-4195-afe4-1b5657851d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25" name="Picture 5" descr="C:\Users\d835886\Downloads\WhatsApp Image 2020-07-16 at 10.56.4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398015"/>
            <a:ext cx="4644008" cy="825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Rota Escolar Jardim Nakamura</a:t>
            </a:r>
            <a:endParaRPr lang="pt-BR" dirty="0"/>
          </a:p>
        </p:txBody>
      </p:sp>
      <p:pic>
        <p:nvPicPr>
          <p:cNvPr id="1026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664" y="763001"/>
            <a:ext cx="6696743" cy="6017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Rota Escolar Jardim Nakamura</a:t>
            </a:r>
            <a:endParaRPr lang="pt-BR" dirty="0"/>
          </a:p>
        </p:txBody>
      </p:sp>
      <p:pic>
        <p:nvPicPr>
          <p:cNvPr id="1026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664" y="1260349"/>
            <a:ext cx="6696743" cy="5022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864096"/>
          </a:xfrm>
        </p:spPr>
        <p:txBody>
          <a:bodyPr/>
          <a:lstStyle/>
          <a:p>
            <a:r>
              <a:rPr lang="pt-BR" dirty="0" smtClean="0"/>
              <a:t>Todos os usuários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738" y="6165304"/>
            <a:ext cx="3438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570" y="980728"/>
            <a:ext cx="84566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Rota Escolar Jardim Nakamura</a:t>
            </a:r>
            <a:endParaRPr lang="pt-BR" dirty="0"/>
          </a:p>
        </p:txBody>
      </p:sp>
      <p:pic>
        <p:nvPicPr>
          <p:cNvPr id="1026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450" y="1091240"/>
            <a:ext cx="8960996" cy="496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Rota Escolar Jardim Nakamura</a:t>
            </a:r>
            <a:endParaRPr lang="pt-BR" dirty="0"/>
          </a:p>
        </p:txBody>
      </p:sp>
      <p:pic>
        <p:nvPicPr>
          <p:cNvPr id="1026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450" y="1091240"/>
            <a:ext cx="8960996" cy="496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Extensões de calçada em esquinas - Jaguaré</a:t>
            </a:r>
            <a:endParaRPr lang="pt-BR" dirty="0"/>
          </a:p>
        </p:txBody>
      </p:sp>
      <p:pic>
        <p:nvPicPr>
          <p:cNvPr id="5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1124744"/>
            <a:ext cx="7956376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Extensões de calçada em esquinas – M Boi</a:t>
            </a:r>
            <a:endParaRPr lang="pt-BR" sz="3200" dirty="0"/>
          </a:p>
        </p:txBody>
      </p:sp>
      <p:pic>
        <p:nvPicPr>
          <p:cNvPr id="5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890718"/>
            <a:ext cx="7956376" cy="596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Extensões de calçada em esquinas</a:t>
            </a:r>
            <a:endParaRPr lang="pt-BR" dirty="0"/>
          </a:p>
        </p:txBody>
      </p:sp>
      <p:pic>
        <p:nvPicPr>
          <p:cNvPr id="5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836712"/>
            <a:ext cx="7956376" cy="596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Extensões de calçada em esquinas</a:t>
            </a:r>
            <a:endParaRPr lang="pt-BR" dirty="0"/>
          </a:p>
        </p:txBody>
      </p:sp>
      <p:pic>
        <p:nvPicPr>
          <p:cNvPr id="5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6107" y="836712"/>
            <a:ext cx="5967282" cy="596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Extensões de calçada em esquinas</a:t>
            </a:r>
            <a:endParaRPr lang="pt-BR" dirty="0"/>
          </a:p>
        </p:txBody>
      </p:sp>
      <p:pic>
        <p:nvPicPr>
          <p:cNvPr id="5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6107" y="1582622"/>
            <a:ext cx="5967282" cy="4475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Área Calma de São Miguel</a:t>
            </a:r>
            <a:endParaRPr lang="pt-BR" dirty="0"/>
          </a:p>
        </p:txBody>
      </p:sp>
      <p:pic>
        <p:nvPicPr>
          <p:cNvPr id="1026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Área Calma de São Miguel</a:t>
            </a:r>
            <a:endParaRPr lang="pt-BR" dirty="0"/>
          </a:p>
        </p:txBody>
      </p:sp>
      <p:pic>
        <p:nvPicPr>
          <p:cNvPr id="1026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Área Calma de São Miguel</a:t>
            </a:r>
            <a:endParaRPr lang="pt-BR" dirty="0"/>
          </a:p>
        </p:txBody>
      </p:sp>
      <p:pic>
        <p:nvPicPr>
          <p:cNvPr id="1026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864096"/>
          </a:xfrm>
        </p:spPr>
        <p:txBody>
          <a:bodyPr/>
          <a:lstStyle/>
          <a:p>
            <a:r>
              <a:rPr lang="pt-BR" dirty="0" smtClean="0"/>
              <a:t>Pedestres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738" y="6165304"/>
            <a:ext cx="3438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44" y="908720"/>
            <a:ext cx="856162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Área Calma da Lapa de Baixo</a:t>
            </a:r>
            <a:endParaRPr lang="pt-BR" dirty="0"/>
          </a:p>
        </p:txBody>
      </p:sp>
      <p:pic>
        <p:nvPicPr>
          <p:cNvPr id="1026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3187" y="908720"/>
            <a:ext cx="3857625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Área Calma da Lapa de Baixo</a:t>
            </a:r>
            <a:endParaRPr lang="pt-BR" dirty="0"/>
          </a:p>
        </p:txBody>
      </p:sp>
      <p:pic>
        <p:nvPicPr>
          <p:cNvPr id="1026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3187" y="908720"/>
            <a:ext cx="3857625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Área Calma da Lapa de Baixo</a:t>
            </a:r>
            <a:endParaRPr lang="pt-BR" dirty="0"/>
          </a:p>
        </p:txBody>
      </p:sp>
      <p:pic>
        <p:nvPicPr>
          <p:cNvPr id="1026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3187" y="908720"/>
            <a:ext cx="3857625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Rota Escolar Segura Pari</a:t>
            </a:r>
            <a:endParaRPr lang="pt-BR" dirty="0"/>
          </a:p>
        </p:txBody>
      </p:sp>
      <p:pic>
        <p:nvPicPr>
          <p:cNvPr id="1026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3187" y="908720"/>
            <a:ext cx="3857625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Rota Escolar Segura Pari</a:t>
            </a:r>
            <a:endParaRPr lang="pt-BR" dirty="0"/>
          </a:p>
        </p:txBody>
      </p:sp>
      <p:pic>
        <p:nvPicPr>
          <p:cNvPr id="1026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3187" y="908720"/>
            <a:ext cx="3857625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Via Segura </a:t>
            </a:r>
            <a:r>
              <a:rPr lang="pt-BR" dirty="0" err="1" smtClean="0"/>
              <a:t>Belmira</a:t>
            </a:r>
            <a:r>
              <a:rPr lang="pt-BR" dirty="0" smtClean="0"/>
              <a:t> Marin</a:t>
            </a:r>
            <a:endParaRPr lang="pt-BR" dirty="0"/>
          </a:p>
        </p:txBody>
      </p:sp>
      <p:pic>
        <p:nvPicPr>
          <p:cNvPr id="4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3999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Via Segura </a:t>
            </a:r>
            <a:r>
              <a:rPr lang="pt-BR" dirty="0" err="1" smtClean="0"/>
              <a:t>Belmira</a:t>
            </a:r>
            <a:r>
              <a:rPr lang="pt-BR" dirty="0" smtClean="0"/>
              <a:t> Marin</a:t>
            </a:r>
            <a:endParaRPr lang="pt-BR" dirty="0"/>
          </a:p>
        </p:txBody>
      </p:sp>
      <p:pic>
        <p:nvPicPr>
          <p:cNvPr id="4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3999" cy="51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Via Segura </a:t>
            </a:r>
            <a:r>
              <a:rPr lang="pt-BR" dirty="0" err="1" smtClean="0"/>
              <a:t>Belmira</a:t>
            </a:r>
            <a:r>
              <a:rPr lang="pt-BR" dirty="0" smtClean="0"/>
              <a:t> Marin</a:t>
            </a:r>
            <a:endParaRPr lang="pt-BR" dirty="0"/>
          </a:p>
        </p:txBody>
      </p:sp>
      <p:pic>
        <p:nvPicPr>
          <p:cNvPr id="4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3998" cy="51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Via Segura Estrada de Itapecerica</a:t>
            </a:r>
            <a:endParaRPr lang="pt-BR" dirty="0"/>
          </a:p>
        </p:txBody>
      </p:sp>
      <p:pic>
        <p:nvPicPr>
          <p:cNvPr id="4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3187" y="908720"/>
            <a:ext cx="432048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Área Calma Santana</a:t>
            </a:r>
            <a:endParaRPr lang="pt-BR" dirty="0"/>
          </a:p>
        </p:txBody>
      </p:sp>
      <p:pic>
        <p:nvPicPr>
          <p:cNvPr id="4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836712"/>
            <a:ext cx="8028384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864096"/>
          </a:xfrm>
        </p:spPr>
        <p:txBody>
          <a:bodyPr/>
          <a:lstStyle/>
          <a:p>
            <a:r>
              <a:rPr lang="pt-BR" dirty="0" smtClean="0"/>
              <a:t>Pedestres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738" y="6165304"/>
            <a:ext cx="3438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68" y="980728"/>
            <a:ext cx="8398059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Área Calma Santana</a:t>
            </a:r>
            <a:endParaRPr lang="pt-BR" dirty="0"/>
          </a:p>
        </p:txBody>
      </p:sp>
      <p:pic>
        <p:nvPicPr>
          <p:cNvPr id="4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836712"/>
            <a:ext cx="8028384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-27384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Marechal Tito</a:t>
            </a:r>
            <a:endParaRPr lang="pt-BR" dirty="0"/>
          </a:p>
        </p:txBody>
      </p:sp>
      <p:pic>
        <p:nvPicPr>
          <p:cNvPr id="4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60257" y="836712"/>
            <a:ext cx="3386974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Via Segura Marechal Tito</a:t>
            </a:r>
            <a:endParaRPr lang="pt-BR" dirty="0"/>
          </a:p>
        </p:txBody>
      </p:sp>
      <p:pic>
        <p:nvPicPr>
          <p:cNvPr id="4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1976479" y="-738146"/>
            <a:ext cx="5160616" cy="917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Extensões de calçada em esquinas – Vila Mariana</a:t>
            </a:r>
            <a:endParaRPr lang="pt-BR" dirty="0"/>
          </a:p>
        </p:txBody>
      </p:sp>
      <p:pic>
        <p:nvPicPr>
          <p:cNvPr id="5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6200000">
            <a:off x="1976479" y="-738146"/>
            <a:ext cx="5160616" cy="9174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Extensões de calçada em esquinas – Vila Mariana</a:t>
            </a:r>
            <a:endParaRPr lang="pt-BR" dirty="0"/>
          </a:p>
        </p:txBody>
      </p:sp>
      <p:pic>
        <p:nvPicPr>
          <p:cNvPr id="5" name="Picture 2" descr="C:\Users\d835886\Documents\Licitações segurança viária\Área Calma São Miguel\Fotos obras\2020-06-25 - fotos av. nordestina\WhatsApp Image 2020-06-25 at 11.13.49 (1)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31840" y="1124744"/>
            <a:ext cx="3312368" cy="5888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Campanhas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Capacitação motoristas de ônibus</a:t>
            </a:r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11560" y="1268760"/>
            <a:ext cx="777240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 – 35.025 motoristas treinados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83568" y="3933056"/>
            <a:ext cx="777240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Mortes decorrentes de acidentes com envolvimento dos ônibus municipais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dirty="0" smtClean="0">
                <a:latin typeface="+mj-lt"/>
                <a:ea typeface="+mj-ea"/>
                <a:cs typeface="+mj-cs"/>
              </a:rPr>
              <a:t>2018 – 109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2019 - 80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Projetos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16024" y="72007"/>
          <a:ext cx="4139952" cy="6093297"/>
        </p:xfrm>
        <a:graphic>
          <a:graphicData uri="http://schemas.openxmlformats.org/drawingml/2006/table">
            <a:tbl>
              <a:tblPr/>
              <a:tblGrid>
                <a:gridCol w="4139952"/>
              </a:tblGrid>
              <a:tr h="468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dirty="0"/>
                        <a:t>Área Calma São Miguel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/>
                        <a:t>Área Calma Santana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/>
                        <a:t>Área Calma Lapa de Cima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/>
                        <a:t>Área Calma Lapa de Baixo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/>
                        <a:t>Área Calma Centro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/>
                        <a:t>Via Segura Belmira Marin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/>
                        <a:t>Via Segura Est. De Itapecerica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/>
                        <a:t>Via Segura Av. Raimundo Pereira de Magalhães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/>
                        <a:t>Via Segura Teotônio Vilella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/>
                        <a:t>Via Segura Marechal Tito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dirty="0"/>
                        <a:t>Rota Escolar Segura Itaquera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dirty="0"/>
                        <a:t>Rota Escolar Segura Pari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788024" y="116632"/>
          <a:ext cx="3960440" cy="5976664"/>
        </p:xfrm>
        <a:graphic>
          <a:graphicData uri="http://schemas.openxmlformats.org/drawingml/2006/table">
            <a:tbl>
              <a:tblPr/>
              <a:tblGrid>
                <a:gridCol w="3960440"/>
              </a:tblGrid>
              <a:tr h="853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/>
                        <a:t>Rota Escolar Segura e Território Educador Parque São Rafael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/>
                        <a:t>Território Educador Brasilândia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/>
                        <a:t>Território Educador Pedreira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/>
                        <a:t>Território Educador Cidade Tiradentes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/>
                        <a:t>Território Educador Capão Redondo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/>
                        <a:t>Rota Escolar Segura e Território Educador Jardim Ângela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/>
                        <a:t>Território Educador Iguatemi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/>
                        <a:t>Território Educador Itaim Paulista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/>
                        <a:t>Território Educador Grajaú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dirty="0"/>
                        <a:t>Território Educador Lajeado</a:t>
                      </a:r>
                    </a:p>
                  </a:txBody>
                  <a:tcPr marL="14598" marR="14598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623905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http://www.cetsp.com.br/noticias/2020/06/16/prefeitura-lanca-consulta-publica-de-projetos-de-seguranca-viaria.</a:t>
            </a:r>
            <a:r>
              <a:rPr lang="pt-BR" dirty="0" err="1" smtClean="0">
                <a:hlinkClick r:id="rId2"/>
              </a:rPr>
              <a:t>aspx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Pontos Críticos em ciclovias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864096"/>
          </a:xfrm>
        </p:spPr>
        <p:txBody>
          <a:bodyPr/>
          <a:lstStyle/>
          <a:p>
            <a:r>
              <a:rPr lang="pt-BR" dirty="0" smtClean="0"/>
              <a:t>Ciclistas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738" y="6165304"/>
            <a:ext cx="3438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891" y="980728"/>
            <a:ext cx="808697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8676456" cy="1124744"/>
          </a:xfrm>
        </p:spPr>
        <p:txBody>
          <a:bodyPr/>
          <a:lstStyle/>
          <a:p>
            <a:r>
              <a:rPr lang="pt-BR" dirty="0" smtClean="0"/>
              <a:t>Av. Padre Arlindo Vieira</a:t>
            </a:r>
            <a:endParaRPr lang="pt-BR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604448" cy="562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8676456" cy="1124744"/>
          </a:xfrm>
        </p:spPr>
        <p:txBody>
          <a:bodyPr/>
          <a:lstStyle/>
          <a:p>
            <a:r>
              <a:rPr lang="pt-BR" dirty="0" smtClean="0"/>
              <a:t>Armando de Arruda Pereira</a:t>
            </a:r>
            <a:endParaRPr lang="pt-BR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04" y="864096"/>
            <a:ext cx="865186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8676456" cy="1124744"/>
          </a:xfrm>
        </p:spPr>
        <p:txBody>
          <a:bodyPr/>
          <a:lstStyle/>
          <a:p>
            <a:r>
              <a:rPr lang="pt-BR" dirty="0" err="1" smtClean="0"/>
              <a:t>Inajar</a:t>
            </a:r>
            <a:r>
              <a:rPr lang="pt-BR" dirty="0" smtClean="0"/>
              <a:t> de Souza</a:t>
            </a:r>
            <a:endParaRPr lang="pt-BR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1"/>
            <a:ext cx="8424936" cy="579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8676456" cy="764703"/>
          </a:xfrm>
        </p:spPr>
        <p:txBody>
          <a:bodyPr/>
          <a:lstStyle/>
          <a:p>
            <a:r>
              <a:rPr lang="pt-BR" dirty="0" smtClean="0"/>
              <a:t>Tancredo Neves</a:t>
            </a:r>
            <a:endParaRPr lang="pt-BR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36" y="836711"/>
            <a:ext cx="7811988" cy="71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8676456" cy="764703"/>
          </a:xfrm>
        </p:spPr>
        <p:txBody>
          <a:bodyPr/>
          <a:lstStyle/>
          <a:p>
            <a:r>
              <a:rPr lang="pt-BR" dirty="0" smtClean="0"/>
              <a:t>Tancredo Neves</a:t>
            </a:r>
            <a:endParaRPr lang="pt-BR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5425"/>
            <a:ext cx="8814767" cy="27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8676456" cy="54867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Tancredo Neves</a:t>
            </a:r>
            <a:endParaRPr lang="pt-BR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20" y="604292"/>
            <a:ext cx="8953480" cy="625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8676456" cy="54867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Av. General Ataliba Leonel</a:t>
            </a:r>
            <a:endParaRPr lang="pt-BR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100392" cy="605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8676456" cy="54867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Av. Marquês de São Vicente</a:t>
            </a:r>
            <a:endParaRPr lang="pt-BR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604838"/>
            <a:ext cx="81438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8676456" cy="54867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Av. Marquês de São Vicente</a:t>
            </a:r>
            <a:endParaRPr lang="pt-BR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930" y="497953"/>
            <a:ext cx="7187470" cy="636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8676456" cy="54867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Av. Ricardo </a:t>
            </a:r>
            <a:r>
              <a:rPr lang="pt-BR" dirty="0" err="1" smtClean="0"/>
              <a:t>Jafet</a:t>
            </a:r>
            <a:endParaRPr lang="pt-BR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915125" cy="578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864096"/>
          </a:xfrm>
        </p:spPr>
        <p:txBody>
          <a:bodyPr/>
          <a:lstStyle/>
          <a:p>
            <a:r>
              <a:rPr lang="pt-BR" dirty="0" smtClean="0"/>
              <a:t>Ciclistas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738" y="6165304"/>
            <a:ext cx="3438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972" y="980728"/>
            <a:ext cx="84220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8676456" cy="54867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Av. Ricardo </a:t>
            </a:r>
            <a:r>
              <a:rPr lang="pt-BR" dirty="0" err="1" smtClean="0"/>
              <a:t>Jafet</a:t>
            </a:r>
            <a:endParaRPr lang="pt-BR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14667" cy="60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8676456" cy="54867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Av. Ricardo </a:t>
            </a:r>
            <a:r>
              <a:rPr lang="pt-BR" dirty="0" err="1" smtClean="0"/>
              <a:t>Jafet</a:t>
            </a:r>
            <a:endParaRPr lang="pt-B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85338"/>
            <a:ext cx="8887718" cy="564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864096"/>
          </a:xfrm>
        </p:spPr>
        <p:txBody>
          <a:bodyPr/>
          <a:lstStyle/>
          <a:p>
            <a:r>
              <a:rPr lang="pt-BR" dirty="0" smtClean="0"/>
              <a:t>Motociclistas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738" y="6165304"/>
            <a:ext cx="3438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00817"/>
            <a:ext cx="8280919" cy="48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864096"/>
          </a:xfrm>
        </p:spPr>
        <p:txBody>
          <a:bodyPr/>
          <a:lstStyle/>
          <a:p>
            <a:r>
              <a:rPr lang="pt-BR" dirty="0" smtClean="0"/>
              <a:t>Motociclistas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738" y="6165304"/>
            <a:ext cx="3438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811" y="908720"/>
            <a:ext cx="87523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Abril e Maio /2020 (pandemia)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2107370"/>
            <a:ext cx="9036496" cy="25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376</Words>
  <Application>Microsoft Office PowerPoint</Application>
  <PresentationFormat>Apresentação na tela (4:3)</PresentationFormat>
  <Paragraphs>89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2" baseType="lpstr">
      <vt:lpstr>Tema do Office</vt:lpstr>
      <vt:lpstr>Todos os usuários</vt:lpstr>
      <vt:lpstr>Todos os usuários</vt:lpstr>
      <vt:lpstr>Pedestres</vt:lpstr>
      <vt:lpstr>Pedestres</vt:lpstr>
      <vt:lpstr>Ciclistas</vt:lpstr>
      <vt:lpstr>Ciclistas</vt:lpstr>
      <vt:lpstr>Motociclistas</vt:lpstr>
      <vt:lpstr>Motociclistas</vt:lpstr>
      <vt:lpstr>Abril e Maio /2020 (pandemia)</vt:lpstr>
      <vt:lpstr>Abril e Maio /2020 (pandemia)</vt:lpstr>
      <vt:lpstr>Pedestres - Abril e Maio /2020 (pandemia)</vt:lpstr>
      <vt:lpstr>Motociclistas Abril e Maio /2020 (pandemia)</vt:lpstr>
      <vt:lpstr>Obras</vt:lpstr>
      <vt:lpstr>Carlos Caldeira Segura</vt:lpstr>
      <vt:lpstr>Carlos Caldeira Segura</vt:lpstr>
      <vt:lpstr>Carlos Caldeira Segura</vt:lpstr>
      <vt:lpstr>Carlos Caldeira Segura</vt:lpstr>
      <vt:lpstr>Rota Escolar Jardim Nakamura</vt:lpstr>
      <vt:lpstr>Rota Escolar Jardim Nakamura</vt:lpstr>
      <vt:lpstr>Rota Escolar Jardim Nakamura</vt:lpstr>
      <vt:lpstr>Rota Escolar Jardim Nakamura</vt:lpstr>
      <vt:lpstr>Extensões de calçada em esquinas - Jaguaré</vt:lpstr>
      <vt:lpstr>Extensões de calçada em esquinas – M Boi</vt:lpstr>
      <vt:lpstr>Extensões de calçada em esquinas</vt:lpstr>
      <vt:lpstr>Extensões de calçada em esquinas</vt:lpstr>
      <vt:lpstr>Extensões de calçada em esquinas</vt:lpstr>
      <vt:lpstr>Área Calma de São Miguel</vt:lpstr>
      <vt:lpstr>Área Calma de São Miguel</vt:lpstr>
      <vt:lpstr>Área Calma de São Miguel</vt:lpstr>
      <vt:lpstr>Área Calma da Lapa de Baixo</vt:lpstr>
      <vt:lpstr>Área Calma da Lapa de Baixo</vt:lpstr>
      <vt:lpstr>Área Calma da Lapa de Baixo</vt:lpstr>
      <vt:lpstr>Rota Escolar Segura Pari</vt:lpstr>
      <vt:lpstr>Rota Escolar Segura Pari</vt:lpstr>
      <vt:lpstr>Via Segura Belmira Marin</vt:lpstr>
      <vt:lpstr>Via Segura Belmira Marin</vt:lpstr>
      <vt:lpstr>Via Segura Belmira Marin</vt:lpstr>
      <vt:lpstr>Via Segura Estrada de Itapecerica</vt:lpstr>
      <vt:lpstr>Área Calma Santana</vt:lpstr>
      <vt:lpstr>Área Calma Santana</vt:lpstr>
      <vt:lpstr>Marechal Tito</vt:lpstr>
      <vt:lpstr>Via Segura Marechal Tito</vt:lpstr>
      <vt:lpstr>Extensões de calçada em esquinas – Vila Mariana</vt:lpstr>
      <vt:lpstr>Extensões de calçada em esquinas – Vila Mariana</vt:lpstr>
      <vt:lpstr>Campanhas</vt:lpstr>
      <vt:lpstr>Capacitação motoristas de ônibus</vt:lpstr>
      <vt:lpstr>Projetos</vt:lpstr>
      <vt:lpstr>Apresentação do PowerPoint</vt:lpstr>
      <vt:lpstr>Pontos Críticos em ciclovias</vt:lpstr>
      <vt:lpstr>Av. Padre Arlindo Vieira</vt:lpstr>
      <vt:lpstr>Armando de Arruda Pereira</vt:lpstr>
      <vt:lpstr>Inajar de Souza</vt:lpstr>
      <vt:lpstr>Tancredo Neves</vt:lpstr>
      <vt:lpstr>Tancredo Neves</vt:lpstr>
      <vt:lpstr>Tancredo Neves</vt:lpstr>
      <vt:lpstr>Av. General Ataliba Leonel</vt:lpstr>
      <vt:lpstr>Av. Marquês de São Vicente</vt:lpstr>
      <vt:lpstr>Av. Marquês de São Vicente</vt:lpstr>
      <vt:lpstr>Av. Ricardo Jafet</vt:lpstr>
      <vt:lpstr>Av. Ricardo Jafet</vt:lpstr>
      <vt:lpstr>Av. Ricardo Jafet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d835886</dc:creator>
  <cp:lastModifiedBy>Juliana da Silveira Martins</cp:lastModifiedBy>
  <cp:revision>5</cp:revision>
  <dcterms:created xsi:type="dcterms:W3CDTF">2020-07-09T17:59:39Z</dcterms:created>
  <dcterms:modified xsi:type="dcterms:W3CDTF">2020-07-17T14:12:11Z</dcterms:modified>
</cp:coreProperties>
</file>